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1"/>
  </p:sldMasterIdLst>
  <p:notesMasterIdLst>
    <p:notesMasterId r:id="rId51"/>
  </p:notesMasterIdLst>
  <p:sldIdLst>
    <p:sldId id="256" r:id="rId2"/>
    <p:sldId id="283" r:id="rId3"/>
    <p:sldId id="334" r:id="rId4"/>
    <p:sldId id="335" r:id="rId5"/>
    <p:sldId id="336" r:id="rId6"/>
    <p:sldId id="344" r:id="rId7"/>
    <p:sldId id="350" r:id="rId8"/>
    <p:sldId id="351" r:id="rId9"/>
    <p:sldId id="345" r:id="rId10"/>
    <p:sldId id="346" r:id="rId11"/>
    <p:sldId id="347" r:id="rId12"/>
    <p:sldId id="352" r:id="rId13"/>
    <p:sldId id="353" r:id="rId14"/>
    <p:sldId id="360" r:id="rId15"/>
    <p:sldId id="361" r:id="rId16"/>
    <p:sldId id="358" r:id="rId17"/>
    <p:sldId id="359" r:id="rId18"/>
    <p:sldId id="348" r:id="rId19"/>
    <p:sldId id="349" r:id="rId20"/>
    <p:sldId id="356" r:id="rId21"/>
    <p:sldId id="357" r:id="rId22"/>
    <p:sldId id="354" r:id="rId23"/>
    <p:sldId id="355" r:id="rId24"/>
    <p:sldId id="284" r:id="rId25"/>
    <p:sldId id="307" r:id="rId26"/>
    <p:sldId id="308" r:id="rId27"/>
    <p:sldId id="299" r:id="rId28"/>
    <p:sldId id="300" r:id="rId29"/>
    <p:sldId id="309" r:id="rId30"/>
    <p:sldId id="301" r:id="rId31"/>
    <p:sldId id="303" r:id="rId32"/>
    <p:sldId id="304" r:id="rId33"/>
    <p:sldId id="305" r:id="rId34"/>
    <p:sldId id="306" r:id="rId35"/>
    <p:sldId id="311" r:id="rId36"/>
    <p:sldId id="312" r:id="rId37"/>
    <p:sldId id="313" r:id="rId38"/>
    <p:sldId id="314" r:id="rId39"/>
    <p:sldId id="322" r:id="rId40"/>
    <p:sldId id="323" r:id="rId41"/>
    <p:sldId id="325" r:id="rId42"/>
    <p:sldId id="327" r:id="rId43"/>
    <p:sldId id="328" r:id="rId44"/>
    <p:sldId id="329" r:id="rId45"/>
    <p:sldId id="330" r:id="rId46"/>
    <p:sldId id="331" r:id="rId47"/>
    <p:sldId id="332" r:id="rId48"/>
    <p:sldId id="333" r:id="rId49"/>
    <p:sldId id="278" r:id="rId5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13D3BC-5365-4946-8B61-2769067EFB5A}">
  <a:tblStyle styleId="{9313D3BC-5365-4946-8B61-2769067EFB5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7F60F2C-05B0-402E-A98B-615A852E5B44}"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snapToGrid="0">
      <p:cViewPr varScale="1">
        <p:scale>
          <a:sx n="95" d="100"/>
          <a:sy n="95" d="100"/>
        </p:scale>
        <p:origin x="570"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84994456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g35ed75ccf_0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0" name="Google Shape;380;g35ed75ccf_0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rot="10800000">
            <a:off x="100" y="100"/>
            <a:ext cx="9144000" cy="1665300"/>
          </a:xfrm>
          <a:prstGeom prst="rect">
            <a:avLst/>
          </a:prstGeom>
          <a:gradFill>
            <a:gsLst>
              <a:gs pos="0">
                <a:srgbClr val="020F2B">
                  <a:alpha val="33725"/>
                </a:srgbClr>
              </a:gs>
              <a:gs pos="100000">
                <a:srgbClr val="010C16">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9200" y="1665500"/>
            <a:ext cx="9144000" cy="2585700"/>
          </a:xfrm>
          <a:prstGeom prst="rect">
            <a:avLst/>
          </a:prstGeom>
          <a:gradFill>
            <a:gsLst>
              <a:gs pos="0">
                <a:srgbClr val="FFFFFF">
                  <a:alpha val="19215"/>
                </a:srgbClr>
              </a:gs>
              <a:gs pos="100000">
                <a:srgbClr val="FFFFFF">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IBM Plex Sans Condensed"/>
              <a:ea typeface="IBM Plex Sans Condensed"/>
              <a:cs typeface="IBM Plex Sans Condensed"/>
              <a:sym typeface="IBM Plex Sans Condensed"/>
            </a:endParaRPr>
          </a:p>
        </p:txBody>
      </p:sp>
      <p:pic>
        <p:nvPicPr>
          <p:cNvPr id="12" name="Google Shape;12;p2"/>
          <p:cNvPicPr preferRelativeResize="0"/>
          <p:nvPr/>
        </p:nvPicPr>
        <p:blipFill>
          <a:blip r:embed="rId2">
            <a:alphaModFix amt="60000"/>
          </a:blip>
          <a:stretch>
            <a:fillRect/>
          </a:stretch>
        </p:blipFill>
        <p:spPr>
          <a:xfrm rot="5400000" flipH="1">
            <a:off x="4455737" y="-3015113"/>
            <a:ext cx="232525" cy="9132900"/>
          </a:xfrm>
          <a:prstGeom prst="rect">
            <a:avLst/>
          </a:prstGeom>
          <a:noFill/>
          <a:ln>
            <a:noFill/>
          </a:ln>
        </p:spPr>
      </p:pic>
      <p:sp>
        <p:nvSpPr>
          <p:cNvPr id="13" name="Google Shape;13;p2"/>
          <p:cNvSpPr txBox="1">
            <a:spLocks noGrp="1"/>
          </p:cNvSpPr>
          <p:nvPr>
            <p:ph type="ctrTitle"/>
          </p:nvPr>
        </p:nvSpPr>
        <p:spPr>
          <a:xfrm>
            <a:off x="1008725" y="2090950"/>
            <a:ext cx="7126800" cy="3052500"/>
          </a:xfrm>
          <a:prstGeom prst="rect">
            <a:avLst/>
          </a:prstGeom>
        </p:spPr>
        <p:txBody>
          <a:bodyPr spcFirstLastPara="1" wrap="square" lIns="0" tIns="0" rIns="0" bIns="0" anchor="t"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 image">
  <p:cSld name="TITLE_AND_BODY_1">
    <p:spTree>
      <p:nvGrpSpPr>
        <p:cNvPr id="1" name="Shape 34"/>
        <p:cNvGrpSpPr/>
        <p:nvPr/>
      </p:nvGrpSpPr>
      <p:grpSpPr>
        <a:xfrm>
          <a:off x="0" y="0"/>
          <a:ext cx="0" cy="0"/>
          <a:chOff x="0" y="0"/>
          <a:chExt cx="0" cy="0"/>
        </a:xfrm>
      </p:grpSpPr>
      <p:sp>
        <p:nvSpPr>
          <p:cNvPr id="35" name="Google Shape;35;p6"/>
          <p:cNvSpPr/>
          <p:nvPr/>
        </p:nvSpPr>
        <p:spPr>
          <a:xfrm>
            <a:off x="2686000" y="-9200"/>
            <a:ext cx="6458100" cy="2585700"/>
          </a:xfrm>
          <a:prstGeom prst="rect">
            <a:avLst/>
          </a:prstGeom>
          <a:gradFill>
            <a:gsLst>
              <a:gs pos="0">
                <a:srgbClr val="020F2B">
                  <a:alpha val="33725"/>
                </a:srgbClr>
              </a:gs>
              <a:gs pos="100000">
                <a:srgbClr val="010C16">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6"/>
          <p:cNvSpPr/>
          <p:nvPr/>
        </p:nvSpPr>
        <p:spPr>
          <a:xfrm>
            <a:off x="-9200" y="-9200"/>
            <a:ext cx="4581300" cy="51528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IBM Plex Sans Condensed"/>
              <a:ea typeface="IBM Plex Sans Condensed"/>
              <a:cs typeface="IBM Plex Sans Condensed"/>
              <a:sym typeface="IBM Plex Sans Condensed"/>
            </a:endParaRPr>
          </a:p>
        </p:txBody>
      </p:sp>
      <p:pic>
        <p:nvPicPr>
          <p:cNvPr id="37" name="Google Shape;37;p6"/>
          <p:cNvPicPr preferRelativeResize="0"/>
          <p:nvPr/>
        </p:nvPicPr>
        <p:blipFill>
          <a:blip r:embed="rId2">
            <a:alphaModFix amt="60000"/>
          </a:blip>
          <a:stretch>
            <a:fillRect/>
          </a:stretch>
        </p:blipFill>
        <p:spPr>
          <a:xfrm rot="-5400000">
            <a:off x="2081250" y="2490739"/>
            <a:ext cx="5152700" cy="171222"/>
          </a:xfrm>
          <a:prstGeom prst="rect">
            <a:avLst/>
          </a:prstGeom>
          <a:noFill/>
          <a:ln>
            <a:noFill/>
          </a:ln>
        </p:spPr>
      </p:pic>
      <p:sp>
        <p:nvSpPr>
          <p:cNvPr id="38" name="Google Shape;38;p6"/>
          <p:cNvSpPr txBox="1">
            <a:spLocks noGrp="1"/>
          </p:cNvSpPr>
          <p:nvPr>
            <p:ph type="title"/>
          </p:nvPr>
        </p:nvSpPr>
        <p:spPr>
          <a:xfrm>
            <a:off x="306400" y="481050"/>
            <a:ext cx="3815700" cy="1043700"/>
          </a:xfrm>
          <a:prstGeom prst="rect">
            <a:avLst/>
          </a:prstGeom>
        </p:spPr>
        <p:txBody>
          <a:bodyPr spcFirstLastPara="1" wrap="square" lIns="0" tIns="0" rIns="0" bIns="0" anchor="b" anchorCtr="0">
            <a:noAutofit/>
          </a:bodyPr>
          <a:lstStyle>
            <a:lvl1pPr lvl="0" algn="l" rtl="0">
              <a:spcBef>
                <a:spcPts val="0"/>
              </a:spcBef>
              <a:spcAft>
                <a:spcPts val="0"/>
              </a:spcAft>
              <a:buClr>
                <a:srgbClr val="77588B"/>
              </a:buClr>
              <a:buSzPts val="3000"/>
              <a:buFont typeface="IBM Plex Sans Condensed"/>
              <a:buNone/>
              <a:defRPr>
                <a:solidFill>
                  <a:srgbClr val="77588B"/>
                </a:solidFill>
                <a:latin typeface="IBM Plex Sans Condensed"/>
                <a:ea typeface="IBM Plex Sans Condensed"/>
                <a:cs typeface="IBM Plex Sans Condensed"/>
                <a:sym typeface="IBM Plex Sans Condensed"/>
              </a:defRPr>
            </a:lvl1pPr>
            <a:lvl2pPr lvl="1" algn="l" rtl="0">
              <a:spcBef>
                <a:spcPts val="0"/>
              </a:spcBef>
              <a:spcAft>
                <a:spcPts val="0"/>
              </a:spcAft>
              <a:buClr>
                <a:srgbClr val="77588B"/>
              </a:buClr>
              <a:buSzPts val="3000"/>
              <a:buFont typeface="IBM Plex Sans Condensed"/>
              <a:buNone/>
              <a:defRPr>
                <a:solidFill>
                  <a:srgbClr val="77588B"/>
                </a:solidFill>
                <a:latin typeface="IBM Plex Sans Condensed"/>
                <a:ea typeface="IBM Plex Sans Condensed"/>
                <a:cs typeface="IBM Plex Sans Condensed"/>
                <a:sym typeface="IBM Plex Sans Condensed"/>
              </a:defRPr>
            </a:lvl2pPr>
            <a:lvl3pPr lvl="2" algn="l" rtl="0">
              <a:spcBef>
                <a:spcPts val="0"/>
              </a:spcBef>
              <a:spcAft>
                <a:spcPts val="0"/>
              </a:spcAft>
              <a:buClr>
                <a:srgbClr val="77588B"/>
              </a:buClr>
              <a:buSzPts val="3000"/>
              <a:buFont typeface="IBM Plex Sans Condensed"/>
              <a:buNone/>
              <a:defRPr>
                <a:solidFill>
                  <a:srgbClr val="77588B"/>
                </a:solidFill>
                <a:latin typeface="IBM Plex Sans Condensed"/>
                <a:ea typeface="IBM Plex Sans Condensed"/>
                <a:cs typeface="IBM Plex Sans Condensed"/>
                <a:sym typeface="IBM Plex Sans Condensed"/>
              </a:defRPr>
            </a:lvl3pPr>
            <a:lvl4pPr lvl="3" algn="l" rtl="0">
              <a:spcBef>
                <a:spcPts val="0"/>
              </a:spcBef>
              <a:spcAft>
                <a:spcPts val="0"/>
              </a:spcAft>
              <a:buClr>
                <a:srgbClr val="77588B"/>
              </a:buClr>
              <a:buSzPts val="3000"/>
              <a:buFont typeface="IBM Plex Sans Condensed"/>
              <a:buNone/>
              <a:defRPr>
                <a:solidFill>
                  <a:srgbClr val="77588B"/>
                </a:solidFill>
                <a:latin typeface="IBM Plex Sans Condensed"/>
                <a:ea typeface="IBM Plex Sans Condensed"/>
                <a:cs typeface="IBM Plex Sans Condensed"/>
                <a:sym typeface="IBM Plex Sans Condensed"/>
              </a:defRPr>
            </a:lvl4pPr>
            <a:lvl5pPr lvl="4" algn="l" rtl="0">
              <a:spcBef>
                <a:spcPts val="0"/>
              </a:spcBef>
              <a:spcAft>
                <a:spcPts val="0"/>
              </a:spcAft>
              <a:buClr>
                <a:srgbClr val="77588B"/>
              </a:buClr>
              <a:buSzPts val="3000"/>
              <a:buFont typeface="IBM Plex Sans Condensed"/>
              <a:buNone/>
              <a:defRPr>
                <a:solidFill>
                  <a:srgbClr val="77588B"/>
                </a:solidFill>
                <a:latin typeface="IBM Plex Sans Condensed"/>
                <a:ea typeface="IBM Plex Sans Condensed"/>
                <a:cs typeface="IBM Plex Sans Condensed"/>
                <a:sym typeface="IBM Plex Sans Condensed"/>
              </a:defRPr>
            </a:lvl5pPr>
            <a:lvl6pPr lvl="5" algn="l" rtl="0">
              <a:spcBef>
                <a:spcPts val="0"/>
              </a:spcBef>
              <a:spcAft>
                <a:spcPts val="0"/>
              </a:spcAft>
              <a:buClr>
                <a:srgbClr val="77588B"/>
              </a:buClr>
              <a:buSzPts val="3000"/>
              <a:buFont typeface="IBM Plex Sans Condensed"/>
              <a:buNone/>
              <a:defRPr>
                <a:solidFill>
                  <a:srgbClr val="77588B"/>
                </a:solidFill>
                <a:latin typeface="IBM Plex Sans Condensed"/>
                <a:ea typeface="IBM Plex Sans Condensed"/>
                <a:cs typeface="IBM Plex Sans Condensed"/>
                <a:sym typeface="IBM Plex Sans Condensed"/>
              </a:defRPr>
            </a:lvl6pPr>
            <a:lvl7pPr lvl="6" algn="l" rtl="0">
              <a:spcBef>
                <a:spcPts val="0"/>
              </a:spcBef>
              <a:spcAft>
                <a:spcPts val="0"/>
              </a:spcAft>
              <a:buClr>
                <a:srgbClr val="77588B"/>
              </a:buClr>
              <a:buSzPts val="3000"/>
              <a:buFont typeface="IBM Plex Sans Condensed"/>
              <a:buNone/>
              <a:defRPr>
                <a:solidFill>
                  <a:srgbClr val="77588B"/>
                </a:solidFill>
                <a:latin typeface="IBM Plex Sans Condensed"/>
                <a:ea typeface="IBM Plex Sans Condensed"/>
                <a:cs typeface="IBM Plex Sans Condensed"/>
                <a:sym typeface="IBM Plex Sans Condensed"/>
              </a:defRPr>
            </a:lvl7pPr>
            <a:lvl8pPr lvl="7" algn="l" rtl="0">
              <a:spcBef>
                <a:spcPts val="0"/>
              </a:spcBef>
              <a:spcAft>
                <a:spcPts val="0"/>
              </a:spcAft>
              <a:buClr>
                <a:srgbClr val="77588B"/>
              </a:buClr>
              <a:buSzPts val="3000"/>
              <a:buFont typeface="IBM Plex Sans Condensed"/>
              <a:buNone/>
              <a:defRPr>
                <a:solidFill>
                  <a:srgbClr val="77588B"/>
                </a:solidFill>
                <a:latin typeface="IBM Plex Sans Condensed"/>
                <a:ea typeface="IBM Plex Sans Condensed"/>
                <a:cs typeface="IBM Plex Sans Condensed"/>
                <a:sym typeface="IBM Plex Sans Condensed"/>
              </a:defRPr>
            </a:lvl8pPr>
            <a:lvl9pPr lvl="8" algn="l" rtl="0">
              <a:spcBef>
                <a:spcPts val="0"/>
              </a:spcBef>
              <a:spcAft>
                <a:spcPts val="0"/>
              </a:spcAft>
              <a:buClr>
                <a:srgbClr val="77588B"/>
              </a:buClr>
              <a:buSzPts val="3000"/>
              <a:buFont typeface="IBM Plex Sans Condensed"/>
              <a:buNone/>
              <a:defRPr>
                <a:solidFill>
                  <a:srgbClr val="77588B"/>
                </a:solidFill>
                <a:latin typeface="IBM Plex Sans Condensed"/>
                <a:ea typeface="IBM Plex Sans Condensed"/>
                <a:cs typeface="IBM Plex Sans Condensed"/>
                <a:sym typeface="IBM Plex Sans Condensed"/>
              </a:defRPr>
            </a:lvl9pPr>
          </a:lstStyle>
          <a:p>
            <a:endParaRPr/>
          </a:p>
        </p:txBody>
      </p:sp>
      <p:sp>
        <p:nvSpPr>
          <p:cNvPr id="39" name="Google Shape;39;p6"/>
          <p:cNvSpPr txBox="1">
            <a:spLocks noGrp="1"/>
          </p:cNvSpPr>
          <p:nvPr>
            <p:ph type="body" idx="1"/>
          </p:nvPr>
        </p:nvSpPr>
        <p:spPr>
          <a:xfrm>
            <a:off x="306400" y="1600950"/>
            <a:ext cx="3815700" cy="3018000"/>
          </a:xfrm>
          <a:prstGeom prst="rect">
            <a:avLst/>
          </a:prstGeom>
        </p:spPr>
        <p:txBody>
          <a:bodyPr spcFirstLastPara="1" wrap="square" lIns="0" tIns="0" rIns="0" bIns="0" anchor="t" anchorCtr="0">
            <a:noAutofit/>
          </a:bodyPr>
          <a:lstStyle>
            <a:lvl1pPr marL="457200" lvl="0" indent="-368300" rtl="0">
              <a:spcBef>
                <a:spcPts val="600"/>
              </a:spcBef>
              <a:spcAft>
                <a:spcPts val="0"/>
              </a:spcAft>
              <a:buClr>
                <a:srgbClr val="77588B"/>
              </a:buClr>
              <a:buSzPts val="2200"/>
              <a:buChar char="▫"/>
              <a:defRPr sz="2200">
                <a:solidFill>
                  <a:srgbClr val="77588B"/>
                </a:solidFill>
              </a:defRPr>
            </a:lvl1pPr>
            <a:lvl2pPr marL="914400" lvl="1" indent="-368300" rtl="0">
              <a:spcBef>
                <a:spcPts val="0"/>
              </a:spcBef>
              <a:spcAft>
                <a:spcPts val="0"/>
              </a:spcAft>
              <a:buClr>
                <a:srgbClr val="77588B"/>
              </a:buClr>
              <a:buSzPts val="2200"/>
              <a:buChar char="▫"/>
              <a:defRPr sz="2200">
                <a:solidFill>
                  <a:srgbClr val="77588B"/>
                </a:solidFill>
              </a:defRPr>
            </a:lvl2pPr>
            <a:lvl3pPr marL="1371600" lvl="2" indent="-368300" rtl="0">
              <a:spcBef>
                <a:spcPts val="0"/>
              </a:spcBef>
              <a:spcAft>
                <a:spcPts val="0"/>
              </a:spcAft>
              <a:buClr>
                <a:srgbClr val="77588B"/>
              </a:buClr>
              <a:buSzPts val="2200"/>
              <a:buChar char="▫"/>
              <a:defRPr sz="2200">
                <a:solidFill>
                  <a:srgbClr val="77588B"/>
                </a:solidFill>
              </a:defRPr>
            </a:lvl3pPr>
            <a:lvl4pPr marL="1828800" lvl="3" indent="-368300" rtl="0">
              <a:spcBef>
                <a:spcPts val="0"/>
              </a:spcBef>
              <a:spcAft>
                <a:spcPts val="0"/>
              </a:spcAft>
              <a:buClr>
                <a:srgbClr val="77588B"/>
              </a:buClr>
              <a:buSzPts val="2200"/>
              <a:buChar char="▫"/>
              <a:defRPr sz="2200">
                <a:solidFill>
                  <a:srgbClr val="77588B"/>
                </a:solidFill>
              </a:defRPr>
            </a:lvl4pPr>
            <a:lvl5pPr marL="2286000" lvl="4" indent="-368300" rtl="0">
              <a:spcBef>
                <a:spcPts val="0"/>
              </a:spcBef>
              <a:spcAft>
                <a:spcPts val="0"/>
              </a:spcAft>
              <a:buClr>
                <a:srgbClr val="77588B"/>
              </a:buClr>
              <a:buSzPts val="2200"/>
              <a:buChar char="▫"/>
              <a:defRPr sz="2200">
                <a:solidFill>
                  <a:srgbClr val="77588B"/>
                </a:solidFill>
              </a:defRPr>
            </a:lvl5pPr>
            <a:lvl6pPr marL="2743200" lvl="5" indent="-368300" rtl="0">
              <a:spcBef>
                <a:spcPts val="0"/>
              </a:spcBef>
              <a:spcAft>
                <a:spcPts val="0"/>
              </a:spcAft>
              <a:buClr>
                <a:srgbClr val="77588B"/>
              </a:buClr>
              <a:buSzPts val="2200"/>
              <a:buChar char="▫"/>
              <a:defRPr sz="2200">
                <a:solidFill>
                  <a:srgbClr val="77588B"/>
                </a:solidFill>
              </a:defRPr>
            </a:lvl6pPr>
            <a:lvl7pPr marL="3200400" lvl="6" indent="-368300" rtl="0">
              <a:spcBef>
                <a:spcPts val="0"/>
              </a:spcBef>
              <a:spcAft>
                <a:spcPts val="0"/>
              </a:spcAft>
              <a:buClr>
                <a:srgbClr val="77588B"/>
              </a:buClr>
              <a:buSzPts val="2200"/>
              <a:buChar char="▫"/>
              <a:defRPr sz="2200">
                <a:solidFill>
                  <a:srgbClr val="77588B"/>
                </a:solidFill>
              </a:defRPr>
            </a:lvl7pPr>
            <a:lvl8pPr marL="3657600" lvl="7" indent="-368300" rtl="0">
              <a:spcBef>
                <a:spcPts val="0"/>
              </a:spcBef>
              <a:spcAft>
                <a:spcPts val="0"/>
              </a:spcAft>
              <a:buClr>
                <a:srgbClr val="77588B"/>
              </a:buClr>
              <a:buSzPts val="2200"/>
              <a:buChar char="▫"/>
              <a:defRPr sz="2200">
                <a:solidFill>
                  <a:srgbClr val="77588B"/>
                </a:solidFill>
              </a:defRPr>
            </a:lvl8pPr>
            <a:lvl9pPr marL="4114800" lvl="8" indent="-368300" rtl="0">
              <a:spcBef>
                <a:spcPts val="0"/>
              </a:spcBef>
              <a:spcAft>
                <a:spcPts val="0"/>
              </a:spcAft>
              <a:buClr>
                <a:srgbClr val="77588B"/>
              </a:buClr>
              <a:buSzPts val="2200"/>
              <a:buChar char="▫"/>
              <a:defRPr sz="2200">
                <a:solidFill>
                  <a:srgbClr val="77588B"/>
                </a:solidFill>
              </a:defRPr>
            </a:lvl9pPr>
          </a:lstStyle>
          <a:p>
            <a:endParaRPr/>
          </a:p>
        </p:txBody>
      </p:sp>
      <p:sp>
        <p:nvSpPr>
          <p:cNvPr id="40" name="Google Shape;40;p6"/>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sp>
        <p:nvSpPr>
          <p:cNvPr id="59" name="Google Shape;59;p9"/>
          <p:cNvSpPr/>
          <p:nvPr/>
        </p:nvSpPr>
        <p:spPr>
          <a:xfrm>
            <a:off x="2686000" y="-9200"/>
            <a:ext cx="6458100" cy="5152800"/>
          </a:xfrm>
          <a:prstGeom prst="rect">
            <a:avLst/>
          </a:prstGeom>
          <a:gradFill>
            <a:gsLst>
              <a:gs pos="0">
                <a:srgbClr val="020F2B">
                  <a:alpha val="33725"/>
                </a:srgbClr>
              </a:gs>
              <a:gs pos="100000">
                <a:srgbClr val="010C16">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9"/>
          <p:cNvSpPr/>
          <p:nvPr/>
        </p:nvSpPr>
        <p:spPr>
          <a:xfrm>
            <a:off x="-9200" y="-9200"/>
            <a:ext cx="2695200" cy="2585700"/>
          </a:xfrm>
          <a:prstGeom prst="rect">
            <a:avLst/>
          </a:prstGeom>
          <a:gradFill>
            <a:gsLst>
              <a:gs pos="0">
                <a:srgbClr val="FFFFFF">
                  <a:alpha val="19215"/>
                </a:srgbClr>
              </a:gs>
              <a:gs pos="100000">
                <a:srgbClr val="FFFFFF">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IBM Plex Sans Condensed"/>
              <a:ea typeface="IBM Plex Sans Condensed"/>
              <a:cs typeface="IBM Plex Sans Condensed"/>
              <a:sym typeface="IBM Plex Sans Condensed"/>
            </a:endParaRPr>
          </a:p>
        </p:txBody>
      </p:sp>
      <p:pic>
        <p:nvPicPr>
          <p:cNvPr id="61" name="Google Shape;61;p9"/>
          <p:cNvPicPr preferRelativeResize="0"/>
          <p:nvPr/>
        </p:nvPicPr>
        <p:blipFill>
          <a:blip r:embed="rId2">
            <a:alphaModFix amt="60000"/>
          </a:blip>
          <a:stretch>
            <a:fillRect/>
          </a:stretch>
        </p:blipFill>
        <p:spPr>
          <a:xfrm rot="-5400000">
            <a:off x="195236" y="2490739"/>
            <a:ext cx="5152700" cy="171222"/>
          </a:xfrm>
          <a:prstGeom prst="rect">
            <a:avLst/>
          </a:prstGeom>
          <a:noFill/>
          <a:ln>
            <a:noFill/>
          </a:ln>
        </p:spPr>
      </p:pic>
      <p:sp>
        <p:nvSpPr>
          <p:cNvPr id="62" name="Google Shape;62;p9"/>
          <p:cNvSpPr txBox="1">
            <a:spLocks noGrp="1"/>
          </p:cNvSpPr>
          <p:nvPr>
            <p:ph type="title"/>
          </p:nvPr>
        </p:nvSpPr>
        <p:spPr>
          <a:xfrm>
            <a:off x="306400" y="557250"/>
            <a:ext cx="2064000" cy="4061700"/>
          </a:xfrm>
          <a:prstGeom prst="rect">
            <a:avLst/>
          </a:prstGeom>
        </p:spPr>
        <p:txBody>
          <a:bodyPr spcFirstLastPara="1" wrap="square" lIns="0" tIns="0" rIns="0" bIns="0"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63" name="Google Shape;63;p9"/>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vertical decoration" type="blank">
  <p:cSld name="BLANK">
    <p:spTree>
      <p:nvGrpSpPr>
        <p:cNvPr id="1" name="Shape 70"/>
        <p:cNvGrpSpPr/>
        <p:nvPr/>
      </p:nvGrpSpPr>
      <p:grpSpPr>
        <a:xfrm>
          <a:off x="0" y="0"/>
          <a:ext cx="0" cy="0"/>
          <a:chOff x="0" y="0"/>
          <a:chExt cx="0" cy="0"/>
        </a:xfrm>
      </p:grpSpPr>
      <p:sp>
        <p:nvSpPr>
          <p:cNvPr id="71" name="Google Shape;71;p11"/>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72" name="Google Shape;72;p11"/>
          <p:cNvSpPr/>
          <p:nvPr/>
        </p:nvSpPr>
        <p:spPr>
          <a:xfrm>
            <a:off x="1328200" y="-9200"/>
            <a:ext cx="7815900" cy="5152800"/>
          </a:xfrm>
          <a:prstGeom prst="rect">
            <a:avLst/>
          </a:prstGeom>
          <a:gradFill>
            <a:gsLst>
              <a:gs pos="0">
                <a:srgbClr val="020F2B">
                  <a:alpha val="33725"/>
                </a:srgbClr>
              </a:gs>
              <a:gs pos="100000">
                <a:srgbClr val="010C16">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1"/>
          <p:cNvSpPr/>
          <p:nvPr/>
        </p:nvSpPr>
        <p:spPr>
          <a:xfrm>
            <a:off x="-9200" y="-9200"/>
            <a:ext cx="1337400" cy="2585700"/>
          </a:xfrm>
          <a:prstGeom prst="rect">
            <a:avLst/>
          </a:prstGeom>
          <a:gradFill>
            <a:gsLst>
              <a:gs pos="0">
                <a:srgbClr val="FFFFFF">
                  <a:alpha val="19215"/>
                </a:srgbClr>
              </a:gs>
              <a:gs pos="100000">
                <a:srgbClr val="FFFFFF">
                  <a:alpha val="0"/>
                </a:srgbClr>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IBM Plex Sans Condensed"/>
              <a:ea typeface="IBM Plex Sans Condensed"/>
              <a:cs typeface="IBM Plex Sans Condensed"/>
              <a:sym typeface="IBM Plex Sans Condensed"/>
            </a:endParaRPr>
          </a:p>
        </p:txBody>
      </p:sp>
      <p:pic>
        <p:nvPicPr>
          <p:cNvPr id="74" name="Google Shape;74;p11"/>
          <p:cNvPicPr preferRelativeResize="0"/>
          <p:nvPr/>
        </p:nvPicPr>
        <p:blipFill>
          <a:blip r:embed="rId2">
            <a:alphaModFix amt="60000"/>
          </a:blip>
          <a:stretch>
            <a:fillRect/>
          </a:stretch>
        </p:blipFill>
        <p:spPr>
          <a:xfrm rot="-5400000">
            <a:off x="-1162539" y="2490739"/>
            <a:ext cx="5152700" cy="17122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rgbClr val="77588B"/>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06400" y="557250"/>
            <a:ext cx="2064000" cy="4061700"/>
          </a:xfrm>
          <a:prstGeom prst="rect">
            <a:avLst/>
          </a:prstGeom>
          <a:noFill/>
          <a:ln>
            <a:noFill/>
          </a:ln>
          <a:effectLst>
            <a:outerShdw blurRad="28575" dist="9525" dir="5400000" algn="bl" rotWithShape="0">
              <a:srgbClr val="010C16">
                <a:alpha val="15000"/>
              </a:srgbClr>
            </a:outerShdw>
          </a:effectLst>
        </p:spPr>
        <p:txBody>
          <a:bodyPr spcFirstLastPara="1" wrap="square" lIns="0" tIns="0" rIns="0" bIns="0" anchor="t" anchorCtr="0">
            <a:noAutofit/>
          </a:bodyPr>
          <a:lstStyle>
            <a:lvl1pPr lvl="0" algn="r">
              <a:spcBef>
                <a:spcPts val="0"/>
              </a:spcBef>
              <a:spcAft>
                <a:spcPts val="0"/>
              </a:spcAft>
              <a:buClr>
                <a:srgbClr val="FFFFFF"/>
              </a:buClr>
              <a:buSzPts val="3000"/>
              <a:buFont typeface="IBM Plex Sans Condensed"/>
              <a:buNone/>
              <a:defRPr sz="3000">
                <a:solidFill>
                  <a:srgbClr val="FFFFFF"/>
                </a:solidFill>
                <a:latin typeface="IBM Plex Sans Condensed"/>
                <a:ea typeface="IBM Plex Sans Condensed"/>
                <a:cs typeface="IBM Plex Sans Condensed"/>
                <a:sym typeface="IBM Plex Sans Condensed"/>
              </a:defRPr>
            </a:lvl1pPr>
            <a:lvl2pPr lvl="1" algn="r">
              <a:spcBef>
                <a:spcPts val="0"/>
              </a:spcBef>
              <a:spcAft>
                <a:spcPts val="0"/>
              </a:spcAft>
              <a:buClr>
                <a:srgbClr val="FFFFFF"/>
              </a:buClr>
              <a:buSzPts val="3000"/>
              <a:buFont typeface="IBM Plex Sans Condensed"/>
              <a:buNone/>
              <a:defRPr sz="3000">
                <a:solidFill>
                  <a:srgbClr val="FFFFFF"/>
                </a:solidFill>
                <a:latin typeface="IBM Plex Sans Condensed"/>
                <a:ea typeface="IBM Plex Sans Condensed"/>
                <a:cs typeface="IBM Plex Sans Condensed"/>
                <a:sym typeface="IBM Plex Sans Condensed"/>
              </a:defRPr>
            </a:lvl2pPr>
            <a:lvl3pPr lvl="2" algn="r">
              <a:spcBef>
                <a:spcPts val="0"/>
              </a:spcBef>
              <a:spcAft>
                <a:spcPts val="0"/>
              </a:spcAft>
              <a:buClr>
                <a:srgbClr val="FFFFFF"/>
              </a:buClr>
              <a:buSzPts val="3000"/>
              <a:buFont typeface="IBM Plex Sans Condensed"/>
              <a:buNone/>
              <a:defRPr sz="3000">
                <a:solidFill>
                  <a:srgbClr val="FFFFFF"/>
                </a:solidFill>
                <a:latin typeface="IBM Plex Sans Condensed"/>
                <a:ea typeface="IBM Plex Sans Condensed"/>
                <a:cs typeface="IBM Plex Sans Condensed"/>
                <a:sym typeface="IBM Plex Sans Condensed"/>
              </a:defRPr>
            </a:lvl3pPr>
            <a:lvl4pPr lvl="3" algn="r">
              <a:spcBef>
                <a:spcPts val="0"/>
              </a:spcBef>
              <a:spcAft>
                <a:spcPts val="0"/>
              </a:spcAft>
              <a:buClr>
                <a:srgbClr val="FFFFFF"/>
              </a:buClr>
              <a:buSzPts val="3000"/>
              <a:buFont typeface="IBM Plex Sans Condensed"/>
              <a:buNone/>
              <a:defRPr sz="3000">
                <a:solidFill>
                  <a:srgbClr val="FFFFFF"/>
                </a:solidFill>
                <a:latin typeface="IBM Plex Sans Condensed"/>
                <a:ea typeface="IBM Plex Sans Condensed"/>
                <a:cs typeface="IBM Plex Sans Condensed"/>
                <a:sym typeface="IBM Plex Sans Condensed"/>
              </a:defRPr>
            </a:lvl4pPr>
            <a:lvl5pPr lvl="4" algn="r">
              <a:spcBef>
                <a:spcPts val="0"/>
              </a:spcBef>
              <a:spcAft>
                <a:spcPts val="0"/>
              </a:spcAft>
              <a:buClr>
                <a:srgbClr val="FFFFFF"/>
              </a:buClr>
              <a:buSzPts val="3000"/>
              <a:buFont typeface="IBM Plex Sans Condensed"/>
              <a:buNone/>
              <a:defRPr sz="3000">
                <a:solidFill>
                  <a:srgbClr val="FFFFFF"/>
                </a:solidFill>
                <a:latin typeface="IBM Plex Sans Condensed"/>
                <a:ea typeface="IBM Plex Sans Condensed"/>
                <a:cs typeface="IBM Plex Sans Condensed"/>
                <a:sym typeface="IBM Plex Sans Condensed"/>
              </a:defRPr>
            </a:lvl5pPr>
            <a:lvl6pPr lvl="5" algn="r">
              <a:spcBef>
                <a:spcPts val="0"/>
              </a:spcBef>
              <a:spcAft>
                <a:spcPts val="0"/>
              </a:spcAft>
              <a:buClr>
                <a:srgbClr val="FFFFFF"/>
              </a:buClr>
              <a:buSzPts val="3000"/>
              <a:buFont typeface="IBM Plex Sans Condensed"/>
              <a:buNone/>
              <a:defRPr sz="3000">
                <a:solidFill>
                  <a:srgbClr val="FFFFFF"/>
                </a:solidFill>
                <a:latin typeface="IBM Plex Sans Condensed"/>
                <a:ea typeface="IBM Plex Sans Condensed"/>
                <a:cs typeface="IBM Plex Sans Condensed"/>
                <a:sym typeface="IBM Plex Sans Condensed"/>
              </a:defRPr>
            </a:lvl6pPr>
            <a:lvl7pPr lvl="6" algn="r">
              <a:spcBef>
                <a:spcPts val="0"/>
              </a:spcBef>
              <a:spcAft>
                <a:spcPts val="0"/>
              </a:spcAft>
              <a:buClr>
                <a:srgbClr val="FFFFFF"/>
              </a:buClr>
              <a:buSzPts val="3000"/>
              <a:buFont typeface="IBM Plex Sans Condensed"/>
              <a:buNone/>
              <a:defRPr sz="3000">
                <a:solidFill>
                  <a:srgbClr val="FFFFFF"/>
                </a:solidFill>
                <a:latin typeface="IBM Plex Sans Condensed"/>
                <a:ea typeface="IBM Plex Sans Condensed"/>
                <a:cs typeface="IBM Plex Sans Condensed"/>
                <a:sym typeface="IBM Plex Sans Condensed"/>
              </a:defRPr>
            </a:lvl7pPr>
            <a:lvl8pPr lvl="7" algn="r">
              <a:spcBef>
                <a:spcPts val="0"/>
              </a:spcBef>
              <a:spcAft>
                <a:spcPts val="0"/>
              </a:spcAft>
              <a:buClr>
                <a:srgbClr val="FFFFFF"/>
              </a:buClr>
              <a:buSzPts val="3000"/>
              <a:buFont typeface="IBM Plex Sans Condensed"/>
              <a:buNone/>
              <a:defRPr sz="3000">
                <a:solidFill>
                  <a:srgbClr val="FFFFFF"/>
                </a:solidFill>
                <a:latin typeface="IBM Plex Sans Condensed"/>
                <a:ea typeface="IBM Plex Sans Condensed"/>
                <a:cs typeface="IBM Plex Sans Condensed"/>
                <a:sym typeface="IBM Plex Sans Condensed"/>
              </a:defRPr>
            </a:lvl8pPr>
            <a:lvl9pPr lvl="8" algn="r">
              <a:spcBef>
                <a:spcPts val="0"/>
              </a:spcBef>
              <a:spcAft>
                <a:spcPts val="0"/>
              </a:spcAft>
              <a:buClr>
                <a:srgbClr val="FFFFFF"/>
              </a:buClr>
              <a:buSzPts val="3000"/>
              <a:buFont typeface="IBM Plex Sans Condensed"/>
              <a:buNone/>
              <a:defRPr sz="3000">
                <a:solidFill>
                  <a:srgbClr val="FFFFFF"/>
                </a:solidFill>
                <a:latin typeface="IBM Plex Sans Condensed"/>
                <a:ea typeface="IBM Plex Sans Condensed"/>
                <a:cs typeface="IBM Plex Sans Condensed"/>
                <a:sym typeface="IBM Plex Sans Condensed"/>
              </a:defRPr>
            </a:lvl9pPr>
          </a:lstStyle>
          <a:p>
            <a:endParaRPr/>
          </a:p>
        </p:txBody>
      </p:sp>
      <p:sp>
        <p:nvSpPr>
          <p:cNvPr id="7" name="Google Shape;7;p1"/>
          <p:cNvSpPr txBox="1">
            <a:spLocks noGrp="1"/>
          </p:cNvSpPr>
          <p:nvPr>
            <p:ph type="body" idx="1"/>
          </p:nvPr>
        </p:nvSpPr>
        <p:spPr>
          <a:xfrm>
            <a:off x="3174425" y="557250"/>
            <a:ext cx="5512500" cy="4061700"/>
          </a:xfrm>
          <a:prstGeom prst="rect">
            <a:avLst/>
          </a:prstGeom>
          <a:noFill/>
          <a:ln>
            <a:noFill/>
          </a:ln>
        </p:spPr>
        <p:txBody>
          <a:bodyPr spcFirstLastPara="1" wrap="square" lIns="0" tIns="0" rIns="0" bIns="0" anchor="t" anchorCtr="0">
            <a:noAutofit/>
          </a:bodyPr>
          <a:lstStyle>
            <a:lvl1pPr marL="457200" lvl="0" indent="-393700">
              <a:spcBef>
                <a:spcPts val="600"/>
              </a:spcBef>
              <a:spcAft>
                <a:spcPts val="0"/>
              </a:spcAft>
              <a:buClr>
                <a:srgbClr val="FFFFFF"/>
              </a:buClr>
              <a:buSzPts val="2600"/>
              <a:buFont typeface="IBM Plex Sans Condensed"/>
              <a:buChar char="▫"/>
              <a:defRPr sz="2600">
                <a:solidFill>
                  <a:srgbClr val="FFFFFF"/>
                </a:solidFill>
                <a:latin typeface="IBM Plex Sans Condensed"/>
                <a:ea typeface="IBM Plex Sans Condensed"/>
                <a:cs typeface="IBM Plex Sans Condensed"/>
                <a:sym typeface="IBM Plex Sans Condensed"/>
              </a:defRPr>
            </a:lvl1pPr>
            <a:lvl2pPr marL="914400" lvl="1" indent="-393700">
              <a:spcBef>
                <a:spcPts val="0"/>
              </a:spcBef>
              <a:spcAft>
                <a:spcPts val="0"/>
              </a:spcAft>
              <a:buClr>
                <a:srgbClr val="FFFFFF"/>
              </a:buClr>
              <a:buSzPts val="2600"/>
              <a:buFont typeface="IBM Plex Sans Condensed"/>
              <a:buChar char="▫"/>
              <a:defRPr sz="2600">
                <a:solidFill>
                  <a:srgbClr val="FFFFFF"/>
                </a:solidFill>
                <a:latin typeface="IBM Plex Sans Condensed"/>
                <a:ea typeface="IBM Plex Sans Condensed"/>
                <a:cs typeface="IBM Plex Sans Condensed"/>
                <a:sym typeface="IBM Plex Sans Condensed"/>
              </a:defRPr>
            </a:lvl2pPr>
            <a:lvl3pPr marL="1371600" lvl="2" indent="-393700">
              <a:spcBef>
                <a:spcPts val="0"/>
              </a:spcBef>
              <a:spcAft>
                <a:spcPts val="0"/>
              </a:spcAft>
              <a:buClr>
                <a:srgbClr val="FFFFFF"/>
              </a:buClr>
              <a:buSzPts val="2600"/>
              <a:buFont typeface="IBM Plex Sans Condensed"/>
              <a:buChar char="▫"/>
              <a:defRPr sz="2600">
                <a:solidFill>
                  <a:srgbClr val="FFFFFF"/>
                </a:solidFill>
                <a:latin typeface="IBM Plex Sans Condensed"/>
                <a:ea typeface="IBM Plex Sans Condensed"/>
                <a:cs typeface="IBM Plex Sans Condensed"/>
                <a:sym typeface="IBM Plex Sans Condensed"/>
              </a:defRPr>
            </a:lvl3pPr>
            <a:lvl4pPr marL="1828800" lvl="3" indent="-393700">
              <a:spcBef>
                <a:spcPts val="0"/>
              </a:spcBef>
              <a:spcAft>
                <a:spcPts val="0"/>
              </a:spcAft>
              <a:buClr>
                <a:srgbClr val="FFFFFF"/>
              </a:buClr>
              <a:buSzPts val="2600"/>
              <a:buFont typeface="IBM Plex Sans Condensed"/>
              <a:buChar char="▫"/>
              <a:defRPr sz="2600">
                <a:solidFill>
                  <a:srgbClr val="FFFFFF"/>
                </a:solidFill>
                <a:latin typeface="IBM Plex Sans Condensed"/>
                <a:ea typeface="IBM Plex Sans Condensed"/>
                <a:cs typeface="IBM Plex Sans Condensed"/>
                <a:sym typeface="IBM Plex Sans Condensed"/>
              </a:defRPr>
            </a:lvl4pPr>
            <a:lvl5pPr marL="2286000" lvl="4" indent="-393700">
              <a:spcBef>
                <a:spcPts val="0"/>
              </a:spcBef>
              <a:spcAft>
                <a:spcPts val="0"/>
              </a:spcAft>
              <a:buClr>
                <a:srgbClr val="FFFFFF"/>
              </a:buClr>
              <a:buSzPts val="2600"/>
              <a:buFont typeface="IBM Plex Sans Condensed"/>
              <a:buChar char="▫"/>
              <a:defRPr sz="2600">
                <a:solidFill>
                  <a:srgbClr val="FFFFFF"/>
                </a:solidFill>
                <a:latin typeface="IBM Plex Sans Condensed"/>
                <a:ea typeface="IBM Plex Sans Condensed"/>
                <a:cs typeface="IBM Plex Sans Condensed"/>
                <a:sym typeface="IBM Plex Sans Condensed"/>
              </a:defRPr>
            </a:lvl5pPr>
            <a:lvl6pPr marL="2743200" lvl="5" indent="-393700">
              <a:spcBef>
                <a:spcPts val="0"/>
              </a:spcBef>
              <a:spcAft>
                <a:spcPts val="0"/>
              </a:spcAft>
              <a:buClr>
                <a:srgbClr val="FFFFFF"/>
              </a:buClr>
              <a:buSzPts val="2600"/>
              <a:buFont typeface="IBM Plex Sans Condensed"/>
              <a:buChar char="▫"/>
              <a:defRPr sz="2600">
                <a:solidFill>
                  <a:srgbClr val="FFFFFF"/>
                </a:solidFill>
                <a:latin typeface="IBM Plex Sans Condensed"/>
                <a:ea typeface="IBM Plex Sans Condensed"/>
                <a:cs typeface="IBM Plex Sans Condensed"/>
                <a:sym typeface="IBM Plex Sans Condensed"/>
              </a:defRPr>
            </a:lvl6pPr>
            <a:lvl7pPr marL="3200400" lvl="6" indent="-393700">
              <a:spcBef>
                <a:spcPts val="0"/>
              </a:spcBef>
              <a:spcAft>
                <a:spcPts val="0"/>
              </a:spcAft>
              <a:buClr>
                <a:srgbClr val="FFFFFF"/>
              </a:buClr>
              <a:buSzPts val="2600"/>
              <a:buFont typeface="IBM Plex Sans Condensed"/>
              <a:buChar char="▫"/>
              <a:defRPr sz="2600">
                <a:solidFill>
                  <a:srgbClr val="FFFFFF"/>
                </a:solidFill>
                <a:latin typeface="IBM Plex Sans Condensed"/>
                <a:ea typeface="IBM Plex Sans Condensed"/>
                <a:cs typeface="IBM Plex Sans Condensed"/>
                <a:sym typeface="IBM Plex Sans Condensed"/>
              </a:defRPr>
            </a:lvl7pPr>
            <a:lvl8pPr marL="3657600" lvl="7" indent="-393700">
              <a:spcBef>
                <a:spcPts val="0"/>
              </a:spcBef>
              <a:spcAft>
                <a:spcPts val="0"/>
              </a:spcAft>
              <a:buClr>
                <a:srgbClr val="FFFFFF"/>
              </a:buClr>
              <a:buSzPts val="2600"/>
              <a:buFont typeface="IBM Plex Sans Condensed"/>
              <a:buChar char="▫"/>
              <a:defRPr sz="2600">
                <a:solidFill>
                  <a:srgbClr val="FFFFFF"/>
                </a:solidFill>
                <a:latin typeface="IBM Plex Sans Condensed"/>
                <a:ea typeface="IBM Plex Sans Condensed"/>
                <a:cs typeface="IBM Plex Sans Condensed"/>
                <a:sym typeface="IBM Plex Sans Condensed"/>
              </a:defRPr>
            </a:lvl8pPr>
            <a:lvl9pPr marL="4114800" lvl="8" indent="-393700">
              <a:spcBef>
                <a:spcPts val="0"/>
              </a:spcBef>
              <a:spcAft>
                <a:spcPts val="0"/>
              </a:spcAft>
              <a:buClr>
                <a:srgbClr val="FFFFFF"/>
              </a:buClr>
              <a:buSzPts val="2600"/>
              <a:buFont typeface="IBM Plex Sans Condensed"/>
              <a:buChar char="▫"/>
              <a:defRPr sz="2600">
                <a:solidFill>
                  <a:srgbClr val="FFFFFF"/>
                </a:solidFill>
                <a:latin typeface="IBM Plex Sans Condensed"/>
                <a:ea typeface="IBM Plex Sans Condensed"/>
                <a:cs typeface="IBM Plex Sans Condensed"/>
                <a:sym typeface="IBM Plex Sans Condensed"/>
              </a:defRPr>
            </a:lvl9pPr>
          </a:lstStyle>
          <a:p>
            <a:endParaRPr/>
          </a:p>
        </p:txBody>
      </p:sp>
      <p:sp>
        <p:nvSpPr>
          <p:cNvPr id="8" name="Google Shape;8;p1"/>
          <p:cNvSpPr txBox="1">
            <a:spLocks noGrp="1"/>
          </p:cNvSpPr>
          <p:nvPr>
            <p:ph type="sldNum" idx="12"/>
          </p:nvPr>
        </p:nvSpPr>
        <p:spPr>
          <a:xfrm>
            <a:off x="8480584" y="4749851"/>
            <a:ext cx="548700" cy="393600"/>
          </a:xfrm>
          <a:prstGeom prst="rect">
            <a:avLst/>
          </a:prstGeom>
          <a:noFill/>
          <a:ln>
            <a:noFill/>
          </a:ln>
        </p:spPr>
        <p:txBody>
          <a:bodyPr spcFirstLastPara="1" wrap="square" lIns="0" tIns="0" rIns="0" bIns="0" anchor="ctr" anchorCtr="0">
            <a:noAutofit/>
          </a:bodyPr>
          <a:lstStyle>
            <a:lvl1pPr lvl="0" algn="r">
              <a:buNone/>
              <a:defRPr sz="1300">
                <a:solidFill>
                  <a:srgbClr val="FFFFFF"/>
                </a:solidFill>
                <a:latin typeface="IBM Plex Sans Condensed"/>
                <a:ea typeface="IBM Plex Sans Condensed"/>
                <a:cs typeface="IBM Plex Sans Condensed"/>
                <a:sym typeface="IBM Plex Sans Condensed"/>
              </a:defRPr>
            </a:lvl1pPr>
            <a:lvl2pPr lvl="1" algn="r">
              <a:buNone/>
              <a:defRPr sz="1300">
                <a:solidFill>
                  <a:srgbClr val="FFFFFF"/>
                </a:solidFill>
                <a:latin typeface="IBM Plex Sans Condensed"/>
                <a:ea typeface="IBM Plex Sans Condensed"/>
                <a:cs typeface="IBM Plex Sans Condensed"/>
                <a:sym typeface="IBM Plex Sans Condensed"/>
              </a:defRPr>
            </a:lvl2pPr>
            <a:lvl3pPr lvl="2" algn="r">
              <a:buNone/>
              <a:defRPr sz="1300">
                <a:solidFill>
                  <a:srgbClr val="FFFFFF"/>
                </a:solidFill>
                <a:latin typeface="IBM Plex Sans Condensed"/>
                <a:ea typeface="IBM Plex Sans Condensed"/>
                <a:cs typeface="IBM Plex Sans Condensed"/>
                <a:sym typeface="IBM Plex Sans Condensed"/>
              </a:defRPr>
            </a:lvl3pPr>
            <a:lvl4pPr lvl="3" algn="r">
              <a:buNone/>
              <a:defRPr sz="1300">
                <a:solidFill>
                  <a:srgbClr val="FFFFFF"/>
                </a:solidFill>
                <a:latin typeface="IBM Plex Sans Condensed"/>
                <a:ea typeface="IBM Plex Sans Condensed"/>
                <a:cs typeface="IBM Plex Sans Condensed"/>
                <a:sym typeface="IBM Plex Sans Condensed"/>
              </a:defRPr>
            </a:lvl4pPr>
            <a:lvl5pPr lvl="4" algn="r">
              <a:buNone/>
              <a:defRPr sz="1300">
                <a:solidFill>
                  <a:srgbClr val="FFFFFF"/>
                </a:solidFill>
                <a:latin typeface="IBM Plex Sans Condensed"/>
                <a:ea typeface="IBM Plex Sans Condensed"/>
                <a:cs typeface="IBM Plex Sans Condensed"/>
                <a:sym typeface="IBM Plex Sans Condensed"/>
              </a:defRPr>
            </a:lvl5pPr>
            <a:lvl6pPr lvl="5" algn="r">
              <a:buNone/>
              <a:defRPr sz="1300">
                <a:solidFill>
                  <a:srgbClr val="FFFFFF"/>
                </a:solidFill>
                <a:latin typeface="IBM Plex Sans Condensed"/>
                <a:ea typeface="IBM Plex Sans Condensed"/>
                <a:cs typeface="IBM Plex Sans Condensed"/>
                <a:sym typeface="IBM Plex Sans Condensed"/>
              </a:defRPr>
            </a:lvl6pPr>
            <a:lvl7pPr lvl="6" algn="r">
              <a:buNone/>
              <a:defRPr sz="1300">
                <a:solidFill>
                  <a:srgbClr val="FFFFFF"/>
                </a:solidFill>
                <a:latin typeface="IBM Plex Sans Condensed"/>
                <a:ea typeface="IBM Plex Sans Condensed"/>
                <a:cs typeface="IBM Plex Sans Condensed"/>
                <a:sym typeface="IBM Plex Sans Condensed"/>
              </a:defRPr>
            </a:lvl7pPr>
            <a:lvl8pPr lvl="7" algn="r">
              <a:buNone/>
              <a:defRPr sz="1300">
                <a:solidFill>
                  <a:srgbClr val="FFFFFF"/>
                </a:solidFill>
                <a:latin typeface="IBM Plex Sans Condensed"/>
                <a:ea typeface="IBM Plex Sans Condensed"/>
                <a:cs typeface="IBM Plex Sans Condensed"/>
                <a:sym typeface="IBM Plex Sans Condensed"/>
              </a:defRPr>
            </a:lvl8pPr>
            <a:lvl9pPr lvl="8" algn="r">
              <a:buNone/>
              <a:defRPr sz="1300">
                <a:solidFill>
                  <a:srgbClr val="FFFFFF"/>
                </a:solidFill>
                <a:latin typeface="IBM Plex Sans Condensed"/>
                <a:ea typeface="IBM Plex Sans Condensed"/>
                <a:cs typeface="IBM Plex Sans Condensed"/>
                <a:sym typeface="IBM Plex Sans Condensed"/>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 id="2147483655" r:id="rId3"/>
    <p:sldLayoutId id="2147483657" r:id="rId4"/>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4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4"/>
          <p:cNvSpPr txBox="1">
            <a:spLocks noGrp="1"/>
          </p:cNvSpPr>
          <p:nvPr>
            <p:ph type="ctrTitle"/>
          </p:nvPr>
        </p:nvSpPr>
        <p:spPr>
          <a:xfrm>
            <a:off x="226577" y="1665442"/>
            <a:ext cx="8690846" cy="1812615"/>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en" sz="3600" b="1" dirty="0"/>
              <a:t>SISTEM PERHITUNGAN BIAYA BERDASARKAN PESANAN (JOB ORDER COSTING)</a:t>
            </a:r>
            <a:br>
              <a:rPr lang="en" sz="3600" b="1" dirty="0"/>
            </a:br>
            <a:br>
              <a:rPr lang="en" sz="3600" b="1" dirty="0"/>
            </a:br>
            <a:br>
              <a:rPr lang="en" sz="3600" b="1" dirty="0"/>
            </a:br>
            <a:r>
              <a:rPr lang="en" sz="3600" b="1" dirty="0"/>
              <a:t>-MERY WANIALISA-</a:t>
            </a:r>
            <a:endParaRPr sz="3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48186"/>
            <a:ext cx="2064000" cy="4061700"/>
          </a:xfrm>
        </p:spPr>
        <p:txBody>
          <a:bodyPr/>
          <a:lstStyle/>
          <a:p>
            <a:r>
              <a:rPr lang="en-US" sz="2400" b="1" dirty="0" err="1"/>
              <a:t>Perbedaan</a:t>
            </a:r>
            <a:r>
              <a:rPr lang="en-US" sz="2400" b="1" dirty="0"/>
              <a:t> </a:t>
            </a:r>
            <a:r>
              <a:rPr lang="en-US" sz="2400" b="1" dirty="0" err="1"/>
              <a:t>dengan</a:t>
            </a:r>
            <a:r>
              <a:rPr lang="en-US" sz="2400" b="1" dirty="0"/>
              <a:t> Process Costing</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19400" y="148186"/>
            <a:ext cx="6038850" cy="4355038"/>
          </a:xfrm>
          <a:prstGeom prst="rect">
            <a:avLst/>
          </a:prstGeom>
        </p:spPr>
        <p:txBody>
          <a:bodyPr wrap="square">
            <a:spAutoFit/>
          </a:bodyPr>
          <a:lstStyle/>
          <a:p>
            <a:pPr algn="just" defTabSz="282575">
              <a:spcBef>
                <a:spcPts val="600"/>
              </a:spcBef>
              <a:buClr>
                <a:schemeClr val="bg1"/>
              </a:buClr>
            </a:pPr>
            <a:r>
              <a:rPr lang="sv-SE" dirty="0">
                <a:solidFill>
                  <a:schemeClr val="bg1"/>
                </a:solidFill>
                <a:latin typeface="IBM Plex Sans Condensed"/>
              </a:rPr>
              <a:t>1. Banyak pesanan yang dikerjakan selama periode</a:t>
            </a:r>
          </a:p>
          <a:p>
            <a:pPr algn="just" defTabSz="282575">
              <a:spcBef>
                <a:spcPts val="600"/>
              </a:spcBef>
              <a:buClr>
                <a:schemeClr val="bg1"/>
              </a:buClr>
            </a:pPr>
            <a:r>
              <a:rPr lang="sv-SE" dirty="0">
                <a:solidFill>
                  <a:schemeClr val="bg1"/>
                </a:solidFill>
                <a:latin typeface="IBM Plex Sans Condensed"/>
              </a:rPr>
              <a:t>2. Biaya diakumulasi oleh masing masing pesanan</a:t>
            </a:r>
          </a:p>
          <a:p>
            <a:pPr algn="just" defTabSz="282575">
              <a:spcBef>
                <a:spcPts val="600"/>
              </a:spcBef>
              <a:buClr>
                <a:schemeClr val="bg1"/>
              </a:buClr>
            </a:pPr>
            <a:r>
              <a:rPr lang="sv-SE" dirty="0">
                <a:solidFill>
                  <a:schemeClr val="bg1"/>
                </a:solidFill>
                <a:latin typeface="IBM Plex Sans Condensed"/>
              </a:rPr>
              <a:t>3. Kartu Biaya Pesanan sebagai dokumen kunci</a:t>
            </a:r>
          </a:p>
          <a:p>
            <a:pPr algn="just" defTabSz="282575">
              <a:spcBef>
                <a:spcPts val="600"/>
              </a:spcBef>
              <a:buClr>
                <a:schemeClr val="bg1"/>
              </a:buClr>
            </a:pPr>
            <a:r>
              <a:rPr lang="sv-SE" dirty="0">
                <a:solidFill>
                  <a:schemeClr val="bg1"/>
                </a:solidFill>
                <a:latin typeface="IBM Plex Sans Condensed"/>
              </a:rPr>
              <a:t>4. Unit cost dihitung berdasarkan pesanan</a:t>
            </a:r>
          </a:p>
          <a:p>
            <a:pPr algn="just" defTabSz="282575">
              <a:spcBef>
                <a:spcPts val="600"/>
              </a:spcBef>
              <a:buClr>
                <a:schemeClr val="bg1"/>
              </a:buClr>
            </a:pPr>
            <a:endParaRPr lang="sv-SE" dirty="0">
              <a:solidFill>
                <a:schemeClr val="bg1"/>
              </a:solidFill>
              <a:latin typeface="IBM Plex Sans Condensed"/>
            </a:endParaRPr>
          </a:p>
          <a:p>
            <a:pPr algn="just" defTabSz="282575">
              <a:spcBef>
                <a:spcPts val="600"/>
              </a:spcBef>
              <a:buClr>
                <a:schemeClr val="bg1"/>
              </a:buClr>
            </a:pPr>
            <a:r>
              <a:rPr lang="sv-SE" dirty="0">
                <a:solidFill>
                  <a:schemeClr val="bg1"/>
                </a:solidFill>
                <a:latin typeface="IBM Plex Sans Condensed"/>
              </a:rPr>
              <a:t>	Dalam sistem akuntansi biaya berdasarkan pesanan (job order costing), produk dipertanggungjawabkan dalam batch. Setiap batch diperlakukan sebagai pesanan yang terpisah dan pesanan tersebut merupkan objek biayanya. Semua biaya yang terjadi dalam produksi suatu pesanan dibebankan ke kartu biaya pesanan tersebut. Jika pekerjaan yang dilakukan untuk suatu pesanan terjadi di lebih dari satu departemen atau pusat biaya (cost center) yang lain, biaya yang terjadi di setiap pusat biaya diakumulasikan di kartu biaya pesanan. Ketika pesanan selesai, biaya pesanan per unit dan produk ditentukan dengan membagi total biaya yang dibebankan ke kartu biaya pesanan dengan jumlah unit yang diproduksi untuk pesanan tersebut. Dalam perhitungan biaya berdasarkan pesanan, produk yang berbeda-beda dapat diproduksi untuk pesanan yang berbeda dan biayanya dapat ditentuan secara terpisah.</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10</a:t>
            </a:r>
          </a:p>
        </p:txBody>
      </p:sp>
    </p:spTree>
    <p:extLst>
      <p:ext uri="{BB962C8B-B14F-4D97-AF65-F5344CB8AC3E}">
        <p14:creationId xmlns:p14="http://schemas.microsoft.com/office/powerpoint/2010/main" val="81756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8574" y="110705"/>
            <a:ext cx="2064000" cy="4061700"/>
          </a:xfrm>
        </p:spPr>
        <p:txBody>
          <a:bodyPr/>
          <a:lstStyle/>
          <a:p>
            <a:r>
              <a:rPr lang="en-US" sz="2400" b="1" dirty="0" err="1"/>
              <a:t>Pengaruh</a:t>
            </a:r>
            <a:r>
              <a:rPr lang="en-US" sz="2400" b="1" dirty="0"/>
              <a:t> </a:t>
            </a:r>
            <a:r>
              <a:rPr lang="en-US" sz="2400" b="1" dirty="0" err="1"/>
              <a:t>Terhadap</a:t>
            </a:r>
            <a:r>
              <a:rPr lang="en-US" sz="2400" b="1" dirty="0"/>
              <a:t> </a:t>
            </a:r>
            <a:r>
              <a:rPr lang="en-US" sz="2400" b="1" dirty="0" err="1"/>
              <a:t>Harga</a:t>
            </a:r>
            <a:r>
              <a:rPr lang="en-US" sz="2400" b="1" dirty="0"/>
              <a:t> </a:t>
            </a:r>
            <a:r>
              <a:rPr lang="en-US" sz="2400" b="1" dirty="0" err="1"/>
              <a:t>Pokok</a:t>
            </a:r>
            <a:r>
              <a:rPr lang="en-US" sz="2400" b="1" dirty="0"/>
              <a:t> </a:t>
            </a:r>
            <a:r>
              <a:rPr lang="en-US" sz="2400" b="1" dirty="0" err="1"/>
              <a:t>Produksi</a:t>
            </a:r>
            <a:endParaRPr lang="en-US" sz="2400" b="1" dirty="0"/>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743200" y="110705"/>
            <a:ext cx="6143625" cy="5001369"/>
          </a:xfrm>
          <a:prstGeom prst="rect">
            <a:avLst/>
          </a:prstGeom>
        </p:spPr>
        <p:txBody>
          <a:bodyPr wrap="square">
            <a:spAutoFit/>
          </a:bodyPr>
          <a:lstStyle/>
          <a:p>
            <a:pPr marL="285750" indent="-285750" algn="just" defTabSz="282575">
              <a:spcBef>
                <a:spcPts val="600"/>
              </a:spcBef>
              <a:buClr>
                <a:schemeClr val="bg1"/>
              </a:buClr>
              <a:buFont typeface="Wingdings" panose="05000000000000000000" pitchFamily="2" charset="2"/>
              <a:buChar char="§"/>
            </a:pPr>
            <a:r>
              <a:rPr lang="sv-SE" dirty="0">
                <a:solidFill>
                  <a:schemeClr val="bg1"/>
                </a:solidFill>
                <a:latin typeface="IBM Plex Sans Condensed"/>
              </a:rPr>
              <a:t>Pengambilan keputusan dapat lebih mudah jika perusahaan menerapkan penghitungan harga pokok produk berdasarkan metode pesanan (job order costing). </a:t>
            </a:r>
          </a:p>
          <a:p>
            <a:pPr marL="285750" indent="-285750" algn="just" defTabSz="282575">
              <a:spcBef>
                <a:spcPts val="600"/>
              </a:spcBef>
              <a:buClr>
                <a:schemeClr val="bg1"/>
              </a:buClr>
              <a:buFont typeface="Wingdings" panose="05000000000000000000" pitchFamily="2" charset="2"/>
              <a:buChar char="§"/>
            </a:pPr>
            <a:r>
              <a:rPr lang="sv-SE" dirty="0">
                <a:solidFill>
                  <a:schemeClr val="bg1"/>
                </a:solidFill>
                <a:latin typeface="IBM Plex Sans Condensed"/>
              </a:rPr>
              <a:t>Apabila harga pokok tiap jenis produk (setiap pesanan) diketahui, maka kekeliruan dalam penentuan harga jual untuk produk tersebut dapat dihindarkan. </a:t>
            </a:r>
          </a:p>
          <a:p>
            <a:pPr marL="285750" indent="-285750" algn="just" defTabSz="282575">
              <a:spcBef>
                <a:spcPts val="600"/>
              </a:spcBef>
              <a:buClr>
                <a:schemeClr val="bg1"/>
              </a:buClr>
              <a:buFont typeface="Wingdings" panose="05000000000000000000" pitchFamily="2" charset="2"/>
              <a:buChar char="§"/>
            </a:pPr>
            <a:r>
              <a:rPr lang="sv-SE" dirty="0">
                <a:solidFill>
                  <a:schemeClr val="bg1"/>
                </a:solidFill>
                <a:latin typeface="IBM Plex Sans Condensed"/>
              </a:rPr>
              <a:t>Apabila ada pelanggan yang ingin memesan produk dengan harga yang ia inginkan, perusahaan dapat segera memutuskan untuk menerima atau menolaknya, karena perusahaan telah mengetahui harga pokok untuk produk sejenis. </a:t>
            </a:r>
          </a:p>
          <a:p>
            <a:pPr marL="285750" indent="-285750" algn="just" defTabSz="282575">
              <a:spcBef>
                <a:spcPts val="600"/>
              </a:spcBef>
              <a:buClr>
                <a:schemeClr val="bg1"/>
              </a:buClr>
              <a:buFont typeface="Wingdings" panose="05000000000000000000" pitchFamily="2" charset="2"/>
              <a:buChar char="§"/>
            </a:pPr>
            <a:r>
              <a:rPr lang="sv-SE" dirty="0">
                <a:solidFill>
                  <a:schemeClr val="bg1"/>
                </a:solidFill>
                <a:latin typeface="IBM Plex Sans Condensed"/>
              </a:rPr>
              <a:t>Penerapan metode harga pokok pesanan juga memungkinkan manajer untuk memantau biaya produksi untuk setiap jenis produk yang diproduksi. Dengan demikian akan dapat diketahui apakah proses produksi untuk produk tertentu telah dikerjakan secara efisien atau tidak. </a:t>
            </a:r>
          </a:p>
          <a:p>
            <a:pPr marL="285750" indent="-285750" algn="just" defTabSz="282575">
              <a:spcBef>
                <a:spcPts val="600"/>
              </a:spcBef>
              <a:buClr>
                <a:schemeClr val="bg1"/>
              </a:buClr>
              <a:buFont typeface="Wingdings" panose="05000000000000000000" pitchFamily="2" charset="2"/>
              <a:buChar char="§"/>
            </a:pPr>
            <a:r>
              <a:rPr lang="sv-SE" dirty="0">
                <a:solidFill>
                  <a:schemeClr val="bg1"/>
                </a:solidFill>
                <a:latin typeface="IBM Plex Sans Condensed"/>
              </a:rPr>
              <a:t>Perhitungan laba/rugi tiap pesanan (laporan segmentasi) memungkinkan untuk dibuat, bila perusahaan menerapkan metode harga pokok pesanan. </a:t>
            </a:r>
          </a:p>
          <a:p>
            <a:pPr marL="285750" indent="-285750" algn="just" defTabSz="282575">
              <a:spcBef>
                <a:spcPts val="600"/>
              </a:spcBef>
              <a:buClr>
                <a:schemeClr val="bg1"/>
              </a:buClr>
              <a:buFont typeface="Wingdings" panose="05000000000000000000" pitchFamily="2" charset="2"/>
              <a:buChar char="§"/>
            </a:pPr>
            <a:r>
              <a:rPr lang="sv-SE" dirty="0">
                <a:solidFill>
                  <a:schemeClr val="bg1"/>
                </a:solidFill>
                <a:latin typeface="IBM Plex Sans Condensed"/>
              </a:rPr>
              <a:t>Selain itu, karena harga pokok produk baik yang sudah jadi maupun yang masih dalam proses sudah diketahui, maka laporan keuangan akhir periode lebih mudah untuk disusun.</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11</a:t>
            </a:r>
          </a:p>
        </p:txBody>
      </p:sp>
    </p:spTree>
    <p:extLst>
      <p:ext uri="{BB962C8B-B14F-4D97-AF65-F5344CB8AC3E}">
        <p14:creationId xmlns:p14="http://schemas.microsoft.com/office/powerpoint/2010/main" val="1529562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25" y="121718"/>
            <a:ext cx="2381250" cy="4061700"/>
          </a:xfrm>
        </p:spPr>
        <p:txBody>
          <a:bodyPr/>
          <a:lstStyle/>
          <a:p>
            <a:r>
              <a:rPr lang="en-US" sz="2400" b="1" dirty="0" err="1"/>
              <a:t>Kartu</a:t>
            </a:r>
            <a:r>
              <a:rPr lang="en-US" sz="2400" b="1" dirty="0"/>
              <a:t> </a:t>
            </a:r>
            <a:r>
              <a:rPr lang="en-US" sz="2400" b="1" dirty="0" err="1"/>
              <a:t>Harga</a:t>
            </a:r>
            <a:r>
              <a:rPr lang="en-US" sz="2400" b="1" dirty="0"/>
              <a:t> </a:t>
            </a:r>
            <a:r>
              <a:rPr lang="en-US" sz="2400" b="1" dirty="0" err="1"/>
              <a:t>Pokok</a:t>
            </a:r>
            <a:r>
              <a:rPr lang="en-US" sz="2400" b="1" dirty="0"/>
              <a:t> / </a:t>
            </a:r>
            <a:r>
              <a:rPr lang="en-US" sz="2400" b="1" dirty="0" err="1"/>
              <a:t>Kartu</a:t>
            </a:r>
            <a:r>
              <a:rPr lang="en-US" sz="2400" b="1" dirty="0"/>
              <a:t> </a:t>
            </a:r>
            <a:r>
              <a:rPr lang="en-US" sz="2400" b="1" dirty="0" err="1"/>
              <a:t>Biaya</a:t>
            </a:r>
            <a:r>
              <a:rPr lang="en-US" sz="2400" b="1" dirty="0"/>
              <a:t> </a:t>
            </a:r>
            <a:r>
              <a:rPr lang="en-US" sz="2400" b="1" dirty="0" err="1"/>
              <a:t>Pesanan</a:t>
            </a:r>
            <a:r>
              <a:rPr lang="en-US" sz="2400" b="1" dirty="0"/>
              <a:t> (Job Order Cost Sheet)</a:t>
            </a:r>
          </a:p>
        </p:txBody>
      </p:sp>
      <p:sp>
        <p:nvSpPr>
          <p:cNvPr id="5" name="Rectangle 4"/>
          <p:cNvSpPr/>
          <p:nvPr/>
        </p:nvSpPr>
        <p:spPr>
          <a:xfrm>
            <a:off x="2800350" y="121718"/>
            <a:ext cx="6247953" cy="4401205"/>
          </a:xfrm>
          <a:prstGeom prst="rect">
            <a:avLst/>
          </a:prstGeom>
        </p:spPr>
        <p:txBody>
          <a:bodyPr wrap="square">
            <a:spAutoFit/>
          </a:bodyPr>
          <a:lstStyle/>
          <a:p>
            <a:pPr marL="285750" indent="-285750" algn="just">
              <a:spcBef>
                <a:spcPts val="600"/>
              </a:spcBef>
              <a:buClr>
                <a:schemeClr val="bg1"/>
              </a:buClr>
              <a:buFont typeface="Wingdings" panose="05000000000000000000" pitchFamily="2" charset="2"/>
              <a:buChar char="q"/>
            </a:pP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mengumpulkan</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produksi</a:t>
            </a:r>
            <a:r>
              <a:rPr lang="en-US" sz="1300" dirty="0">
                <a:solidFill>
                  <a:schemeClr val="bg1"/>
                </a:solidFill>
                <a:latin typeface="IBM Plex Sans Condensed"/>
              </a:rPr>
              <a:t> </a:t>
            </a:r>
            <a:r>
              <a:rPr lang="en-US" sz="1300" dirty="0" err="1">
                <a:solidFill>
                  <a:schemeClr val="bg1"/>
                </a:solidFill>
                <a:latin typeface="IBM Plex Sans Condensed"/>
              </a:rPr>
              <a:t>tiap-tiap</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r>
              <a:rPr lang="en-US" sz="1300" dirty="0" err="1">
                <a:solidFill>
                  <a:schemeClr val="bg1"/>
                </a:solidFill>
                <a:latin typeface="IBM Plex Sans Condensed"/>
              </a:rPr>
              <a:t>dipergunakan</a:t>
            </a:r>
            <a:r>
              <a:rPr lang="en-US" sz="1300" dirty="0">
                <a:solidFill>
                  <a:schemeClr val="bg1"/>
                </a:solidFill>
                <a:latin typeface="IBM Plex Sans Condensed"/>
              </a:rPr>
              <a:t> </a:t>
            </a:r>
            <a:r>
              <a:rPr lang="en-US" sz="1300" dirty="0" err="1">
                <a:solidFill>
                  <a:schemeClr val="bg1"/>
                </a:solidFill>
                <a:latin typeface="IBM Plex Sans Condensed"/>
              </a:rPr>
              <a:t>sebuah</a:t>
            </a:r>
            <a:r>
              <a:rPr lang="en-US" sz="1300" dirty="0">
                <a:solidFill>
                  <a:schemeClr val="bg1"/>
                </a:solidFill>
                <a:latin typeface="IBM Plex Sans Condensed"/>
              </a:rPr>
              <a:t> </a:t>
            </a:r>
            <a:r>
              <a:rPr lang="en-US" sz="1300" dirty="0" err="1">
                <a:solidFill>
                  <a:schemeClr val="bg1"/>
                </a:solidFill>
                <a:latin typeface="IBM Plex Sans Condensed"/>
              </a:rPr>
              <a:t>kartu</a:t>
            </a:r>
            <a:r>
              <a:rPr lang="en-US" sz="1300" dirty="0">
                <a:solidFill>
                  <a:schemeClr val="bg1"/>
                </a:solidFill>
                <a:latin typeface="IBM Plex Sans Condensed"/>
              </a:rPr>
              <a:t> </a:t>
            </a:r>
            <a:r>
              <a:rPr lang="en-US" sz="1300" dirty="0" err="1">
                <a:solidFill>
                  <a:schemeClr val="bg1"/>
                </a:solidFill>
                <a:latin typeface="IBM Plex Sans Condensed"/>
              </a:rPr>
              <a:t>harga</a:t>
            </a:r>
            <a:r>
              <a:rPr lang="en-US" sz="1300" dirty="0">
                <a:solidFill>
                  <a:schemeClr val="bg1"/>
                </a:solidFill>
                <a:latin typeface="IBM Plex Sans Condensed"/>
              </a:rPr>
              <a:t> </a:t>
            </a:r>
            <a:r>
              <a:rPr lang="en-US" sz="1300" dirty="0" err="1">
                <a:solidFill>
                  <a:schemeClr val="bg1"/>
                </a:solidFill>
                <a:latin typeface="IBM Plex Sans Condensed"/>
              </a:rPr>
              <a:t>pokok</a:t>
            </a:r>
            <a:r>
              <a:rPr lang="en-US" sz="1300" dirty="0">
                <a:solidFill>
                  <a:schemeClr val="bg1"/>
                </a:solidFill>
                <a:latin typeface="IBM Plex Sans Condensed"/>
              </a:rPr>
              <a:t> (job order cost sheet). </a:t>
            </a:r>
            <a:r>
              <a:rPr lang="en-US" sz="1300" dirty="0" err="1">
                <a:solidFill>
                  <a:schemeClr val="bg1"/>
                </a:solidFill>
                <a:latin typeface="IBM Plex Sans Condensed"/>
              </a:rPr>
              <a:t>Banyaknya</a:t>
            </a:r>
            <a:r>
              <a:rPr lang="en-US" sz="1300" dirty="0">
                <a:solidFill>
                  <a:schemeClr val="bg1"/>
                </a:solidFill>
                <a:latin typeface="IBM Plex Sans Condensed"/>
              </a:rPr>
              <a:t> </a:t>
            </a:r>
            <a:r>
              <a:rPr lang="en-US" sz="1300" dirty="0" err="1">
                <a:solidFill>
                  <a:schemeClr val="bg1"/>
                </a:solidFill>
                <a:latin typeface="IBM Plex Sans Condensed"/>
              </a:rPr>
              <a:t>kartu</a:t>
            </a:r>
            <a:r>
              <a:rPr lang="en-US" sz="1300" dirty="0">
                <a:solidFill>
                  <a:schemeClr val="bg1"/>
                </a:solidFill>
                <a:latin typeface="IBM Plex Sans Condensed"/>
              </a:rPr>
              <a:t> </a:t>
            </a:r>
            <a:r>
              <a:rPr lang="en-US" sz="1300" dirty="0" err="1">
                <a:solidFill>
                  <a:schemeClr val="bg1"/>
                </a:solidFill>
                <a:latin typeface="IBM Plex Sans Condensed"/>
              </a:rPr>
              <a:t>harga</a:t>
            </a:r>
            <a:r>
              <a:rPr lang="en-US" sz="1300" dirty="0">
                <a:solidFill>
                  <a:schemeClr val="bg1"/>
                </a:solidFill>
                <a:latin typeface="IBM Plex Sans Condensed"/>
              </a:rPr>
              <a:t> </a:t>
            </a:r>
            <a:r>
              <a:rPr lang="en-US" sz="1300" dirty="0" err="1">
                <a:solidFill>
                  <a:schemeClr val="bg1"/>
                </a:solidFill>
                <a:latin typeface="IBM Plex Sans Condensed"/>
              </a:rPr>
              <a:t>pokok</a:t>
            </a:r>
            <a:r>
              <a:rPr lang="en-US" sz="1300" dirty="0">
                <a:solidFill>
                  <a:schemeClr val="bg1"/>
                </a:solidFill>
                <a:latin typeface="IBM Plex Sans Condensed"/>
              </a:rPr>
              <a:t> yang </a:t>
            </a:r>
            <a:r>
              <a:rPr lang="en-US" sz="1300" dirty="0" err="1">
                <a:solidFill>
                  <a:schemeClr val="bg1"/>
                </a:solidFill>
                <a:latin typeface="IBM Plex Sans Condensed"/>
              </a:rPr>
              <a:t>dibuat</a:t>
            </a:r>
            <a:r>
              <a:rPr lang="en-US" sz="1300" dirty="0">
                <a:solidFill>
                  <a:schemeClr val="bg1"/>
                </a:solidFill>
                <a:latin typeface="IBM Plex Sans Condensed"/>
              </a:rPr>
              <a:t> </a:t>
            </a:r>
            <a:r>
              <a:rPr lang="en-US" sz="1300" dirty="0" err="1">
                <a:solidFill>
                  <a:schemeClr val="bg1"/>
                </a:solidFill>
                <a:latin typeface="IBM Plex Sans Condensed"/>
              </a:rPr>
              <a:t>sebanyak</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yang </a:t>
            </a:r>
            <a:r>
              <a:rPr lang="en-US" sz="1300" dirty="0" err="1">
                <a:solidFill>
                  <a:schemeClr val="bg1"/>
                </a:solidFill>
                <a:latin typeface="IBM Plex Sans Condensed"/>
              </a:rPr>
              <a:t>dikerjakan</a:t>
            </a:r>
            <a:r>
              <a:rPr lang="en-US" sz="1300" dirty="0">
                <a:solidFill>
                  <a:schemeClr val="bg1"/>
                </a:solidFill>
                <a:latin typeface="IBM Plex Sans Condensed"/>
              </a:rPr>
              <a:t>. </a:t>
            </a:r>
            <a:r>
              <a:rPr lang="en-US" sz="1300" dirty="0" err="1">
                <a:solidFill>
                  <a:schemeClr val="bg1"/>
                </a:solidFill>
                <a:latin typeface="IBM Plex Sans Condensed"/>
              </a:rPr>
              <a:t>Kartu</a:t>
            </a:r>
            <a:r>
              <a:rPr lang="en-US" sz="1300" dirty="0">
                <a:solidFill>
                  <a:schemeClr val="bg1"/>
                </a:solidFill>
                <a:latin typeface="IBM Plex Sans Condensed"/>
              </a:rPr>
              <a:t> </a:t>
            </a:r>
            <a:r>
              <a:rPr lang="en-US" sz="1300" dirty="0" err="1">
                <a:solidFill>
                  <a:schemeClr val="bg1"/>
                </a:solidFill>
                <a:latin typeface="IBM Plex Sans Condensed"/>
              </a:rPr>
              <a:t>harga</a:t>
            </a:r>
            <a:r>
              <a:rPr lang="en-US" sz="1300" dirty="0">
                <a:solidFill>
                  <a:schemeClr val="bg1"/>
                </a:solidFill>
                <a:latin typeface="IBM Plex Sans Condensed"/>
              </a:rPr>
              <a:t> </a:t>
            </a:r>
            <a:r>
              <a:rPr lang="en-US" sz="1300" dirty="0" err="1">
                <a:solidFill>
                  <a:schemeClr val="bg1"/>
                </a:solidFill>
                <a:latin typeface="IBM Plex Sans Condensed"/>
              </a:rPr>
              <a:t>pokok</a:t>
            </a:r>
            <a:r>
              <a:rPr lang="en-US" sz="1300" dirty="0">
                <a:solidFill>
                  <a:schemeClr val="bg1"/>
                </a:solidFill>
                <a:latin typeface="IBM Plex Sans Condensed"/>
              </a:rPr>
              <a:t> di </a:t>
            </a:r>
            <a:r>
              <a:rPr lang="en-US" sz="1300" dirty="0" err="1">
                <a:solidFill>
                  <a:schemeClr val="bg1"/>
                </a:solidFill>
                <a:latin typeface="IBM Plex Sans Condensed"/>
              </a:rPr>
              <a:t>samping</a:t>
            </a:r>
            <a:r>
              <a:rPr lang="en-US" sz="1300" dirty="0">
                <a:solidFill>
                  <a:schemeClr val="bg1"/>
                </a:solidFill>
                <a:latin typeface="IBM Plex Sans Condensed"/>
              </a:rPr>
              <a:t> </a:t>
            </a:r>
            <a:r>
              <a:rPr lang="en-US" sz="1300" dirty="0" err="1">
                <a:solidFill>
                  <a:schemeClr val="bg1"/>
                </a:solidFill>
                <a:latin typeface="IBM Plex Sans Condensed"/>
              </a:rPr>
              <a:t>dipergunakan</a:t>
            </a: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menghitung</a:t>
            </a:r>
            <a:r>
              <a:rPr lang="en-US" sz="1300" dirty="0">
                <a:solidFill>
                  <a:schemeClr val="bg1"/>
                </a:solidFill>
                <a:latin typeface="IBM Plex Sans Condensed"/>
              </a:rPr>
              <a:t> </a:t>
            </a:r>
            <a:r>
              <a:rPr lang="en-US" sz="1300" dirty="0" err="1">
                <a:solidFill>
                  <a:schemeClr val="bg1"/>
                </a:solidFill>
                <a:latin typeface="IBM Plex Sans Condensed"/>
              </a:rPr>
              <a:t>harga</a:t>
            </a:r>
            <a:r>
              <a:rPr lang="en-US" sz="1300" dirty="0">
                <a:solidFill>
                  <a:schemeClr val="bg1"/>
                </a:solidFill>
                <a:latin typeface="IBM Plex Sans Condensed"/>
              </a:rPr>
              <a:t> </a:t>
            </a:r>
            <a:r>
              <a:rPr lang="en-US" sz="1300" dirty="0" err="1">
                <a:solidFill>
                  <a:schemeClr val="bg1"/>
                </a:solidFill>
                <a:latin typeface="IBM Plex Sans Condensed"/>
              </a:rPr>
              <a:t>pokok</a:t>
            </a:r>
            <a:r>
              <a:rPr lang="en-US" sz="1300" dirty="0">
                <a:solidFill>
                  <a:schemeClr val="bg1"/>
                </a:solidFill>
                <a:latin typeface="IBM Plex Sans Condensed"/>
              </a:rPr>
              <a:t> </a:t>
            </a:r>
            <a:r>
              <a:rPr lang="en-US" sz="1300" dirty="0" err="1">
                <a:solidFill>
                  <a:schemeClr val="bg1"/>
                </a:solidFill>
                <a:latin typeface="IBM Plex Sans Condensed"/>
              </a:rPr>
              <a:t>suatu</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r>
              <a:rPr lang="en-US" sz="1300" dirty="0" err="1">
                <a:solidFill>
                  <a:schemeClr val="bg1"/>
                </a:solidFill>
                <a:latin typeface="IBM Plex Sans Condensed"/>
              </a:rPr>
              <a:t>juga</a:t>
            </a:r>
            <a:r>
              <a:rPr lang="en-US" sz="1300" dirty="0">
                <a:solidFill>
                  <a:schemeClr val="bg1"/>
                </a:solidFill>
                <a:latin typeface="IBM Plex Sans Condensed"/>
              </a:rPr>
              <a:t> </a:t>
            </a:r>
            <a:r>
              <a:rPr lang="en-US" sz="1300" dirty="0" err="1">
                <a:solidFill>
                  <a:schemeClr val="bg1"/>
                </a:solidFill>
                <a:latin typeface="IBM Plex Sans Condensed"/>
              </a:rPr>
              <a:t>berfungsi</a:t>
            </a:r>
            <a:r>
              <a:rPr lang="en-US" sz="1300" dirty="0">
                <a:solidFill>
                  <a:schemeClr val="bg1"/>
                </a:solidFill>
                <a:latin typeface="IBM Plex Sans Condensed"/>
              </a:rPr>
              <a:t> </a:t>
            </a:r>
            <a:r>
              <a:rPr lang="en-US" sz="1300" dirty="0" err="1">
                <a:solidFill>
                  <a:schemeClr val="bg1"/>
                </a:solidFill>
                <a:latin typeface="IBM Plex Sans Condensed"/>
              </a:rPr>
              <a:t>sebagai</a:t>
            </a:r>
            <a:r>
              <a:rPr lang="en-US" sz="1300" dirty="0">
                <a:solidFill>
                  <a:schemeClr val="bg1"/>
                </a:solidFill>
                <a:latin typeface="IBM Plex Sans Condensed"/>
              </a:rPr>
              <a:t> </a:t>
            </a:r>
            <a:r>
              <a:rPr lang="en-US" sz="1300" dirty="0" err="1">
                <a:solidFill>
                  <a:schemeClr val="bg1"/>
                </a:solidFill>
                <a:latin typeface="IBM Plex Sans Condensed"/>
              </a:rPr>
              <a:t>rekening</a:t>
            </a:r>
            <a:r>
              <a:rPr lang="en-US" sz="1300" dirty="0">
                <a:solidFill>
                  <a:schemeClr val="bg1"/>
                </a:solidFill>
                <a:latin typeface="IBM Plex Sans Condensed"/>
              </a:rPr>
              <a:t> </a:t>
            </a:r>
            <a:r>
              <a:rPr lang="en-US" sz="1300" dirty="0" err="1">
                <a:solidFill>
                  <a:schemeClr val="bg1"/>
                </a:solidFill>
                <a:latin typeface="IBM Plex Sans Condensed"/>
              </a:rPr>
              <a:t>pembantu</a:t>
            </a:r>
            <a:r>
              <a:rPr lang="en-US" sz="1300" dirty="0">
                <a:solidFill>
                  <a:schemeClr val="bg1"/>
                </a:solidFill>
                <a:latin typeface="IBM Plex Sans Condensed"/>
              </a:rPr>
              <a:t> (subsidiary account) </a:t>
            </a:r>
            <a:r>
              <a:rPr lang="en-US" sz="1300" dirty="0" err="1">
                <a:solidFill>
                  <a:schemeClr val="bg1"/>
                </a:solidFill>
                <a:latin typeface="IBM Plex Sans Condensed"/>
              </a:rPr>
              <a:t>dari</a:t>
            </a:r>
            <a:r>
              <a:rPr lang="en-US" sz="1300" dirty="0">
                <a:solidFill>
                  <a:schemeClr val="bg1"/>
                </a:solidFill>
                <a:latin typeface="IBM Plex Sans Condensed"/>
              </a:rPr>
              <a:t> </a:t>
            </a:r>
            <a:r>
              <a:rPr lang="en-US" sz="1300" dirty="0" err="1">
                <a:solidFill>
                  <a:schemeClr val="bg1"/>
                </a:solidFill>
                <a:latin typeface="IBM Plex Sans Condensed"/>
              </a:rPr>
              <a:t>rekening</a:t>
            </a:r>
            <a:r>
              <a:rPr lang="en-US" sz="1300" dirty="0">
                <a:solidFill>
                  <a:schemeClr val="bg1"/>
                </a:solidFill>
                <a:latin typeface="IBM Plex Sans Condensed"/>
              </a:rPr>
              <a:t> </a:t>
            </a:r>
            <a:r>
              <a:rPr lang="en-US" sz="1300" dirty="0" err="1">
                <a:solidFill>
                  <a:schemeClr val="bg1"/>
                </a:solidFill>
                <a:latin typeface="IBM Plex Sans Condensed"/>
              </a:rPr>
              <a:t>kontrol</a:t>
            </a:r>
            <a:r>
              <a:rPr lang="en-US" sz="1300" dirty="0">
                <a:solidFill>
                  <a:schemeClr val="bg1"/>
                </a:solidFill>
                <a:latin typeface="IBM Plex Sans Condensed"/>
              </a:rPr>
              <a:t>.</a:t>
            </a:r>
          </a:p>
          <a:p>
            <a:pPr marL="285750" indent="-285750" algn="just">
              <a:spcBef>
                <a:spcPts val="600"/>
              </a:spcBef>
              <a:buClr>
                <a:schemeClr val="bg1"/>
              </a:buClr>
              <a:buFont typeface="Wingdings" panose="05000000000000000000" pitchFamily="2" charset="2"/>
              <a:buChar char="q"/>
            </a:pPr>
            <a:r>
              <a:rPr lang="en-US" sz="1300" dirty="0" err="1">
                <a:solidFill>
                  <a:schemeClr val="bg1"/>
                </a:solidFill>
                <a:latin typeface="IBM Plex Sans Condensed"/>
              </a:rPr>
              <a:t>Kartu</a:t>
            </a:r>
            <a:r>
              <a:rPr lang="en-US" sz="1300" dirty="0">
                <a:solidFill>
                  <a:schemeClr val="bg1"/>
                </a:solidFill>
                <a:latin typeface="IBM Plex Sans Condensed"/>
              </a:rPr>
              <a:t> </a:t>
            </a:r>
            <a:r>
              <a:rPr lang="en-US" sz="1300" dirty="0" err="1">
                <a:solidFill>
                  <a:schemeClr val="bg1"/>
                </a:solidFill>
                <a:latin typeface="IBM Plex Sans Condensed"/>
              </a:rPr>
              <a:t>harga</a:t>
            </a:r>
            <a:r>
              <a:rPr lang="en-US" sz="1300" dirty="0">
                <a:solidFill>
                  <a:schemeClr val="bg1"/>
                </a:solidFill>
                <a:latin typeface="IBM Plex Sans Condensed"/>
              </a:rPr>
              <a:t> </a:t>
            </a:r>
            <a:r>
              <a:rPr lang="en-US" sz="1300" dirty="0" err="1">
                <a:solidFill>
                  <a:schemeClr val="bg1"/>
                </a:solidFill>
                <a:latin typeface="IBM Plex Sans Condensed"/>
              </a:rPr>
              <a:t>pokok</a:t>
            </a:r>
            <a:r>
              <a:rPr lang="en-US" sz="1300" dirty="0">
                <a:solidFill>
                  <a:schemeClr val="bg1"/>
                </a:solidFill>
                <a:latin typeface="IBM Plex Sans Condensed"/>
              </a:rPr>
              <a:t> </a:t>
            </a:r>
            <a:r>
              <a:rPr lang="en-US" sz="1300" dirty="0" err="1">
                <a:solidFill>
                  <a:schemeClr val="bg1"/>
                </a:solidFill>
                <a:latin typeface="IBM Plex Sans Condensed"/>
              </a:rPr>
              <a:t>atau</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r>
              <a:rPr lang="en-US" sz="1300" dirty="0" err="1">
                <a:solidFill>
                  <a:schemeClr val="bg1"/>
                </a:solidFill>
                <a:latin typeface="IBM Plex Sans Condensed"/>
              </a:rPr>
              <a:t>dapat</a:t>
            </a:r>
            <a:r>
              <a:rPr lang="en-US" sz="1300" dirty="0">
                <a:solidFill>
                  <a:schemeClr val="bg1"/>
                </a:solidFill>
                <a:latin typeface="IBM Plex Sans Condensed"/>
              </a:rPr>
              <a:t> </a:t>
            </a:r>
            <a:r>
              <a:rPr lang="en-US" sz="1300" dirty="0" err="1">
                <a:solidFill>
                  <a:schemeClr val="bg1"/>
                </a:solidFill>
                <a:latin typeface="IBM Plex Sans Condensed"/>
              </a:rPr>
              <a:t>berbentuk</a:t>
            </a:r>
            <a:r>
              <a:rPr lang="en-US" sz="1300" dirty="0">
                <a:solidFill>
                  <a:schemeClr val="bg1"/>
                </a:solidFill>
                <a:latin typeface="IBM Plex Sans Condensed"/>
              </a:rPr>
              <a:t> </a:t>
            </a:r>
            <a:r>
              <a:rPr lang="en-US" sz="1300" dirty="0" err="1">
                <a:solidFill>
                  <a:schemeClr val="bg1"/>
                </a:solidFill>
                <a:latin typeface="IBM Plex Sans Condensed"/>
              </a:rPr>
              <a:t>formulir</a:t>
            </a:r>
            <a:r>
              <a:rPr lang="en-US" sz="1300" dirty="0">
                <a:solidFill>
                  <a:schemeClr val="bg1"/>
                </a:solidFill>
                <a:latin typeface="IBM Plex Sans Condensed"/>
              </a:rPr>
              <a:t> </a:t>
            </a:r>
            <a:r>
              <a:rPr lang="en-US" sz="1300" dirty="0" err="1">
                <a:solidFill>
                  <a:schemeClr val="bg1"/>
                </a:solidFill>
                <a:latin typeface="IBM Plex Sans Condensed"/>
              </a:rPr>
              <a:t>kertas</a:t>
            </a:r>
            <a:r>
              <a:rPr lang="en-US" sz="1300" dirty="0">
                <a:solidFill>
                  <a:schemeClr val="bg1"/>
                </a:solidFill>
                <a:latin typeface="IBM Plex Sans Condensed"/>
              </a:rPr>
              <a:t> </a:t>
            </a:r>
            <a:r>
              <a:rPr lang="en-US" sz="1300" dirty="0" err="1">
                <a:solidFill>
                  <a:schemeClr val="bg1"/>
                </a:solidFill>
                <a:latin typeface="IBM Plex Sans Condensed"/>
              </a:rPr>
              <a:t>atau</a:t>
            </a:r>
            <a:r>
              <a:rPr lang="en-US" sz="1300" dirty="0">
                <a:solidFill>
                  <a:schemeClr val="bg1"/>
                </a:solidFill>
                <a:latin typeface="IBM Plex Sans Condensed"/>
              </a:rPr>
              <a:t> </a:t>
            </a:r>
            <a:r>
              <a:rPr lang="en-US" sz="1300" dirty="0" err="1">
                <a:solidFill>
                  <a:schemeClr val="bg1"/>
                </a:solidFill>
                <a:latin typeface="IBM Plex Sans Condensed"/>
              </a:rPr>
              <a:t>elektronik</a:t>
            </a:r>
            <a:r>
              <a:rPr lang="en-US" sz="1300" dirty="0">
                <a:solidFill>
                  <a:schemeClr val="bg1"/>
                </a:solidFill>
                <a:latin typeface="IBM Plex Sans Condensed"/>
              </a:rPr>
              <a:t> yang mana </a:t>
            </a:r>
            <a:r>
              <a:rPr lang="en-US" sz="1300" dirty="0" err="1">
                <a:solidFill>
                  <a:schemeClr val="bg1"/>
                </a:solidFill>
                <a:latin typeface="IBM Plex Sans Condensed"/>
              </a:rPr>
              <a:t>merupakan</a:t>
            </a:r>
            <a:r>
              <a:rPr lang="en-US" sz="1300" dirty="0">
                <a:solidFill>
                  <a:schemeClr val="bg1"/>
                </a:solidFill>
                <a:latin typeface="IBM Plex Sans Condensed"/>
              </a:rPr>
              <a:t> </a:t>
            </a:r>
            <a:r>
              <a:rPr lang="en-US" sz="1300" dirty="0" err="1">
                <a:solidFill>
                  <a:schemeClr val="bg1"/>
                </a:solidFill>
                <a:latin typeface="IBM Plex Sans Condensed"/>
              </a:rPr>
              <a:t>catatan</a:t>
            </a:r>
            <a:r>
              <a:rPr lang="en-US" sz="1300" dirty="0">
                <a:solidFill>
                  <a:schemeClr val="bg1"/>
                </a:solidFill>
                <a:latin typeface="IBM Plex Sans Condensed"/>
              </a:rPr>
              <a:t> yang </a:t>
            </a:r>
            <a:r>
              <a:rPr lang="en-US" sz="1300" dirty="0" err="1">
                <a:solidFill>
                  <a:schemeClr val="bg1"/>
                </a:solidFill>
                <a:latin typeface="IBM Plex Sans Condensed"/>
              </a:rPr>
              <a:t>penting</a:t>
            </a:r>
            <a:r>
              <a:rPr lang="en-US" sz="1300" dirty="0">
                <a:solidFill>
                  <a:schemeClr val="bg1"/>
                </a:solidFill>
                <a:latin typeface="IBM Plex Sans Condensed"/>
              </a:rPr>
              <a:t> </a:t>
            </a:r>
            <a:r>
              <a:rPr lang="en-US" sz="1300" dirty="0" err="1">
                <a:solidFill>
                  <a:schemeClr val="bg1"/>
                </a:solidFill>
                <a:latin typeface="IBM Plex Sans Condensed"/>
              </a:rPr>
              <a:t>dalam</a:t>
            </a:r>
            <a:r>
              <a:rPr lang="en-US" sz="1300" dirty="0">
                <a:solidFill>
                  <a:schemeClr val="bg1"/>
                </a:solidFill>
                <a:latin typeface="IBM Plex Sans Condensed"/>
              </a:rPr>
              <a:t> </a:t>
            </a:r>
            <a:r>
              <a:rPr lang="en-US" sz="1300" dirty="0" err="1">
                <a:solidFill>
                  <a:schemeClr val="bg1"/>
                </a:solidFill>
                <a:latin typeface="IBM Plex Sans Condensed"/>
              </a:rPr>
              <a:t>metode</a:t>
            </a:r>
            <a:r>
              <a:rPr lang="en-US" sz="1300" dirty="0">
                <a:solidFill>
                  <a:schemeClr val="bg1"/>
                </a:solidFill>
                <a:latin typeface="IBM Plex Sans Condensed"/>
              </a:rPr>
              <a:t> </a:t>
            </a:r>
            <a:r>
              <a:rPr lang="en-US" sz="1300" dirty="0" err="1">
                <a:solidFill>
                  <a:schemeClr val="bg1"/>
                </a:solidFill>
                <a:latin typeface="IBM Plex Sans Condensed"/>
              </a:rPr>
              <a:t>kalkulasi</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r>
              <a:rPr lang="en-US" sz="1300" dirty="0" err="1">
                <a:solidFill>
                  <a:schemeClr val="bg1"/>
                </a:solidFill>
                <a:latin typeface="IBM Plex Sans Condensed"/>
              </a:rPr>
              <a:t>Kartu</a:t>
            </a:r>
            <a:r>
              <a:rPr lang="en-US" sz="1300" dirty="0">
                <a:solidFill>
                  <a:schemeClr val="bg1"/>
                </a:solidFill>
                <a:latin typeface="IBM Plex Sans Condensed"/>
              </a:rPr>
              <a:t> </a:t>
            </a:r>
            <a:r>
              <a:rPr lang="en-US" sz="1300" dirty="0" err="1">
                <a:solidFill>
                  <a:schemeClr val="bg1"/>
                </a:solidFill>
                <a:latin typeface="IBM Plex Sans Condensed"/>
              </a:rPr>
              <a:t>harga</a:t>
            </a:r>
            <a:r>
              <a:rPr lang="en-US" sz="1300" dirty="0">
                <a:solidFill>
                  <a:schemeClr val="bg1"/>
                </a:solidFill>
                <a:latin typeface="IBM Plex Sans Condensed"/>
              </a:rPr>
              <a:t> </a:t>
            </a:r>
            <a:r>
              <a:rPr lang="en-US" sz="1300" dirty="0" err="1">
                <a:solidFill>
                  <a:schemeClr val="bg1"/>
                </a:solidFill>
                <a:latin typeface="IBM Plex Sans Condensed"/>
              </a:rPr>
              <a:t>pokok</a:t>
            </a:r>
            <a:r>
              <a:rPr lang="en-US" sz="1300" dirty="0">
                <a:solidFill>
                  <a:schemeClr val="bg1"/>
                </a:solidFill>
                <a:latin typeface="IBM Plex Sans Condensed"/>
              </a:rPr>
              <a:t> </a:t>
            </a:r>
            <a:r>
              <a:rPr lang="en-US" sz="1300" dirty="0" err="1">
                <a:solidFill>
                  <a:schemeClr val="bg1"/>
                </a:solidFill>
                <a:latin typeface="IBM Plex Sans Condensed"/>
              </a:rPr>
              <a:t>dibuat</a:t>
            </a:r>
            <a:r>
              <a:rPr lang="en-US" sz="1300" dirty="0">
                <a:solidFill>
                  <a:schemeClr val="bg1"/>
                </a:solidFill>
                <a:latin typeface="IBM Plex Sans Condensed"/>
              </a:rPr>
              <a:t> </a:t>
            </a:r>
            <a:r>
              <a:rPr lang="en-US" sz="1300" dirty="0" err="1">
                <a:solidFill>
                  <a:schemeClr val="bg1"/>
                </a:solidFill>
                <a:latin typeface="IBM Plex Sans Condensed"/>
              </a:rPr>
              <a:t>bernomor</a:t>
            </a:r>
            <a:r>
              <a:rPr lang="en-US" sz="1300" dirty="0">
                <a:solidFill>
                  <a:schemeClr val="bg1"/>
                </a:solidFill>
                <a:latin typeface="IBM Plex Sans Condensed"/>
              </a:rPr>
              <a:t> </a:t>
            </a:r>
            <a:r>
              <a:rPr lang="en-US" sz="1300" dirty="0" err="1">
                <a:solidFill>
                  <a:schemeClr val="bg1"/>
                </a:solidFill>
                <a:latin typeface="IBM Plex Sans Condensed"/>
              </a:rPr>
              <a:t>urut</a:t>
            </a:r>
            <a:r>
              <a:rPr lang="en-US" sz="1300" dirty="0">
                <a:solidFill>
                  <a:schemeClr val="bg1"/>
                </a:solidFill>
                <a:latin typeface="IBM Plex Sans Condensed"/>
              </a:rPr>
              <a:t>.</a:t>
            </a:r>
          </a:p>
          <a:p>
            <a:pPr marL="285750" indent="-285750" algn="just">
              <a:spcBef>
                <a:spcPts val="600"/>
              </a:spcBef>
              <a:buClr>
                <a:schemeClr val="bg1"/>
              </a:buClr>
              <a:buFont typeface="Wingdings" panose="05000000000000000000" pitchFamily="2" charset="2"/>
              <a:buChar char="q"/>
            </a:pPr>
            <a:r>
              <a:rPr lang="en-US" sz="1300" dirty="0" err="1">
                <a:solidFill>
                  <a:schemeClr val="bg1"/>
                </a:solidFill>
                <a:latin typeface="IBM Plex Sans Condensed"/>
              </a:rPr>
              <a:t>Meskipun</a:t>
            </a:r>
            <a:r>
              <a:rPr lang="en-US" sz="1300" dirty="0">
                <a:solidFill>
                  <a:schemeClr val="bg1"/>
                </a:solidFill>
                <a:latin typeface="IBM Plex Sans Condensed"/>
              </a:rPr>
              <a:t> </a:t>
            </a:r>
            <a:r>
              <a:rPr lang="en-US" sz="1300" dirty="0" err="1">
                <a:solidFill>
                  <a:schemeClr val="bg1"/>
                </a:solidFill>
                <a:latin typeface="IBM Plex Sans Condensed"/>
              </a:rPr>
              <a:t>banyak</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r>
              <a:rPr lang="en-US" sz="1300" dirty="0" err="1">
                <a:solidFill>
                  <a:schemeClr val="bg1"/>
                </a:solidFill>
                <a:latin typeface="IBM Plex Sans Condensed"/>
              </a:rPr>
              <a:t>dapat</a:t>
            </a:r>
            <a:r>
              <a:rPr lang="en-US" sz="1300" dirty="0">
                <a:solidFill>
                  <a:schemeClr val="bg1"/>
                </a:solidFill>
                <a:latin typeface="IBM Plex Sans Condensed"/>
              </a:rPr>
              <a:t> </a:t>
            </a:r>
            <a:r>
              <a:rPr lang="en-US" sz="1300" dirty="0" err="1">
                <a:solidFill>
                  <a:schemeClr val="bg1"/>
                </a:solidFill>
                <a:latin typeface="IBM Plex Sans Condensed"/>
              </a:rPr>
              <a:t>dikerjakan</a:t>
            </a:r>
            <a:r>
              <a:rPr lang="en-US" sz="1300" dirty="0">
                <a:solidFill>
                  <a:schemeClr val="bg1"/>
                </a:solidFill>
                <a:latin typeface="IBM Plex Sans Condensed"/>
              </a:rPr>
              <a:t> </a:t>
            </a:r>
            <a:r>
              <a:rPr lang="en-US" sz="1300" dirty="0" err="1">
                <a:solidFill>
                  <a:schemeClr val="bg1"/>
                </a:solidFill>
                <a:latin typeface="IBM Plex Sans Condensed"/>
              </a:rPr>
              <a:t>secara</a:t>
            </a:r>
            <a:r>
              <a:rPr lang="en-US" sz="1300" dirty="0">
                <a:solidFill>
                  <a:schemeClr val="bg1"/>
                </a:solidFill>
                <a:latin typeface="IBM Plex Sans Condensed"/>
              </a:rPr>
              <a:t> </a:t>
            </a:r>
            <a:r>
              <a:rPr lang="en-US" sz="1300" dirty="0" err="1">
                <a:solidFill>
                  <a:schemeClr val="bg1"/>
                </a:solidFill>
                <a:latin typeface="IBM Plex Sans Condensed"/>
              </a:rPr>
              <a:t>bersamaan</a:t>
            </a:r>
            <a:r>
              <a:rPr lang="en-US" sz="1300" dirty="0">
                <a:solidFill>
                  <a:schemeClr val="bg1"/>
                </a:solidFill>
                <a:latin typeface="IBM Plex Sans Condensed"/>
              </a:rPr>
              <a:t>, </a:t>
            </a:r>
            <a:r>
              <a:rPr lang="en-US" sz="1300" dirty="0" err="1">
                <a:solidFill>
                  <a:schemeClr val="bg1"/>
                </a:solidFill>
                <a:latin typeface="IBM Plex Sans Condensed"/>
              </a:rPr>
              <a:t>namun</a:t>
            </a:r>
            <a:r>
              <a:rPr lang="en-US" sz="1300" dirty="0">
                <a:solidFill>
                  <a:schemeClr val="bg1"/>
                </a:solidFill>
                <a:latin typeface="IBM Plex Sans Condensed"/>
              </a:rPr>
              <a:t> </a:t>
            </a:r>
            <a:r>
              <a:rPr lang="en-US" sz="1300" dirty="0" err="1">
                <a:solidFill>
                  <a:schemeClr val="bg1"/>
                </a:solidFill>
                <a:latin typeface="IBM Plex Sans Condensed"/>
              </a:rPr>
              <a:t>setiap</a:t>
            </a:r>
            <a:r>
              <a:rPr lang="en-US" sz="1300" dirty="0">
                <a:solidFill>
                  <a:schemeClr val="bg1"/>
                </a:solidFill>
                <a:latin typeface="IBM Plex Sans Condensed"/>
              </a:rPr>
              <a:t> </a:t>
            </a:r>
            <a:r>
              <a:rPr lang="en-US" sz="1300" dirty="0" err="1">
                <a:solidFill>
                  <a:schemeClr val="bg1"/>
                </a:solidFill>
                <a:latin typeface="IBM Plex Sans Condensed"/>
              </a:rPr>
              <a:t>kartu</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r>
              <a:rPr lang="en-US" sz="1300" dirty="0" err="1">
                <a:solidFill>
                  <a:schemeClr val="bg1"/>
                </a:solidFill>
                <a:latin typeface="IBM Plex Sans Condensed"/>
              </a:rPr>
              <a:t>hanya</a:t>
            </a:r>
            <a:r>
              <a:rPr lang="en-US" sz="1300" dirty="0">
                <a:solidFill>
                  <a:schemeClr val="bg1"/>
                </a:solidFill>
                <a:latin typeface="IBM Plex Sans Condensed"/>
              </a:rPr>
              <a:t> </a:t>
            </a:r>
            <a:r>
              <a:rPr lang="en-US" sz="1300" dirty="0" err="1">
                <a:solidFill>
                  <a:schemeClr val="bg1"/>
                </a:solidFill>
                <a:latin typeface="IBM Plex Sans Condensed"/>
              </a:rPr>
              <a:t>memuat</a:t>
            </a:r>
            <a:r>
              <a:rPr lang="en-US" sz="1300" dirty="0">
                <a:solidFill>
                  <a:schemeClr val="bg1"/>
                </a:solidFill>
                <a:latin typeface="IBM Plex Sans Condensed"/>
              </a:rPr>
              <a:t> </a:t>
            </a:r>
            <a:r>
              <a:rPr lang="en-US" sz="1300" dirty="0" err="1">
                <a:solidFill>
                  <a:schemeClr val="bg1"/>
                </a:solidFill>
                <a:latin typeface="IBM Plex Sans Condensed"/>
              </a:rPr>
              <a:t>rincian</a:t>
            </a: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satu</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r>
              <a:rPr lang="en-US" sz="1300" dirty="0" err="1">
                <a:solidFill>
                  <a:schemeClr val="bg1"/>
                </a:solidFill>
                <a:latin typeface="IBM Plex Sans Condensed"/>
              </a:rPr>
              <a:t>saja</a:t>
            </a:r>
            <a:r>
              <a:rPr lang="en-US" sz="1300" dirty="0">
                <a:solidFill>
                  <a:schemeClr val="bg1"/>
                </a:solidFill>
                <a:latin typeface="IBM Plex Sans Condensed"/>
              </a:rPr>
              <a:t>.</a:t>
            </a:r>
          </a:p>
          <a:p>
            <a:pPr marL="285750" indent="-285750" algn="just">
              <a:spcBef>
                <a:spcPts val="600"/>
              </a:spcBef>
              <a:buClr>
                <a:schemeClr val="bg1"/>
              </a:buClr>
              <a:buFont typeface="Wingdings" panose="05000000000000000000" pitchFamily="2" charset="2"/>
              <a:buChar char="q"/>
            </a:pPr>
            <a:r>
              <a:rPr lang="en-US" sz="1300" dirty="0">
                <a:solidFill>
                  <a:schemeClr val="bg1"/>
                </a:solidFill>
                <a:latin typeface="IBM Plex Sans Condensed"/>
              </a:rPr>
              <a:t>Isi </a:t>
            </a:r>
            <a:r>
              <a:rPr lang="en-US" sz="1300" dirty="0" err="1">
                <a:solidFill>
                  <a:schemeClr val="bg1"/>
                </a:solidFill>
                <a:latin typeface="IBM Plex Sans Condensed"/>
              </a:rPr>
              <a:t>dan</a:t>
            </a:r>
            <a:r>
              <a:rPr lang="en-US" sz="1300" dirty="0">
                <a:solidFill>
                  <a:schemeClr val="bg1"/>
                </a:solidFill>
                <a:latin typeface="IBM Plex Sans Condensed"/>
              </a:rPr>
              <a:t> </a:t>
            </a:r>
            <a:r>
              <a:rPr lang="en-US" sz="1300" dirty="0" err="1">
                <a:solidFill>
                  <a:schemeClr val="bg1"/>
                </a:solidFill>
                <a:latin typeface="IBM Plex Sans Condensed"/>
              </a:rPr>
              <a:t>bentuk</a:t>
            </a:r>
            <a:r>
              <a:rPr lang="en-US" sz="1300" dirty="0">
                <a:solidFill>
                  <a:schemeClr val="bg1"/>
                </a:solidFill>
                <a:latin typeface="IBM Plex Sans Condensed"/>
              </a:rPr>
              <a:t> </a:t>
            </a:r>
            <a:r>
              <a:rPr lang="en-US" sz="1300" dirty="0" err="1">
                <a:solidFill>
                  <a:schemeClr val="bg1"/>
                </a:solidFill>
                <a:latin typeface="IBM Plex Sans Condensed"/>
              </a:rPr>
              <a:t>dari</a:t>
            </a:r>
            <a:r>
              <a:rPr lang="en-US" sz="1300" dirty="0">
                <a:solidFill>
                  <a:schemeClr val="bg1"/>
                </a:solidFill>
                <a:latin typeface="IBM Plex Sans Condensed"/>
              </a:rPr>
              <a:t> </a:t>
            </a:r>
            <a:r>
              <a:rPr lang="en-US" sz="1300" dirty="0" err="1">
                <a:solidFill>
                  <a:schemeClr val="bg1"/>
                </a:solidFill>
                <a:latin typeface="IBM Plex Sans Condensed"/>
              </a:rPr>
              <a:t>kartu</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r>
              <a:rPr lang="en-US" sz="1300" dirty="0" err="1">
                <a:solidFill>
                  <a:schemeClr val="bg1"/>
                </a:solidFill>
                <a:latin typeface="IBM Plex Sans Condensed"/>
              </a:rPr>
              <a:t>berbeda-beda</a:t>
            </a:r>
            <a:r>
              <a:rPr lang="en-US" sz="1300" dirty="0">
                <a:solidFill>
                  <a:schemeClr val="bg1"/>
                </a:solidFill>
                <a:latin typeface="IBM Plex Sans Condensed"/>
              </a:rPr>
              <a:t> </a:t>
            </a:r>
            <a:r>
              <a:rPr lang="en-US" sz="1300" dirty="0" err="1">
                <a:solidFill>
                  <a:schemeClr val="bg1"/>
                </a:solidFill>
                <a:latin typeface="IBM Plex Sans Condensed"/>
              </a:rPr>
              <a:t>antara</a:t>
            </a:r>
            <a:r>
              <a:rPr lang="en-US" sz="1300" dirty="0">
                <a:solidFill>
                  <a:schemeClr val="bg1"/>
                </a:solidFill>
                <a:latin typeface="IBM Plex Sans Condensed"/>
              </a:rPr>
              <a:t> </a:t>
            </a:r>
            <a:r>
              <a:rPr lang="en-US" sz="1300" dirty="0" err="1">
                <a:solidFill>
                  <a:schemeClr val="bg1"/>
                </a:solidFill>
                <a:latin typeface="IBM Plex Sans Condensed"/>
              </a:rPr>
              <a:t>satu</a:t>
            </a:r>
            <a:r>
              <a:rPr lang="en-US" sz="1300" dirty="0">
                <a:solidFill>
                  <a:schemeClr val="bg1"/>
                </a:solidFill>
                <a:latin typeface="IBM Plex Sans Condensed"/>
              </a:rPr>
              <a:t> </a:t>
            </a:r>
            <a:r>
              <a:rPr lang="en-US" sz="1300" dirty="0" err="1">
                <a:solidFill>
                  <a:schemeClr val="bg1"/>
                </a:solidFill>
                <a:latin typeface="IBM Plex Sans Condensed"/>
              </a:rPr>
              <a:t>perusahaan</a:t>
            </a:r>
            <a:r>
              <a:rPr lang="en-US" sz="1300" dirty="0">
                <a:solidFill>
                  <a:schemeClr val="bg1"/>
                </a:solidFill>
                <a:latin typeface="IBM Plex Sans Condensed"/>
              </a:rPr>
              <a:t> </a:t>
            </a:r>
            <a:r>
              <a:rPr lang="en-US" sz="1300" dirty="0" err="1">
                <a:solidFill>
                  <a:schemeClr val="bg1"/>
                </a:solidFill>
                <a:latin typeface="IBM Plex Sans Condensed"/>
              </a:rPr>
              <a:t>dengan</a:t>
            </a:r>
            <a:r>
              <a:rPr lang="en-US" sz="1300" dirty="0">
                <a:solidFill>
                  <a:schemeClr val="bg1"/>
                </a:solidFill>
                <a:latin typeface="IBM Plex Sans Condensed"/>
              </a:rPr>
              <a:t> </a:t>
            </a:r>
            <a:r>
              <a:rPr lang="en-US" sz="1300" dirty="0" err="1">
                <a:solidFill>
                  <a:schemeClr val="bg1"/>
                </a:solidFill>
                <a:latin typeface="IBM Plex Sans Condensed"/>
              </a:rPr>
              <a:t>perusahaan</a:t>
            </a:r>
            <a:r>
              <a:rPr lang="en-US" sz="1300" dirty="0">
                <a:solidFill>
                  <a:schemeClr val="bg1"/>
                </a:solidFill>
                <a:latin typeface="IBM Plex Sans Condensed"/>
              </a:rPr>
              <a:t> </a:t>
            </a:r>
            <a:r>
              <a:rPr lang="en-US" sz="1300" dirty="0" err="1">
                <a:solidFill>
                  <a:schemeClr val="bg1"/>
                </a:solidFill>
                <a:latin typeface="IBM Plex Sans Condensed"/>
              </a:rPr>
              <a:t>lainnya</a:t>
            </a:r>
            <a:r>
              <a:rPr lang="en-US" sz="1300" dirty="0">
                <a:solidFill>
                  <a:schemeClr val="bg1"/>
                </a:solidFill>
                <a:latin typeface="IBM Plex Sans Condensed"/>
              </a:rPr>
              <a:t>. </a:t>
            </a:r>
            <a:r>
              <a:rPr lang="en-US" sz="1300" dirty="0" err="1">
                <a:solidFill>
                  <a:schemeClr val="bg1"/>
                </a:solidFill>
                <a:latin typeface="IBM Plex Sans Condensed"/>
              </a:rPr>
              <a:t>Gambar</a:t>
            </a:r>
            <a:r>
              <a:rPr lang="en-US" sz="1300" dirty="0">
                <a:solidFill>
                  <a:schemeClr val="bg1"/>
                </a:solidFill>
                <a:latin typeface="IBM Plex Sans Condensed"/>
              </a:rPr>
              <a:t> </a:t>
            </a:r>
            <a:r>
              <a:rPr lang="en-US" sz="1300" dirty="0" err="1">
                <a:solidFill>
                  <a:schemeClr val="bg1"/>
                </a:solidFill>
                <a:latin typeface="IBM Plex Sans Condensed"/>
              </a:rPr>
              <a:t>berikut</a:t>
            </a:r>
            <a:r>
              <a:rPr lang="en-US" sz="1300" dirty="0">
                <a:solidFill>
                  <a:schemeClr val="bg1"/>
                </a:solidFill>
                <a:latin typeface="IBM Plex Sans Condensed"/>
              </a:rPr>
              <a:t> </a:t>
            </a:r>
            <a:r>
              <a:rPr lang="en-US" sz="1300" dirty="0" err="1">
                <a:solidFill>
                  <a:schemeClr val="bg1"/>
                </a:solidFill>
                <a:latin typeface="IBM Plex Sans Condensed"/>
              </a:rPr>
              <a:t>ini</a:t>
            </a:r>
            <a:r>
              <a:rPr lang="en-US" sz="1300" dirty="0">
                <a:solidFill>
                  <a:schemeClr val="bg1"/>
                </a:solidFill>
                <a:latin typeface="IBM Plex Sans Condensed"/>
              </a:rPr>
              <a:t> </a:t>
            </a:r>
            <a:r>
              <a:rPr lang="en-US" sz="1300" dirty="0" err="1">
                <a:solidFill>
                  <a:schemeClr val="bg1"/>
                </a:solidFill>
                <a:latin typeface="IBM Plex Sans Condensed"/>
              </a:rPr>
              <a:t>merupakan</a:t>
            </a:r>
            <a:r>
              <a:rPr lang="en-US" sz="1300" dirty="0">
                <a:solidFill>
                  <a:schemeClr val="bg1"/>
                </a:solidFill>
                <a:latin typeface="IBM Plex Sans Condensed"/>
              </a:rPr>
              <a:t> </a:t>
            </a:r>
            <a:r>
              <a:rPr lang="en-US" sz="1300" dirty="0" err="1">
                <a:solidFill>
                  <a:schemeClr val="bg1"/>
                </a:solidFill>
                <a:latin typeface="IBM Plex Sans Condensed"/>
              </a:rPr>
              <a:t>salah</a:t>
            </a:r>
            <a:r>
              <a:rPr lang="en-US" sz="1300" dirty="0">
                <a:solidFill>
                  <a:schemeClr val="bg1"/>
                </a:solidFill>
                <a:latin typeface="IBM Plex Sans Condensed"/>
              </a:rPr>
              <a:t> </a:t>
            </a:r>
            <a:r>
              <a:rPr lang="en-US" sz="1300" dirty="0" err="1">
                <a:solidFill>
                  <a:schemeClr val="bg1"/>
                </a:solidFill>
                <a:latin typeface="IBM Plex Sans Condensed"/>
              </a:rPr>
              <a:t>satu</a:t>
            </a:r>
            <a:r>
              <a:rPr lang="en-US" sz="1300" dirty="0">
                <a:solidFill>
                  <a:schemeClr val="bg1"/>
                </a:solidFill>
                <a:latin typeface="IBM Plex Sans Condensed"/>
              </a:rPr>
              <a:t> </a:t>
            </a:r>
            <a:r>
              <a:rPr lang="en-US" sz="1300" dirty="0" err="1">
                <a:solidFill>
                  <a:schemeClr val="bg1"/>
                </a:solidFill>
                <a:latin typeface="IBM Plex Sans Condensed"/>
              </a:rPr>
              <a:t>bentuk</a:t>
            </a:r>
            <a:r>
              <a:rPr lang="en-US" sz="1300" dirty="0">
                <a:solidFill>
                  <a:schemeClr val="bg1"/>
                </a:solidFill>
                <a:latin typeface="IBM Plex Sans Condensed"/>
              </a:rPr>
              <a:t> </a:t>
            </a:r>
            <a:r>
              <a:rPr lang="en-US" sz="1300" dirty="0" err="1">
                <a:solidFill>
                  <a:schemeClr val="bg1"/>
                </a:solidFill>
                <a:latin typeface="IBM Plex Sans Condensed"/>
              </a:rPr>
              <a:t>kartu</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p>
          <a:p>
            <a:pPr marL="285750" indent="-285750" algn="just">
              <a:spcBef>
                <a:spcPts val="600"/>
              </a:spcBef>
              <a:buClr>
                <a:schemeClr val="bg1"/>
              </a:buClr>
              <a:buFont typeface="Wingdings" panose="05000000000000000000" pitchFamily="2" charset="2"/>
              <a:buChar char="q"/>
            </a:pPr>
            <a:r>
              <a:rPr lang="en-US" sz="1300" dirty="0" err="1">
                <a:solidFill>
                  <a:schemeClr val="bg1"/>
                </a:solidFill>
                <a:latin typeface="IBM Plex Sans Condensed"/>
              </a:rPr>
              <a:t>Dalam</a:t>
            </a:r>
            <a:r>
              <a:rPr lang="en-US" sz="1300" dirty="0">
                <a:solidFill>
                  <a:schemeClr val="bg1"/>
                </a:solidFill>
                <a:latin typeface="IBM Plex Sans Condensed"/>
              </a:rPr>
              <a:t> </a:t>
            </a:r>
            <a:r>
              <a:rPr lang="en-US" sz="1300" dirty="0" err="1">
                <a:solidFill>
                  <a:schemeClr val="bg1"/>
                </a:solidFill>
                <a:latin typeface="IBM Plex Sans Condensed"/>
              </a:rPr>
              <a:t>gambar</a:t>
            </a:r>
            <a:r>
              <a:rPr lang="en-US" sz="1300" dirty="0">
                <a:solidFill>
                  <a:schemeClr val="bg1"/>
                </a:solidFill>
                <a:latin typeface="IBM Plex Sans Condensed"/>
              </a:rPr>
              <a:t> </a:t>
            </a:r>
            <a:r>
              <a:rPr lang="en-US" sz="1300" dirty="0" err="1">
                <a:solidFill>
                  <a:schemeClr val="bg1"/>
                </a:solidFill>
                <a:latin typeface="IBM Plex Sans Condensed"/>
              </a:rPr>
              <a:t>tersebut</a:t>
            </a:r>
            <a:r>
              <a:rPr lang="en-US" sz="1300" dirty="0">
                <a:solidFill>
                  <a:schemeClr val="bg1"/>
                </a:solidFill>
                <a:latin typeface="IBM Plex Sans Condensed"/>
              </a:rPr>
              <a:t>, </a:t>
            </a:r>
            <a:r>
              <a:rPr lang="en-US" sz="1300" dirty="0" err="1">
                <a:solidFill>
                  <a:schemeClr val="bg1"/>
                </a:solidFill>
                <a:latin typeface="IBM Plex Sans Condensed"/>
              </a:rPr>
              <a:t>kartu</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terdiri</a:t>
            </a:r>
            <a:r>
              <a:rPr lang="en-US" sz="1300" dirty="0">
                <a:solidFill>
                  <a:schemeClr val="bg1"/>
                </a:solidFill>
                <a:latin typeface="IBM Plex Sans Condensed"/>
              </a:rPr>
              <a:t> </a:t>
            </a:r>
            <a:r>
              <a:rPr lang="en-US" sz="1300" dirty="0" err="1">
                <a:solidFill>
                  <a:schemeClr val="bg1"/>
                </a:solidFill>
                <a:latin typeface="IBM Plex Sans Condensed"/>
              </a:rPr>
              <a:t>dari</a:t>
            </a:r>
            <a:r>
              <a:rPr lang="en-US" sz="1300" dirty="0">
                <a:solidFill>
                  <a:schemeClr val="bg1"/>
                </a:solidFill>
                <a:latin typeface="IBM Plex Sans Condensed"/>
              </a:rPr>
              <a:t> 3 </a:t>
            </a:r>
            <a:r>
              <a:rPr lang="en-US" sz="1300" dirty="0" err="1">
                <a:solidFill>
                  <a:schemeClr val="bg1"/>
                </a:solidFill>
                <a:latin typeface="IBM Plex Sans Condensed"/>
              </a:rPr>
              <a:t>bagian</a:t>
            </a:r>
            <a:r>
              <a:rPr lang="en-US" sz="1300" dirty="0">
                <a:solidFill>
                  <a:schemeClr val="bg1"/>
                </a:solidFill>
                <a:latin typeface="IBM Plex Sans Condensed"/>
              </a:rPr>
              <a:t>. </a:t>
            </a:r>
            <a:r>
              <a:rPr lang="en-US" sz="1300" dirty="0" err="1">
                <a:solidFill>
                  <a:schemeClr val="bg1"/>
                </a:solidFill>
                <a:latin typeface="IBM Plex Sans Condensed"/>
              </a:rPr>
              <a:t>Bagian</a:t>
            </a:r>
            <a:r>
              <a:rPr lang="en-US" sz="1300" dirty="0">
                <a:solidFill>
                  <a:schemeClr val="bg1"/>
                </a:solidFill>
                <a:latin typeface="IBM Plex Sans Condensed"/>
              </a:rPr>
              <a:t> </a:t>
            </a:r>
            <a:r>
              <a:rPr lang="en-US" sz="1300" dirty="0" err="1">
                <a:solidFill>
                  <a:schemeClr val="bg1"/>
                </a:solidFill>
                <a:latin typeface="IBM Plex Sans Condensed"/>
              </a:rPr>
              <a:t>atas</a:t>
            </a:r>
            <a:r>
              <a:rPr lang="en-US" sz="1300" dirty="0">
                <a:solidFill>
                  <a:schemeClr val="bg1"/>
                </a:solidFill>
                <a:latin typeface="IBM Plex Sans Condensed"/>
              </a:rPr>
              <a:t>, </a:t>
            </a:r>
            <a:r>
              <a:rPr lang="en-US" sz="1300" dirty="0" err="1">
                <a:solidFill>
                  <a:schemeClr val="bg1"/>
                </a:solidFill>
                <a:latin typeface="IBM Plex Sans Condensed"/>
              </a:rPr>
              <a:t>terdiri</a:t>
            </a:r>
            <a:r>
              <a:rPr lang="en-US" sz="1300" dirty="0">
                <a:solidFill>
                  <a:schemeClr val="bg1"/>
                </a:solidFill>
                <a:latin typeface="IBM Plex Sans Condensed"/>
              </a:rPr>
              <a:t> </a:t>
            </a:r>
            <a:r>
              <a:rPr lang="en-US" sz="1300" dirty="0" err="1">
                <a:solidFill>
                  <a:schemeClr val="bg1"/>
                </a:solidFill>
                <a:latin typeface="IBM Plex Sans Condensed"/>
              </a:rPr>
              <a:t>dari</a:t>
            </a:r>
            <a:r>
              <a:rPr lang="en-US" sz="1300" dirty="0">
                <a:solidFill>
                  <a:schemeClr val="bg1"/>
                </a:solidFill>
                <a:latin typeface="IBM Plex Sans Condensed"/>
              </a:rPr>
              <a:t> </a:t>
            </a:r>
            <a:r>
              <a:rPr lang="en-US" sz="1300" dirty="0" err="1">
                <a:solidFill>
                  <a:schemeClr val="bg1"/>
                </a:solidFill>
                <a:latin typeface="IBM Plex Sans Condensed"/>
              </a:rPr>
              <a:t>nomor</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r>
              <a:rPr lang="en-US" sz="1300" dirty="0" err="1">
                <a:solidFill>
                  <a:schemeClr val="bg1"/>
                </a:solidFill>
                <a:latin typeface="IBM Plex Sans Condensed"/>
              </a:rPr>
              <a:t>nama</a:t>
            </a:r>
            <a:r>
              <a:rPr lang="en-US" sz="1300" dirty="0">
                <a:solidFill>
                  <a:schemeClr val="bg1"/>
                </a:solidFill>
                <a:latin typeface="IBM Plex Sans Condensed"/>
              </a:rPr>
              <a:t> </a:t>
            </a:r>
            <a:r>
              <a:rPr lang="en-US" sz="1300" dirty="0" err="1">
                <a:solidFill>
                  <a:schemeClr val="bg1"/>
                </a:solidFill>
                <a:latin typeface="IBM Plex Sans Condensed"/>
              </a:rPr>
              <a:t>pelanggan</a:t>
            </a:r>
            <a:r>
              <a:rPr lang="en-US" sz="1300" dirty="0">
                <a:solidFill>
                  <a:schemeClr val="bg1"/>
                </a:solidFill>
                <a:latin typeface="IBM Plex Sans Condensed"/>
              </a:rPr>
              <a:t>, </a:t>
            </a:r>
            <a:r>
              <a:rPr lang="en-US" sz="1300" dirty="0" err="1">
                <a:solidFill>
                  <a:schemeClr val="bg1"/>
                </a:solidFill>
                <a:latin typeface="IBM Plex Sans Condensed"/>
              </a:rPr>
              <a:t>kuantitas</a:t>
            </a:r>
            <a:r>
              <a:rPr lang="en-US" sz="1300" dirty="0">
                <a:solidFill>
                  <a:schemeClr val="bg1"/>
                </a:solidFill>
                <a:latin typeface="IBM Plex Sans Condensed"/>
              </a:rPr>
              <a:t>, </a:t>
            </a:r>
            <a:r>
              <a:rPr lang="en-US" sz="1300" dirty="0" err="1">
                <a:solidFill>
                  <a:schemeClr val="bg1"/>
                </a:solidFill>
                <a:latin typeface="IBM Plex Sans Condensed"/>
              </a:rPr>
              <a:t>dan</a:t>
            </a:r>
            <a:r>
              <a:rPr lang="en-US" sz="1300" dirty="0">
                <a:solidFill>
                  <a:schemeClr val="bg1"/>
                </a:solidFill>
                <a:latin typeface="IBM Plex Sans Condensed"/>
              </a:rPr>
              <a:t> </a:t>
            </a:r>
            <a:r>
              <a:rPr lang="en-US" sz="1300" dirty="0" err="1">
                <a:solidFill>
                  <a:schemeClr val="bg1"/>
                </a:solidFill>
                <a:latin typeface="IBM Plex Sans Condensed"/>
              </a:rPr>
              <a:t>deskripsi</a:t>
            </a:r>
            <a:r>
              <a:rPr lang="en-US" sz="1300" dirty="0">
                <a:solidFill>
                  <a:schemeClr val="bg1"/>
                </a:solidFill>
                <a:latin typeface="IBM Plex Sans Condensed"/>
              </a:rPr>
              <a:t> </a:t>
            </a:r>
            <a:r>
              <a:rPr lang="en-US" sz="1300" dirty="0" err="1">
                <a:solidFill>
                  <a:schemeClr val="bg1"/>
                </a:solidFill>
                <a:latin typeface="IBM Plex Sans Condensed"/>
              </a:rPr>
              <a:t>dari</a:t>
            </a:r>
            <a:r>
              <a:rPr lang="en-US" sz="1300" dirty="0">
                <a:solidFill>
                  <a:schemeClr val="bg1"/>
                </a:solidFill>
                <a:latin typeface="IBM Plex Sans Condensed"/>
              </a:rPr>
              <a:t> item yang </a:t>
            </a:r>
            <a:r>
              <a:rPr lang="en-US" sz="1300" dirty="0" err="1">
                <a:solidFill>
                  <a:schemeClr val="bg1"/>
                </a:solidFill>
                <a:latin typeface="IBM Plex Sans Condensed"/>
              </a:rPr>
              <a:t>akan</a:t>
            </a:r>
            <a:r>
              <a:rPr lang="en-US" sz="1300" dirty="0">
                <a:solidFill>
                  <a:schemeClr val="bg1"/>
                </a:solidFill>
                <a:latin typeface="IBM Plex Sans Condensed"/>
              </a:rPr>
              <a:t> </a:t>
            </a:r>
            <a:r>
              <a:rPr lang="en-US" sz="1300" dirty="0" err="1">
                <a:solidFill>
                  <a:schemeClr val="bg1"/>
                </a:solidFill>
                <a:latin typeface="IBM Plex Sans Condensed"/>
              </a:rPr>
              <a:t>diproduksi</a:t>
            </a:r>
            <a:r>
              <a:rPr lang="en-US" sz="1300" dirty="0">
                <a:solidFill>
                  <a:schemeClr val="bg1"/>
                </a:solidFill>
                <a:latin typeface="IBM Plex Sans Condensed"/>
              </a:rPr>
              <a:t>. </a:t>
            </a:r>
            <a:r>
              <a:rPr lang="en-US" sz="1300" dirty="0" err="1">
                <a:solidFill>
                  <a:schemeClr val="bg1"/>
                </a:solidFill>
                <a:latin typeface="IBM Plex Sans Condensed"/>
              </a:rPr>
              <a:t>Bagian</a:t>
            </a:r>
            <a:r>
              <a:rPr lang="en-US" sz="1300" dirty="0">
                <a:solidFill>
                  <a:schemeClr val="bg1"/>
                </a:solidFill>
                <a:latin typeface="IBM Plex Sans Condensed"/>
              </a:rPr>
              <a:t> </a:t>
            </a:r>
            <a:r>
              <a:rPr lang="en-US" sz="1300" dirty="0" err="1">
                <a:solidFill>
                  <a:schemeClr val="bg1"/>
                </a:solidFill>
                <a:latin typeface="IBM Plex Sans Condensed"/>
              </a:rPr>
              <a:t>tengah</a:t>
            </a:r>
            <a:r>
              <a:rPr lang="en-US" sz="1300" dirty="0">
                <a:solidFill>
                  <a:schemeClr val="bg1"/>
                </a:solidFill>
                <a:latin typeface="IBM Plex Sans Condensed"/>
              </a:rPr>
              <a:t>, </a:t>
            </a:r>
            <a:r>
              <a:rPr lang="en-US" sz="1300" dirty="0" err="1">
                <a:solidFill>
                  <a:schemeClr val="bg1"/>
                </a:solidFill>
                <a:latin typeface="IBM Plex Sans Condensed"/>
              </a:rPr>
              <a:t>terdiri</a:t>
            </a:r>
            <a:r>
              <a:rPr lang="en-US" sz="1300" dirty="0">
                <a:solidFill>
                  <a:schemeClr val="bg1"/>
                </a:solidFill>
                <a:latin typeface="IBM Plex Sans Condensed"/>
              </a:rPr>
              <a:t> </a:t>
            </a:r>
            <a:r>
              <a:rPr lang="en-US" sz="1300" dirty="0" err="1">
                <a:solidFill>
                  <a:schemeClr val="bg1"/>
                </a:solidFill>
                <a:latin typeface="IBM Plex Sans Condensed"/>
              </a:rPr>
              <a:t>dari</a:t>
            </a:r>
            <a:r>
              <a:rPr lang="en-US" sz="1300" dirty="0">
                <a:solidFill>
                  <a:schemeClr val="bg1"/>
                </a:solidFill>
                <a:latin typeface="IBM Plex Sans Condensed"/>
              </a:rPr>
              <a:t> </a:t>
            </a:r>
            <a:r>
              <a:rPr lang="en-US" sz="1300" dirty="0" err="1">
                <a:solidFill>
                  <a:schemeClr val="bg1"/>
                </a:solidFill>
                <a:latin typeface="IBM Plex Sans Condensed"/>
              </a:rPr>
              <a:t>perincian</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a:t>
            </a:r>
            <a:r>
              <a:rPr lang="en-US" sz="1300" dirty="0" err="1">
                <a:solidFill>
                  <a:schemeClr val="bg1"/>
                </a:solidFill>
                <a:latin typeface="IBM Plex Sans Condensed"/>
              </a:rPr>
              <a:t>baku</a:t>
            </a:r>
            <a:r>
              <a:rPr lang="en-US" sz="1300" dirty="0">
                <a:solidFill>
                  <a:schemeClr val="bg1"/>
                </a:solidFill>
                <a:latin typeface="IBM Plex Sans Condensed"/>
              </a:rPr>
              <a:t> </a:t>
            </a:r>
            <a:r>
              <a:rPr lang="en-US" sz="1300" dirty="0" err="1">
                <a:solidFill>
                  <a:schemeClr val="bg1"/>
                </a:solidFill>
                <a:latin typeface="IBM Plex Sans Condensed"/>
              </a:rPr>
              <a:t>langsung</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tenaga</a:t>
            </a:r>
            <a:r>
              <a:rPr lang="en-US" sz="1300" dirty="0">
                <a:solidFill>
                  <a:schemeClr val="bg1"/>
                </a:solidFill>
                <a:latin typeface="IBM Plex Sans Condensed"/>
              </a:rPr>
              <a:t> </a:t>
            </a:r>
            <a:r>
              <a:rPr lang="en-US" sz="1300" dirty="0" err="1">
                <a:solidFill>
                  <a:schemeClr val="bg1"/>
                </a:solidFill>
                <a:latin typeface="IBM Plex Sans Condensed"/>
              </a:rPr>
              <a:t>kerja</a:t>
            </a:r>
            <a:r>
              <a:rPr lang="en-US" sz="1300" dirty="0">
                <a:solidFill>
                  <a:schemeClr val="bg1"/>
                </a:solidFill>
                <a:latin typeface="IBM Plex Sans Condensed"/>
              </a:rPr>
              <a:t> </a:t>
            </a:r>
            <a:r>
              <a:rPr lang="en-US" sz="1300" dirty="0" err="1">
                <a:solidFill>
                  <a:schemeClr val="bg1"/>
                </a:solidFill>
                <a:latin typeface="IBM Plex Sans Condensed"/>
              </a:rPr>
              <a:t>langsung</a:t>
            </a:r>
            <a:r>
              <a:rPr lang="en-US" sz="1300" dirty="0">
                <a:solidFill>
                  <a:schemeClr val="bg1"/>
                </a:solidFill>
                <a:latin typeface="IBM Plex Sans Condensed"/>
              </a:rPr>
              <a:t>, </a:t>
            </a:r>
            <a:r>
              <a:rPr lang="en-US" sz="1300" dirty="0" err="1">
                <a:solidFill>
                  <a:schemeClr val="bg1"/>
                </a:solidFill>
                <a:latin typeface="IBM Plex Sans Condensed"/>
              </a:rPr>
              <a:t>dan</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overhead </a:t>
            </a:r>
            <a:r>
              <a:rPr lang="en-US" sz="1300" dirty="0" err="1">
                <a:solidFill>
                  <a:schemeClr val="bg1"/>
                </a:solidFill>
                <a:latin typeface="IBM Plex Sans Condensed"/>
              </a:rPr>
              <a:t>pabrik</a:t>
            </a:r>
            <a:r>
              <a:rPr lang="en-US" sz="1300" dirty="0">
                <a:solidFill>
                  <a:schemeClr val="bg1"/>
                </a:solidFill>
                <a:latin typeface="IBM Plex Sans Condensed"/>
              </a:rPr>
              <a:t> yang </a:t>
            </a:r>
            <a:r>
              <a:rPr lang="en-US" sz="1300" dirty="0" err="1">
                <a:solidFill>
                  <a:schemeClr val="bg1"/>
                </a:solidFill>
                <a:latin typeface="IBM Plex Sans Condensed"/>
              </a:rPr>
              <a:t>dibebankan</a:t>
            </a:r>
            <a:r>
              <a:rPr lang="en-US" sz="1300" dirty="0">
                <a:solidFill>
                  <a:schemeClr val="bg1"/>
                </a:solidFill>
                <a:latin typeface="IBM Plex Sans Condensed"/>
              </a:rPr>
              <a:t> </a:t>
            </a:r>
            <a:r>
              <a:rPr lang="en-US" sz="1300" dirty="0" err="1">
                <a:solidFill>
                  <a:schemeClr val="bg1"/>
                </a:solidFill>
                <a:latin typeface="IBM Plex Sans Condensed"/>
              </a:rPr>
              <a:t>ke</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r>
              <a:rPr lang="en-US" sz="1300" dirty="0" err="1">
                <a:solidFill>
                  <a:schemeClr val="bg1"/>
                </a:solidFill>
                <a:latin typeface="IBM Plex Sans Condensed"/>
              </a:rPr>
              <a:t>tersebut</a:t>
            </a:r>
            <a:r>
              <a:rPr lang="en-US" sz="1300" dirty="0">
                <a:solidFill>
                  <a:schemeClr val="bg1"/>
                </a:solidFill>
                <a:latin typeface="IBM Plex Sans Condensed"/>
              </a:rPr>
              <a:t>. </a:t>
            </a:r>
            <a:r>
              <a:rPr lang="en-US" sz="1300" dirty="0" err="1">
                <a:solidFill>
                  <a:schemeClr val="bg1"/>
                </a:solidFill>
                <a:latin typeface="IBM Plex Sans Condensed"/>
              </a:rPr>
              <a:t>Bagian</a:t>
            </a:r>
            <a:r>
              <a:rPr lang="en-US" sz="1300" dirty="0">
                <a:solidFill>
                  <a:schemeClr val="bg1"/>
                </a:solidFill>
                <a:latin typeface="IBM Plex Sans Condensed"/>
              </a:rPr>
              <a:t> </a:t>
            </a:r>
            <a:r>
              <a:rPr lang="en-US" sz="1300" dirty="0" err="1">
                <a:solidFill>
                  <a:schemeClr val="bg1"/>
                </a:solidFill>
                <a:latin typeface="IBM Plex Sans Condensed"/>
              </a:rPr>
              <a:t>bawah</a:t>
            </a:r>
            <a:r>
              <a:rPr lang="en-US" sz="1300" dirty="0">
                <a:solidFill>
                  <a:schemeClr val="bg1"/>
                </a:solidFill>
                <a:latin typeface="IBM Plex Sans Condensed"/>
              </a:rPr>
              <a:t> </a:t>
            </a:r>
            <a:r>
              <a:rPr lang="en-US" sz="1300" dirty="0" err="1">
                <a:solidFill>
                  <a:schemeClr val="bg1"/>
                </a:solidFill>
                <a:latin typeface="IBM Plex Sans Condensed"/>
              </a:rPr>
              <a:t>terdiri</a:t>
            </a:r>
            <a:r>
              <a:rPr lang="en-US" sz="1300" dirty="0">
                <a:solidFill>
                  <a:schemeClr val="bg1"/>
                </a:solidFill>
                <a:latin typeface="IBM Plex Sans Condensed"/>
              </a:rPr>
              <a:t> </a:t>
            </a:r>
            <a:r>
              <a:rPr lang="en-US" sz="1300" dirty="0" err="1">
                <a:solidFill>
                  <a:schemeClr val="bg1"/>
                </a:solidFill>
                <a:latin typeface="IBM Plex Sans Condensed"/>
              </a:rPr>
              <a:t>dari</a:t>
            </a:r>
            <a:r>
              <a:rPr lang="en-US" sz="1300" dirty="0">
                <a:solidFill>
                  <a:schemeClr val="bg1"/>
                </a:solidFill>
                <a:latin typeface="IBM Plex Sans Condensed"/>
              </a:rPr>
              <a:t> </a:t>
            </a:r>
            <a:r>
              <a:rPr lang="en-US" sz="1300" dirty="0" err="1">
                <a:solidFill>
                  <a:schemeClr val="bg1"/>
                </a:solidFill>
                <a:latin typeface="IBM Plex Sans Condensed"/>
              </a:rPr>
              <a:t>pengikhtisaran</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produksi</a:t>
            </a:r>
            <a:r>
              <a:rPr lang="en-US" sz="1300" dirty="0">
                <a:solidFill>
                  <a:schemeClr val="bg1"/>
                </a:solidFill>
                <a:latin typeface="IBM Plex Sans Condensed"/>
              </a:rPr>
              <a:t>, </a:t>
            </a:r>
            <a:r>
              <a:rPr lang="en-US" sz="1300" dirty="0" err="1">
                <a:solidFill>
                  <a:schemeClr val="bg1"/>
                </a:solidFill>
                <a:latin typeface="IBM Plex Sans Condensed"/>
              </a:rPr>
              <a:t>menunjukkan</a:t>
            </a:r>
            <a:r>
              <a:rPr lang="en-US" sz="1300" dirty="0">
                <a:solidFill>
                  <a:schemeClr val="bg1"/>
                </a:solidFill>
                <a:latin typeface="IBM Plex Sans Condensed"/>
              </a:rPr>
              <a:t> </a:t>
            </a:r>
            <a:r>
              <a:rPr lang="en-US" sz="1300" dirty="0" err="1">
                <a:solidFill>
                  <a:schemeClr val="bg1"/>
                </a:solidFill>
                <a:latin typeface="IBM Plex Sans Condensed"/>
              </a:rPr>
              <a:t>beban</a:t>
            </a:r>
            <a:r>
              <a:rPr lang="en-US" sz="1300" dirty="0">
                <a:solidFill>
                  <a:schemeClr val="bg1"/>
                </a:solidFill>
                <a:latin typeface="IBM Plex Sans Condensed"/>
              </a:rPr>
              <a:t> </a:t>
            </a:r>
            <a:r>
              <a:rPr lang="en-US" sz="1300" dirty="0" err="1">
                <a:solidFill>
                  <a:schemeClr val="bg1"/>
                </a:solidFill>
                <a:latin typeface="IBM Plex Sans Condensed"/>
              </a:rPr>
              <a:t>pemasaran</a:t>
            </a:r>
            <a:r>
              <a:rPr lang="en-US" sz="1300" dirty="0">
                <a:solidFill>
                  <a:schemeClr val="bg1"/>
                </a:solidFill>
                <a:latin typeface="IBM Plex Sans Condensed"/>
              </a:rPr>
              <a:t> </a:t>
            </a:r>
            <a:r>
              <a:rPr lang="en-US" sz="1300" dirty="0" err="1">
                <a:solidFill>
                  <a:schemeClr val="bg1"/>
                </a:solidFill>
                <a:latin typeface="IBM Plex Sans Condensed"/>
              </a:rPr>
              <a:t>dan</a:t>
            </a:r>
            <a:r>
              <a:rPr lang="en-US" sz="1300" dirty="0">
                <a:solidFill>
                  <a:schemeClr val="bg1"/>
                </a:solidFill>
                <a:latin typeface="IBM Plex Sans Condensed"/>
              </a:rPr>
              <a:t> </a:t>
            </a:r>
            <a:r>
              <a:rPr lang="en-US" sz="1300" dirty="0" err="1">
                <a:solidFill>
                  <a:schemeClr val="bg1"/>
                </a:solidFill>
                <a:latin typeface="IBM Plex Sans Condensed"/>
              </a:rPr>
              <a:t>administratif</a:t>
            </a:r>
            <a:r>
              <a:rPr lang="en-US" sz="1300" dirty="0">
                <a:solidFill>
                  <a:schemeClr val="bg1"/>
                </a:solidFill>
                <a:latin typeface="IBM Plex Sans Condensed"/>
              </a:rPr>
              <a:t>, </a:t>
            </a:r>
            <a:r>
              <a:rPr lang="en-US" sz="1300" dirty="0" err="1">
                <a:solidFill>
                  <a:schemeClr val="bg1"/>
                </a:solidFill>
                <a:latin typeface="IBM Plex Sans Condensed"/>
              </a:rPr>
              <a:t>serta</a:t>
            </a:r>
            <a:r>
              <a:rPr lang="en-US" sz="1300" dirty="0">
                <a:solidFill>
                  <a:schemeClr val="bg1"/>
                </a:solidFill>
                <a:latin typeface="IBM Plex Sans Condensed"/>
              </a:rPr>
              <a:t> </a:t>
            </a:r>
            <a:r>
              <a:rPr lang="en-US" sz="1300" dirty="0" err="1">
                <a:solidFill>
                  <a:schemeClr val="bg1"/>
                </a:solidFill>
                <a:latin typeface="IBM Plex Sans Condensed"/>
              </a:rPr>
              <a:t>laba</a:t>
            </a:r>
            <a:r>
              <a:rPr lang="en-US" sz="1300" dirty="0">
                <a:solidFill>
                  <a:schemeClr val="bg1"/>
                </a:solidFill>
                <a:latin typeface="IBM Plex Sans Condensed"/>
              </a:rPr>
              <a:t>, </a:t>
            </a:r>
            <a:r>
              <a:rPr lang="en-US" sz="1300" dirty="0" err="1">
                <a:solidFill>
                  <a:schemeClr val="bg1"/>
                </a:solidFill>
                <a:latin typeface="IBM Plex Sans Condensed"/>
              </a:rPr>
              <a:t>dan</a:t>
            </a:r>
            <a:r>
              <a:rPr lang="en-US" sz="1300" dirty="0">
                <a:solidFill>
                  <a:schemeClr val="bg1"/>
                </a:solidFill>
                <a:latin typeface="IBM Plex Sans Condensed"/>
              </a:rPr>
              <a:t> </a:t>
            </a:r>
            <a:r>
              <a:rPr lang="en-US" sz="1300" dirty="0" err="1">
                <a:solidFill>
                  <a:schemeClr val="bg1"/>
                </a:solidFill>
                <a:latin typeface="IBM Plex Sans Condensed"/>
              </a:rPr>
              <a:t>membandingkan</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estimasi</a:t>
            </a:r>
            <a:r>
              <a:rPr lang="en-US" sz="1300" dirty="0">
                <a:solidFill>
                  <a:schemeClr val="bg1"/>
                </a:solidFill>
                <a:latin typeface="IBM Plex Sans Condensed"/>
              </a:rPr>
              <a:t> </a:t>
            </a:r>
            <a:r>
              <a:rPr lang="en-US" sz="1300" dirty="0" err="1">
                <a:solidFill>
                  <a:schemeClr val="bg1"/>
                </a:solidFill>
                <a:latin typeface="IBM Plex Sans Condensed"/>
              </a:rPr>
              <a:t>dengan</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aktual</a:t>
            </a:r>
            <a:r>
              <a:rPr lang="en-US" sz="1300" dirty="0">
                <a:solidFill>
                  <a:schemeClr val="bg1"/>
                </a:solidFill>
                <a:latin typeface="IBM Plex Sans Condensed"/>
              </a:rPr>
              <a:t>.</a:t>
            </a: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12</a:t>
            </a:r>
          </a:p>
        </p:txBody>
      </p:sp>
    </p:spTree>
    <p:extLst>
      <p:ext uri="{BB962C8B-B14F-4D97-AF65-F5344CB8AC3E}">
        <p14:creationId xmlns:p14="http://schemas.microsoft.com/office/powerpoint/2010/main" val="2693897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 y="133350"/>
            <a:ext cx="2381250" cy="4061700"/>
          </a:xfrm>
        </p:spPr>
        <p:txBody>
          <a:bodyPr/>
          <a:lstStyle/>
          <a:p>
            <a:r>
              <a:rPr lang="en-US" sz="2400" b="1" dirty="0" err="1"/>
              <a:t>Contoh</a:t>
            </a:r>
            <a:r>
              <a:rPr lang="en-US" sz="2400" b="1" dirty="0"/>
              <a:t> </a:t>
            </a:r>
            <a:r>
              <a:rPr lang="en-US" sz="2400" b="1" dirty="0" err="1"/>
              <a:t>Kartu</a:t>
            </a:r>
            <a:r>
              <a:rPr lang="en-US" sz="2400" b="1" dirty="0"/>
              <a:t> </a:t>
            </a:r>
            <a:r>
              <a:rPr lang="en-US" sz="2400" b="1" dirty="0" err="1"/>
              <a:t>Biaya</a:t>
            </a:r>
            <a:r>
              <a:rPr lang="en-US" sz="2400" b="1" dirty="0"/>
              <a:t> </a:t>
            </a:r>
            <a:r>
              <a:rPr lang="en-US" sz="2400" b="1" dirty="0" err="1"/>
              <a:t>Pesanan</a:t>
            </a:r>
            <a:r>
              <a:rPr lang="en-US" sz="2400" b="1" dirty="0"/>
              <a:t> (Job Order Sheet)</a:t>
            </a: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13</a:t>
            </a:r>
          </a:p>
        </p:txBody>
      </p:sp>
      <p:pic>
        <p:nvPicPr>
          <p:cNvPr id="3" name="Picture 2"/>
          <p:cNvPicPr>
            <a:picLocks noChangeAspect="1"/>
          </p:cNvPicPr>
          <p:nvPr/>
        </p:nvPicPr>
        <p:blipFill>
          <a:blip r:embed="rId2"/>
          <a:stretch>
            <a:fillRect/>
          </a:stretch>
        </p:blipFill>
        <p:spPr>
          <a:xfrm>
            <a:off x="3600450" y="0"/>
            <a:ext cx="4676775" cy="5136458"/>
          </a:xfrm>
          <a:prstGeom prst="rect">
            <a:avLst/>
          </a:prstGeom>
        </p:spPr>
      </p:pic>
    </p:spTree>
    <p:extLst>
      <p:ext uri="{BB962C8B-B14F-4D97-AF65-F5344CB8AC3E}">
        <p14:creationId xmlns:p14="http://schemas.microsoft.com/office/powerpoint/2010/main" val="3977456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0" y="169343"/>
            <a:ext cx="2381250" cy="4061700"/>
          </a:xfrm>
        </p:spPr>
        <p:txBody>
          <a:bodyPr/>
          <a:lstStyle/>
          <a:p>
            <a:r>
              <a:rPr lang="en-US" sz="2400" b="1" dirty="0" err="1"/>
              <a:t>Ilustrasi</a:t>
            </a:r>
            <a:endParaRPr lang="en-US" sz="2400" b="1" dirty="0"/>
          </a:p>
        </p:txBody>
      </p:sp>
      <p:sp>
        <p:nvSpPr>
          <p:cNvPr id="5" name="Rectangle 4"/>
          <p:cNvSpPr/>
          <p:nvPr/>
        </p:nvSpPr>
        <p:spPr>
          <a:xfrm>
            <a:off x="2733675" y="169343"/>
            <a:ext cx="6172200" cy="4253537"/>
          </a:xfrm>
          <a:prstGeom prst="rect">
            <a:avLst/>
          </a:prstGeom>
        </p:spPr>
        <p:txBody>
          <a:bodyPr wrap="square">
            <a:spAutoFit/>
          </a:bodyPr>
          <a:lstStyle/>
          <a:p>
            <a:pPr marL="285750" indent="-285750" algn="just">
              <a:lnSpc>
                <a:spcPct val="150000"/>
              </a:lnSpc>
              <a:buClr>
                <a:schemeClr val="bg1"/>
              </a:buClr>
              <a:buFont typeface="Arial" panose="020B0604020202020204" pitchFamily="34" charset="0"/>
              <a:buChar char="•"/>
            </a:pPr>
            <a:r>
              <a:rPr lang="en-US" dirty="0">
                <a:solidFill>
                  <a:schemeClr val="bg1"/>
                </a:solidFill>
                <a:latin typeface="IBM Plex Sans Condensed"/>
              </a:rPr>
              <a:t>Stan Johnson </a:t>
            </a:r>
            <a:r>
              <a:rPr lang="en-US" dirty="0" err="1">
                <a:solidFill>
                  <a:schemeClr val="bg1"/>
                </a:solidFill>
                <a:latin typeface="IBM Plex Sans Condensed"/>
              </a:rPr>
              <a:t>membentuk</a:t>
            </a:r>
            <a:r>
              <a:rPr lang="en-US" dirty="0">
                <a:solidFill>
                  <a:schemeClr val="bg1"/>
                </a:solidFill>
                <a:latin typeface="IBM Plex Sans Condensed"/>
              </a:rPr>
              <a:t> </a:t>
            </a:r>
            <a:r>
              <a:rPr lang="en-US" dirty="0" err="1">
                <a:solidFill>
                  <a:schemeClr val="bg1"/>
                </a:solidFill>
                <a:latin typeface="IBM Plex Sans Condensed"/>
              </a:rPr>
              <a:t>suatu</a:t>
            </a:r>
            <a:r>
              <a:rPr lang="en-US" dirty="0">
                <a:solidFill>
                  <a:schemeClr val="bg1"/>
                </a:solidFill>
                <a:latin typeface="IBM Plex Sans Condensed"/>
              </a:rPr>
              <a:t> </a:t>
            </a:r>
            <a:r>
              <a:rPr lang="en-US" dirty="0" err="1">
                <a:solidFill>
                  <a:schemeClr val="bg1"/>
                </a:solidFill>
                <a:latin typeface="IBM Plex Sans Condensed"/>
              </a:rPr>
              <a:t>perusahaan</a:t>
            </a:r>
            <a:r>
              <a:rPr lang="en-US" dirty="0">
                <a:solidFill>
                  <a:schemeClr val="bg1"/>
                </a:solidFill>
                <a:latin typeface="IBM Plex Sans Condensed"/>
              </a:rPr>
              <a:t> </a:t>
            </a:r>
            <a:r>
              <a:rPr lang="en-US" dirty="0" err="1">
                <a:solidFill>
                  <a:schemeClr val="bg1"/>
                </a:solidFill>
                <a:latin typeface="IBM Plex Sans Condensed"/>
              </a:rPr>
              <a:t>baru</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spesifikasi</a:t>
            </a:r>
            <a:r>
              <a:rPr lang="en-US" dirty="0">
                <a:solidFill>
                  <a:schemeClr val="bg1"/>
                </a:solidFill>
                <a:latin typeface="IBM Plex Sans Condensed"/>
              </a:rPr>
              <a:t> </a:t>
            </a:r>
            <a:r>
              <a:rPr lang="en-US" dirty="0" err="1">
                <a:solidFill>
                  <a:schemeClr val="bg1"/>
                </a:solidFill>
                <a:latin typeface="IBM Plex Sans Condensed"/>
              </a:rPr>
              <a:t>produksi</a:t>
            </a:r>
            <a:r>
              <a:rPr lang="en-US" dirty="0">
                <a:solidFill>
                  <a:schemeClr val="bg1"/>
                </a:solidFill>
                <a:latin typeface="IBM Plex Sans Condensed"/>
              </a:rPr>
              <a:t> </a:t>
            </a:r>
            <a:r>
              <a:rPr lang="en-US" dirty="0" err="1">
                <a:solidFill>
                  <a:schemeClr val="bg1"/>
                </a:solidFill>
                <a:latin typeface="IBM Plex Sans Condensed"/>
              </a:rPr>
              <a:t>barang-barang</a:t>
            </a:r>
            <a:r>
              <a:rPr lang="en-US" dirty="0">
                <a:solidFill>
                  <a:schemeClr val="bg1"/>
                </a:solidFill>
                <a:latin typeface="IBM Plex Sans Condensed"/>
              </a:rPr>
              <a:t> </a:t>
            </a:r>
            <a:r>
              <a:rPr lang="en-US" dirty="0" err="1">
                <a:solidFill>
                  <a:schemeClr val="bg1"/>
                </a:solidFill>
                <a:latin typeface="IBM Plex Sans Condensed"/>
              </a:rPr>
              <a:t>kulit</a:t>
            </a:r>
            <a:r>
              <a:rPr lang="en-US" dirty="0">
                <a:solidFill>
                  <a:schemeClr val="bg1"/>
                </a:solidFill>
                <a:latin typeface="IBM Plex Sans Condensed"/>
              </a:rPr>
              <a:t> </a:t>
            </a:r>
            <a:r>
              <a:rPr lang="en-US" dirty="0" err="1">
                <a:solidFill>
                  <a:schemeClr val="bg1"/>
                </a:solidFill>
                <a:latin typeface="IBM Plex Sans Condensed"/>
              </a:rPr>
              <a:t>berdasarkan</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a:t>
            </a:r>
          </a:p>
          <a:p>
            <a:pPr marL="285750" indent="-285750" algn="just">
              <a:lnSpc>
                <a:spcPct val="150000"/>
              </a:lnSpc>
              <a:buClr>
                <a:schemeClr val="bg1"/>
              </a:buClr>
              <a:buFont typeface="Arial" panose="020B0604020202020204" pitchFamily="34" charset="0"/>
              <a:buChar char="•"/>
            </a:pPr>
            <a:r>
              <a:rPr lang="en-US" dirty="0" err="1">
                <a:solidFill>
                  <a:schemeClr val="bg1"/>
                </a:solidFill>
                <a:latin typeface="IBM Plex Sans Condensed"/>
              </a:rPr>
              <a:t>Setelah</a:t>
            </a:r>
            <a:r>
              <a:rPr lang="en-US" dirty="0">
                <a:solidFill>
                  <a:schemeClr val="bg1"/>
                </a:solidFill>
                <a:latin typeface="IBM Plex Sans Condensed"/>
              </a:rPr>
              <a:t> 1 </a:t>
            </a:r>
            <a:r>
              <a:rPr lang="en-US" dirty="0" err="1">
                <a:solidFill>
                  <a:schemeClr val="bg1"/>
                </a:solidFill>
                <a:latin typeface="IBM Plex Sans Condensed"/>
              </a:rPr>
              <a:t>bulan</a:t>
            </a:r>
            <a:r>
              <a:rPr lang="en-US" dirty="0">
                <a:solidFill>
                  <a:schemeClr val="bg1"/>
                </a:solidFill>
                <a:latin typeface="IBM Plex Sans Condensed"/>
              </a:rPr>
              <a:t> </a:t>
            </a:r>
            <a:r>
              <a:rPr lang="en-US" dirty="0" err="1">
                <a:solidFill>
                  <a:schemeClr val="bg1"/>
                </a:solidFill>
                <a:latin typeface="IBM Plex Sans Condensed"/>
              </a:rPr>
              <a:t>berjalan</a:t>
            </a:r>
            <a:r>
              <a:rPr lang="en-US" dirty="0">
                <a:solidFill>
                  <a:schemeClr val="bg1"/>
                </a:solidFill>
                <a:latin typeface="IBM Plex Sans Condensed"/>
              </a:rPr>
              <a:t>, </a:t>
            </a:r>
            <a:r>
              <a:rPr lang="en-US" dirty="0" err="1">
                <a:solidFill>
                  <a:schemeClr val="bg1"/>
                </a:solidFill>
                <a:latin typeface="IBM Plex Sans Condensed"/>
              </a:rPr>
              <a:t>pada</a:t>
            </a:r>
            <a:r>
              <a:rPr lang="en-US" dirty="0">
                <a:solidFill>
                  <a:schemeClr val="bg1"/>
                </a:solidFill>
                <a:latin typeface="IBM Plex Sans Condensed"/>
              </a:rPr>
              <a:t> </a:t>
            </a:r>
            <a:r>
              <a:rPr lang="en-US" dirty="0" err="1">
                <a:solidFill>
                  <a:schemeClr val="bg1"/>
                </a:solidFill>
                <a:latin typeface="IBM Plex Sans Condensed"/>
              </a:rPr>
              <a:t>bulan</a:t>
            </a:r>
            <a:r>
              <a:rPr lang="en-US" dirty="0">
                <a:solidFill>
                  <a:schemeClr val="bg1"/>
                </a:solidFill>
                <a:latin typeface="IBM Plex Sans Condensed"/>
              </a:rPr>
              <a:t> </a:t>
            </a:r>
            <a:r>
              <a:rPr lang="en-US" dirty="0" err="1">
                <a:solidFill>
                  <a:schemeClr val="bg1"/>
                </a:solidFill>
                <a:latin typeface="IBM Plex Sans Condensed"/>
              </a:rPr>
              <a:t>Februari</a:t>
            </a:r>
            <a:r>
              <a:rPr lang="en-US" dirty="0">
                <a:solidFill>
                  <a:schemeClr val="bg1"/>
                </a:solidFill>
                <a:latin typeface="IBM Plex Sans Condensed"/>
              </a:rPr>
              <a:t> </a:t>
            </a:r>
            <a:r>
              <a:rPr lang="en-US" dirty="0" err="1">
                <a:solidFill>
                  <a:schemeClr val="bg1"/>
                </a:solidFill>
                <a:latin typeface="IBM Plex Sans Condensed"/>
              </a:rPr>
              <a:t>memperoleh</a:t>
            </a:r>
            <a:r>
              <a:rPr lang="en-US" dirty="0">
                <a:solidFill>
                  <a:schemeClr val="bg1"/>
                </a:solidFill>
                <a:latin typeface="IBM Plex Sans Condensed"/>
              </a:rPr>
              <a:t> </a:t>
            </a:r>
            <a:r>
              <a:rPr lang="en-US" dirty="0" err="1">
                <a:solidFill>
                  <a:schemeClr val="bg1"/>
                </a:solidFill>
                <a:latin typeface="IBM Plex Sans Condensed"/>
              </a:rPr>
              <a:t>dua</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yaitu</a:t>
            </a:r>
            <a:r>
              <a:rPr lang="en-US" dirty="0">
                <a:solidFill>
                  <a:schemeClr val="bg1"/>
                </a:solidFill>
                <a:latin typeface="IBM Plex Sans Condensed"/>
              </a:rPr>
              <a:t> 20 </a:t>
            </a:r>
            <a:r>
              <a:rPr lang="en-US" dirty="0" err="1">
                <a:solidFill>
                  <a:schemeClr val="bg1"/>
                </a:solidFill>
                <a:latin typeface="IBM Plex Sans Condensed"/>
              </a:rPr>
              <a:t>ransel</a:t>
            </a:r>
            <a:r>
              <a:rPr lang="en-US" dirty="0">
                <a:solidFill>
                  <a:schemeClr val="bg1"/>
                </a:solidFill>
                <a:latin typeface="IBM Plex Sans Condensed"/>
              </a:rPr>
              <a:t> </a:t>
            </a:r>
            <a:r>
              <a:rPr lang="en-US" dirty="0" err="1">
                <a:solidFill>
                  <a:schemeClr val="bg1"/>
                </a:solidFill>
                <a:latin typeface="IBM Plex Sans Condensed"/>
              </a:rPr>
              <a:t>kulit</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toko</a:t>
            </a:r>
            <a:r>
              <a:rPr lang="en-US" dirty="0">
                <a:solidFill>
                  <a:schemeClr val="bg1"/>
                </a:solidFill>
                <a:latin typeface="IBM Plex Sans Condensed"/>
              </a:rPr>
              <a:t> </a:t>
            </a:r>
            <a:r>
              <a:rPr lang="en-US" dirty="0" err="1">
                <a:solidFill>
                  <a:schemeClr val="bg1"/>
                </a:solidFill>
                <a:latin typeface="IBM Plex Sans Condensed"/>
              </a:rPr>
              <a:t>peralatan</a:t>
            </a:r>
            <a:r>
              <a:rPr lang="en-US" dirty="0">
                <a:solidFill>
                  <a:schemeClr val="bg1"/>
                </a:solidFill>
                <a:latin typeface="IBM Plex Sans Condensed"/>
              </a:rPr>
              <a:t> </a:t>
            </a:r>
            <a:r>
              <a:rPr lang="en-US" dirty="0" err="1">
                <a:solidFill>
                  <a:schemeClr val="bg1"/>
                </a:solidFill>
                <a:latin typeface="IBM Plex Sans Condensed"/>
              </a:rPr>
              <a:t>olah</a:t>
            </a:r>
            <a:r>
              <a:rPr lang="en-US" dirty="0">
                <a:solidFill>
                  <a:schemeClr val="bg1"/>
                </a:solidFill>
                <a:latin typeface="IBM Plex Sans Condensed"/>
              </a:rPr>
              <a:t> raga </a:t>
            </a:r>
            <a:r>
              <a:rPr lang="en-US" dirty="0" err="1">
                <a:solidFill>
                  <a:schemeClr val="bg1"/>
                </a:solidFill>
                <a:latin typeface="IBM Plex Sans Condensed"/>
              </a:rPr>
              <a:t>setempat</a:t>
            </a:r>
            <a:r>
              <a:rPr lang="en-US" dirty="0">
                <a:solidFill>
                  <a:schemeClr val="bg1"/>
                </a:solidFill>
                <a:latin typeface="IBM Plex Sans Condensed"/>
              </a:rPr>
              <a:t>, </a:t>
            </a:r>
            <a:r>
              <a:rPr lang="en-US" dirty="0" err="1">
                <a:solidFill>
                  <a:schemeClr val="bg1"/>
                </a:solidFill>
                <a:latin typeface="IBM Plex Sans Condensed"/>
              </a:rPr>
              <a:t>dan</a:t>
            </a:r>
            <a:r>
              <a:rPr lang="en-US" dirty="0">
                <a:solidFill>
                  <a:schemeClr val="bg1"/>
                </a:solidFill>
                <a:latin typeface="IBM Plex Sans Condensed"/>
              </a:rPr>
              <a:t> 10 </a:t>
            </a:r>
            <a:r>
              <a:rPr lang="en-US" dirty="0" err="1">
                <a:solidFill>
                  <a:schemeClr val="bg1"/>
                </a:solidFill>
                <a:latin typeface="IBM Plex Sans Condensed"/>
              </a:rPr>
              <a:t>tas</a:t>
            </a:r>
            <a:r>
              <a:rPr lang="en-US" dirty="0">
                <a:solidFill>
                  <a:schemeClr val="bg1"/>
                </a:solidFill>
                <a:latin typeface="IBM Plex Sans Condensed"/>
              </a:rPr>
              <a:t> </a:t>
            </a:r>
            <a:r>
              <a:rPr lang="en-US" dirty="0" err="1">
                <a:solidFill>
                  <a:schemeClr val="bg1"/>
                </a:solidFill>
                <a:latin typeface="IBM Plex Sans Condensed"/>
              </a:rPr>
              <a:t>kulit</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pelatih</a:t>
            </a:r>
            <a:r>
              <a:rPr lang="en-US" dirty="0">
                <a:solidFill>
                  <a:schemeClr val="bg1"/>
                </a:solidFill>
                <a:latin typeface="IBM Plex Sans Condensed"/>
              </a:rPr>
              <a:t> </a:t>
            </a:r>
            <a:r>
              <a:rPr lang="en-US" dirty="0" err="1">
                <a:solidFill>
                  <a:schemeClr val="bg1"/>
                </a:solidFill>
                <a:latin typeface="IBM Plex Sans Condensed"/>
              </a:rPr>
              <a:t>olah</a:t>
            </a:r>
            <a:r>
              <a:rPr lang="en-US" dirty="0">
                <a:solidFill>
                  <a:schemeClr val="bg1"/>
                </a:solidFill>
                <a:latin typeface="IBM Plex Sans Condensed"/>
              </a:rPr>
              <a:t> raga </a:t>
            </a:r>
            <a:r>
              <a:rPr lang="en-US" dirty="0" err="1">
                <a:solidFill>
                  <a:schemeClr val="bg1"/>
                </a:solidFill>
                <a:latin typeface="IBM Plex Sans Condensed"/>
              </a:rPr>
              <a:t>sebuah</a:t>
            </a:r>
            <a:r>
              <a:rPr lang="en-US" dirty="0">
                <a:solidFill>
                  <a:schemeClr val="bg1"/>
                </a:solidFill>
                <a:latin typeface="IBM Plex Sans Condensed"/>
              </a:rPr>
              <a:t> </a:t>
            </a:r>
            <a:r>
              <a:rPr lang="en-US" dirty="0" err="1">
                <a:solidFill>
                  <a:schemeClr val="bg1"/>
                </a:solidFill>
                <a:latin typeface="IBM Plex Sans Condensed"/>
              </a:rPr>
              <a:t>universitas</a:t>
            </a:r>
            <a:r>
              <a:rPr lang="en-US" dirty="0">
                <a:solidFill>
                  <a:schemeClr val="bg1"/>
                </a:solidFill>
                <a:latin typeface="IBM Plex Sans Condensed"/>
              </a:rPr>
              <a:t>.</a:t>
            </a:r>
          </a:p>
          <a:p>
            <a:pPr marL="285750" indent="-285750" algn="just">
              <a:lnSpc>
                <a:spcPct val="150000"/>
              </a:lnSpc>
              <a:buClr>
                <a:schemeClr val="bg1"/>
              </a:buClr>
              <a:buFont typeface="Arial" panose="020B0604020202020204" pitchFamily="34" charset="0"/>
              <a:buChar char="•"/>
            </a:pPr>
            <a:r>
              <a:rPr lang="en-US" dirty="0">
                <a:solidFill>
                  <a:schemeClr val="bg1"/>
                </a:solidFill>
                <a:latin typeface="IBM Plex Sans Condensed"/>
              </a:rPr>
              <a:t>Stan </a:t>
            </a:r>
            <a:r>
              <a:rPr lang="en-US" dirty="0" err="1">
                <a:solidFill>
                  <a:schemeClr val="bg1"/>
                </a:solidFill>
                <a:latin typeface="IBM Plex Sans Condensed"/>
              </a:rPr>
              <a:t>setuju</a:t>
            </a:r>
            <a:r>
              <a:rPr lang="en-US" dirty="0">
                <a:solidFill>
                  <a:schemeClr val="bg1"/>
                </a:solidFill>
                <a:latin typeface="IBM Plex Sans Condensed"/>
              </a:rPr>
              <a:t> </a:t>
            </a:r>
            <a:r>
              <a:rPr lang="en-US" dirty="0" err="1">
                <a:solidFill>
                  <a:schemeClr val="bg1"/>
                </a:solidFill>
                <a:latin typeface="IBM Plex Sans Condensed"/>
              </a:rPr>
              <a:t>memenuhi</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tersebut</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perhitungan</a:t>
            </a:r>
            <a:r>
              <a:rPr lang="en-US" dirty="0">
                <a:solidFill>
                  <a:schemeClr val="bg1"/>
                </a:solidFill>
                <a:latin typeface="IBM Plex Sans Condensed"/>
              </a:rPr>
              <a:t> </a:t>
            </a:r>
            <a:r>
              <a:rPr lang="en-US" dirty="0" err="1">
                <a:solidFill>
                  <a:schemeClr val="bg1"/>
                </a:solidFill>
                <a:latin typeface="IBM Plex Sans Condensed"/>
              </a:rPr>
              <a:t>harga</a:t>
            </a:r>
            <a:r>
              <a:rPr lang="en-US" dirty="0">
                <a:solidFill>
                  <a:schemeClr val="bg1"/>
                </a:solidFill>
                <a:latin typeface="IBM Plex Sans Condensed"/>
              </a:rPr>
              <a:t> </a:t>
            </a:r>
            <a:r>
              <a:rPr lang="en-US" dirty="0" err="1">
                <a:solidFill>
                  <a:schemeClr val="bg1"/>
                </a:solidFill>
                <a:latin typeface="IBM Plex Sans Condensed"/>
              </a:rPr>
              <a:t>berdasarkan</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ditambahkan</a:t>
            </a:r>
            <a:r>
              <a:rPr lang="en-US" dirty="0">
                <a:solidFill>
                  <a:schemeClr val="bg1"/>
                </a:solidFill>
                <a:latin typeface="IBM Plex Sans Condensed"/>
              </a:rPr>
              <a:t> margin </a:t>
            </a:r>
            <a:r>
              <a:rPr lang="en-US" dirty="0" err="1">
                <a:solidFill>
                  <a:schemeClr val="bg1"/>
                </a:solidFill>
                <a:latin typeface="IBM Plex Sans Condensed"/>
              </a:rPr>
              <a:t>laba</a:t>
            </a:r>
            <a:r>
              <a:rPr lang="en-US" dirty="0">
                <a:solidFill>
                  <a:schemeClr val="bg1"/>
                </a:solidFill>
                <a:latin typeface="IBM Plex Sans Condensed"/>
              </a:rPr>
              <a:t> 50%.</a:t>
            </a:r>
          </a:p>
          <a:p>
            <a:pPr marL="285750" indent="-285750" algn="just">
              <a:lnSpc>
                <a:spcPct val="150000"/>
              </a:lnSpc>
              <a:buClr>
                <a:schemeClr val="bg1"/>
              </a:buClr>
              <a:buFont typeface="Arial" panose="020B0604020202020204" pitchFamily="34" charset="0"/>
              <a:buChar char="•"/>
            </a:pPr>
            <a:r>
              <a:rPr lang="en-US" dirty="0" err="1">
                <a:solidFill>
                  <a:schemeClr val="bg1"/>
                </a:solidFill>
                <a:latin typeface="IBM Plex Sans Condensed"/>
              </a:rPr>
              <a:t>Perhitungan</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unit </a:t>
            </a:r>
            <a:r>
              <a:rPr lang="en-US" dirty="0" err="1">
                <a:solidFill>
                  <a:schemeClr val="bg1"/>
                </a:solidFill>
                <a:latin typeface="IBM Plex Sans Condensed"/>
              </a:rPr>
              <a:t>pesanan</a:t>
            </a:r>
            <a:r>
              <a:rPr lang="en-US" dirty="0">
                <a:solidFill>
                  <a:schemeClr val="bg1"/>
                </a:solidFill>
                <a:latin typeface="IBM Plex Sans Condensed"/>
              </a:rPr>
              <a:t> 20 </a:t>
            </a:r>
            <a:r>
              <a:rPr lang="en-US" dirty="0" err="1">
                <a:solidFill>
                  <a:schemeClr val="bg1"/>
                </a:solidFill>
                <a:latin typeface="IBM Plex Sans Condensed"/>
              </a:rPr>
              <a:t>ransel</a:t>
            </a:r>
            <a:r>
              <a:rPr lang="en-US" dirty="0">
                <a:solidFill>
                  <a:schemeClr val="bg1"/>
                </a:solidFill>
                <a:latin typeface="IBM Plex Sans Condensed"/>
              </a:rPr>
              <a:t> </a:t>
            </a:r>
            <a:r>
              <a:rPr lang="en-US" dirty="0" err="1">
                <a:solidFill>
                  <a:schemeClr val="bg1"/>
                </a:solidFill>
                <a:latin typeface="IBM Plex Sans Condensed"/>
              </a:rPr>
              <a:t>kulit</a:t>
            </a:r>
            <a:r>
              <a:rPr lang="en-US" dirty="0">
                <a:solidFill>
                  <a:schemeClr val="bg1"/>
                </a:solidFill>
                <a:latin typeface="IBM Plex Sans Condensed"/>
              </a:rPr>
              <a:t> : </a:t>
            </a:r>
          </a:p>
          <a:p>
            <a:pPr algn="just" defTabSz="628650">
              <a:lnSpc>
                <a:spcPct val="150000"/>
              </a:lnSpc>
              <a:buClr>
                <a:schemeClr val="bg1"/>
              </a:buClr>
            </a:pPr>
            <a:r>
              <a:rPr lang="en-US" dirty="0">
                <a:solidFill>
                  <a:schemeClr val="bg1"/>
                </a:solidFill>
                <a:latin typeface="IBM Plex Sans Condensed"/>
              </a:rPr>
              <a:t>	</a:t>
            </a:r>
            <a:r>
              <a:rPr lang="en-US" dirty="0" err="1">
                <a:solidFill>
                  <a:schemeClr val="bg1"/>
                </a:solidFill>
                <a:latin typeface="IBM Plex Sans Condensed"/>
              </a:rPr>
              <a:t>Identifikasi</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yang </a:t>
            </a:r>
            <a:r>
              <a:rPr lang="en-US" dirty="0" err="1">
                <a:solidFill>
                  <a:schemeClr val="bg1"/>
                </a:solidFill>
                <a:latin typeface="IBM Plex Sans Condensed"/>
              </a:rPr>
              <a:t>dikeluarkan</a:t>
            </a:r>
            <a:r>
              <a:rPr lang="en-US" dirty="0">
                <a:solidFill>
                  <a:schemeClr val="bg1"/>
                </a:solidFill>
                <a:latin typeface="IBM Plex Sans Condensed"/>
              </a:rPr>
              <a:t>:</a:t>
            </a:r>
          </a:p>
          <a:p>
            <a:pPr algn="just" defTabSz="1076325">
              <a:lnSpc>
                <a:spcPct val="150000"/>
              </a:lnSpc>
              <a:buClr>
                <a:schemeClr val="bg1"/>
              </a:buClr>
              <a:tabLst>
                <a:tab pos="895350" algn="l"/>
              </a:tabLst>
            </a:pPr>
            <a:r>
              <a:rPr lang="en-US" dirty="0">
                <a:solidFill>
                  <a:schemeClr val="bg1"/>
                </a:solidFill>
                <a:latin typeface="IBM Plex Sans Condensed"/>
              </a:rPr>
              <a:t>	- </a:t>
            </a:r>
            <a:r>
              <a:rPr lang="en-US" dirty="0" err="1">
                <a:solidFill>
                  <a:schemeClr val="bg1"/>
                </a:solidFill>
                <a:latin typeface="IBM Plex Sans Condensed"/>
              </a:rPr>
              <a:t>Ransel</a:t>
            </a:r>
            <a:r>
              <a:rPr lang="en-US" dirty="0">
                <a:solidFill>
                  <a:schemeClr val="bg1"/>
                </a:solidFill>
                <a:latin typeface="IBM Plex Sans Condensed"/>
              </a:rPr>
              <a:t> </a:t>
            </a:r>
            <a:r>
              <a:rPr lang="en-US" dirty="0" err="1">
                <a:solidFill>
                  <a:schemeClr val="bg1"/>
                </a:solidFill>
                <a:latin typeface="IBM Plex Sans Condensed"/>
              </a:rPr>
              <a:t>membutuhkan</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baku</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kulit</a:t>
            </a:r>
            <a:r>
              <a:rPr lang="en-US" dirty="0">
                <a:solidFill>
                  <a:schemeClr val="bg1"/>
                </a:solidFill>
                <a:latin typeface="IBM Plex Sans Condensed"/>
              </a:rPr>
              <a:t>, </a:t>
            </a:r>
            <a:r>
              <a:rPr lang="en-US" dirty="0" err="1">
                <a:solidFill>
                  <a:schemeClr val="bg1"/>
                </a:solidFill>
                <a:latin typeface="IBM Plex Sans Condensed"/>
              </a:rPr>
              <a:t>benang</a:t>
            </a:r>
            <a:r>
              <a:rPr lang="en-US" dirty="0">
                <a:solidFill>
                  <a:schemeClr val="bg1"/>
                </a:solidFill>
                <a:latin typeface="IBM Plex Sans Condensed"/>
              </a:rPr>
              <a:t>, </a:t>
            </a:r>
            <a:br>
              <a:rPr lang="en-US" dirty="0">
                <a:solidFill>
                  <a:schemeClr val="bg1"/>
                </a:solidFill>
                <a:latin typeface="IBM Plex Sans Condensed"/>
              </a:rPr>
            </a:br>
            <a:r>
              <a:rPr lang="en-US" dirty="0">
                <a:solidFill>
                  <a:schemeClr val="bg1"/>
                </a:solidFill>
                <a:latin typeface="IBM Plex Sans Condensed"/>
              </a:rPr>
              <a:t>                     </a:t>
            </a:r>
            <a:r>
              <a:rPr lang="en-US" dirty="0" err="1">
                <a:solidFill>
                  <a:schemeClr val="bg1"/>
                </a:solidFill>
                <a:latin typeface="IBM Plex Sans Condensed"/>
              </a:rPr>
              <a:t>gesper</a:t>
            </a:r>
            <a:r>
              <a:rPr lang="en-US" dirty="0">
                <a:solidFill>
                  <a:schemeClr val="bg1"/>
                </a:solidFill>
                <a:latin typeface="IBM Plex Sans Condensed"/>
              </a:rPr>
              <a:t>)</a:t>
            </a:r>
          </a:p>
          <a:p>
            <a:pPr algn="just">
              <a:lnSpc>
                <a:spcPct val="150000"/>
              </a:lnSpc>
              <a:buClr>
                <a:schemeClr val="bg1"/>
              </a:buClr>
            </a:pPr>
            <a:r>
              <a:rPr lang="en-US" dirty="0">
                <a:solidFill>
                  <a:schemeClr val="bg1"/>
                </a:solidFill>
                <a:latin typeface="IBM Plex Sans Condensed"/>
              </a:rPr>
              <a:t>	- Tenaga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pemotongan</a:t>
            </a:r>
            <a:r>
              <a:rPr lang="en-US" dirty="0">
                <a:solidFill>
                  <a:schemeClr val="bg1"/>
                </a:solidFill>
                <a:latin typeface="IBM Plex Sans Condensed"/>
              </a:rPr>
              <a:t>, </a:t>
            </a:r>
            <a:r>
              <a:rPr lang="en-US" dirty="0" err="1">
                <a:solidFill>
                  <a:schemeClr val="bg1"/>
                </a:solidFill>
                <a:latin typeface="IBM Plex Sans Condensed"/>
              </a:rPr>
              <a:t>penjahitan</a:t>
            </a:r>
            <a:r>
              <a:rPr lang="en-US" dirty="0">
                <a:solidFill>
                  <a:schemeClr val="bg1"/>
                </a:solidFill>
                <a:latin typeface="IBM Plex Sans Condensed"/>
              </a:rPr>
              <a:t>, </a:t>
            </a:r>
            <a:r>
              <a:rPr lang="en-US" dirty="0" err="1">
                <a:solidFill>
                  <a:schemeClr val="bg1"/>
                </a:solidFill>
                <a:latin typeface="IBM Plex Sans Condensed"/>
              </a:rPr>
              <a:t>perakitan</a:t>
            </a:r>
            <a:r>
              <a:rPr lang="en-US" dirty="0">
                <a:solidFill>
                  <a:schemeClr val="bg1"/>
                </a:solidFill>
                <a:latin typeface="IBM Plex Sans Condensed"/>
              </a:rPr>
              <a:t>)</a:t>
            </a:r>
          </a:p>
          <a:p>
            <a:pPr algn="just">
              <a:lnSpc>
                <a:spcPct val="150000"/>
              </a:lnSpc>
              <a:buClr>
                <a:schemeClr val="bg1"/>
              </a:buClr>
            </a:pPr>
            <a:r>
              <a:rPr lang="en-US" dirty="0">
                <a:solidFill>
                  <a:schemeClr val="bg1"/>
                </a:solidFill>
                <a:latin typeface="IBM Plex Sans Condensed"/>
              </a:rPr>
              <a:t>	- </a:t>
            </a:r>
            <a:r>
              <a:rPr lang="en-US" dirty="0" err="1">
                <a:solidFill>
                  <a:schemeClr val="bg1"/>
                </a:solidFill>
                <a:latin typeface="IBM Plex Sans Condensed"/>
              </a:rPr>
              <a:t>Biaya</a:t>
            </a:r>
            <a:r>
              <a:rPr lang="en-US" dirty="0">
                <a:solidFill>
                  <a:schemeClr val="bg1"/>
                </a:solidFill>
                <a:latin typeface="IBM Plex Sans Condensed"/>
              </a:rPr>
              <a:t> overhead</a:t>
            </a: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14</a:t>
            </a:r>
          </a:p>
        </p:txBody>
      </p:sp>
    </p:spTree>
    <p:extLst>
      <p:ext uri="{BB962C8B-B14F-4D97-AF65-F5344CB8AC3E}">
        <p14:creationId xmlns:p14="http://schemas.microsoft.com/office/powerpoint/2010/main" val="4113657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0" y="169343"/>
            <a:ext cx="2381250" cy="4061700"/>
          </a:xfrm>
        </p:spPr>
        <p:txBody>
          <a:bodyPr/>
          <a:lstStyle/>
          <a:p>
            <a:r>
              <a:rPr lang="en-US" sz="2400" b="1" dirty="0" err="1"/>
              <a:t>Ilustrasi</a:t>
            </a:r>
            <a:endParaRPr lang="en-US" sz="2400" b="1" dirty="0"/>
          </a:p>
        </p:txBody>
      </p:sp>
      <p:sp>
        <p:nvSpPr>
          <p:cNvPr id="5" name="Rectangle 4"/>
          <p:cNvSpPr/>
          <p:nvPr/>
        </p:nvSpPr>
        <p:spPr>
          <a:xfrm>
            <a:off x="2733675" y="169343"/>
            <a:ext cx="6172200" cy="3608680"/>
          </a:xfrm>
          <a:prstGeom prst="rect">
            <a:avLst/>
          </a:prstGeom>
        </p:spPr>
        <p:txBody>
          <a:bodyPr wrap="square">
            <a:spAutoFit/>
          </a:bodyPr>
          <a:lstStyle/>
          <a:p>
            <a:pPr marL="285750" indent="-285750" algn="just">
              <a:spcBef>
                <a:spcPts val="300"/>
              </a:spcBef>
              <a:buClr>
                <a:schemeClr val="bg1"/>
              </a:buClr>
              <a:buFont typeface="Arial" panose="020B0604020202020204" pitchFamily="34" charset="0"/>
              <a:buChar char="•"/>
            </a:pP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baku</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 $1.000</a:t>
            </a:r>
          </a:p>
          <a:p>
            <a:pPr marL="285750" indent="-285750" algn="just">
              <a:spcBef>
                <a:spcPts val="300"/>
              </a:spcBef>
              <a:buClr>
                <a:schemeClr val="bg1"/>
              </a:buClr>
              <a:buFont typeface="Arial" panose="020B0604020202020204" pitchFamily="34" charset="0"/>
              <a:buChar char="•"/>
            </a:pP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 $9 / jam</a:t>
            </a:r>
          </a:p>
          <a:p>
            <a:pPr marL="285750" indent="-285750" algn="just">
              <a:spcBef>
                <a:spcPts val="300"/>
              </a:spcBef>
              <a:buClr>
                <a:schemeClr val="bg1"/>
              </a:buClr>
              <a:buFont typeface="Arial" panose="020B0604020202020204" pitchFamily="34" charset="0"/>
              <a:buChar char="•"/>
            </a:pPr>
            <a:r>
              <a:rPr lang="en-US" dirty="0" err="1">
                <a:solidFill>
                  <a:schemeClr val="bg1"/>
                </a:solidFill>
                <a:latin typeface="IBM Plex Sans Condensed"/>
              </a:rPr>
              <a:t>Tarif</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overhead yang </a:t>
            </a:r>
            <a:r>
              <a:rPr lang="en-US" dirty="0" err="1">
                <a:solidFill>
                  <a:schemeClr val="bg1"/>
                </a:solidFill>
                <a:latin typeface="IBM Plex Sans Condensed"/>
              </a:rPr>
              <a:t>dianggarkan</a:t>
            </a:r>
            <a:r>
              <a:rPr lang="en-US" dirty="0">
                <a:solidFill>
                  <a:schemeClr val="bg1"/>
                </a:solidFill>
                <a:latin typeface="IBM Plex Sans Condensed"/>
              </a:rPr>
              <a:t> : $2 /jam</a:t>
            </a:r>
          </a:p>
          <a:p>
            <a:pPr marL="285750" indent="-285750" algn="just">
              <a:spcBef>
                <a:spcPts val="300"/>
              </a:spcBef>
              <a:buClr>
                <a:schemeClr val="bg1"/>
              </a:buClr>
              <a:buFont typeface="Arial" panose="020B0604020202020204" pitchFamily="34" charset="0"/>
              <a:buChar char="•"/>
            </a:pPr>
            <a:r>
              <a:rPr lang="en-US" dirty="0">
                <a:solidFill>
                  <a:schemeClr val="bg1"/>
                </a:solidFill>
                <a:latin typeface="IBM Plex Sans Condensed"/>
              </a:rPr>
              <a:t>Total </a:t>
            </a:r>
            <a:r>
              <a:rPr lang="en-US" dirty="0" err="1">
                <a:solidFill>
                  <a:schemeClr val="bg1"/>
                </a:solidFill>
                <a:latin typeface="IBM Plex Sans Condensed"/>
              </a:rPr>
              <a:t>waktu</a:t>
            </a:r>
            <a:r>
              <a:rPr lang="en-US" dirty="0">
                <a:solidFill>
                  <a:schemeClr val="bg1"/>
                </a:solidFill>
                <a:latin typeface="IBM Plex Sans Condensed"/>
              </a:rPr>
              <a:t> </a:t>
            </a:r>
            <a:r>
              <a:rPr lang="en-US" dirty="0" err="1">
                <a:solidFill>
                  <a:schemeClr val="bg1"/>
                </a:solidFill>
                <a:latin typeface="IBM Plex Sans Condensed"/>
              </a:rPr>
              <a:t>pengerjaan</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 120 jam</a:t>
            </a:r>
          </a:p>
          <a:p>
            <a:pPr marL="285750" indent="-285750" algn="just">
              <a:spcBef>
                <a:spcPts val="300"/>
              </a:spcBef>
              <a:buClr>
                <a:schemeClr val="bg1"/>
              </a:buClr>
              <a:buFont typeface="Arial" panose="020B0604020202020204" pitchFamily="34" charset="0"/>
              <a:buChar char="•"/>
            </a:pPr>
            <a:endParaRPr lang="en-US" dirty="0">
              <a:solidFill>
                <a:schemeClr val="bg1"/>
              </a:solidFill>
              <a:latin typeface="IBM Plex Sans Condensed"/>
            </a:endParaRPr>
          </a:p>
          <a:p>
            <a:pPr marL="285750" indent="-285750" algn="just">
              <a:spcBef>
                <a:spcPts val="300"/>
              </a:spcBef>
              <a:buClr>
                <a:schemeClr val="bg1"/>
              </a:buClr>
              <a:buFont typeface="Arial" panose="020B0604020202020204" pitchFamily="34" charset="0"/>
              <a:buChar char="•"/>
            </a:pPr>
            <a:endParaRPr lang="en-US" dirty="0">
              <a:solidFill>
                <a:schemeClr val="bg1"/>
              </a:solidFill>
              <a:latin typeface="IBM Plex Sans Condensed"/>
            </a:endParaRPr>
          </a:p>
          <a:p>
            <a:pPr marL="285750" indent="-285750" algn="just">
              <a:spcBef>
                <a:spcPts val="300"/>
              </a:spcBef>
              <a:buClr>
                <a:schemeClr val="bg1"/>
              </a:buClr>
              <a:buFont typeface="Arial" panose="020B0604020202020204" pitchFamily="34" charset="0"/>
              <a:buChar char="•"/>
            </a:pPr>
            <a:endParaRPr lang="en-US" dirty="0">
              <a:solidFill>
                <a:schemeClr val="bg1"/>
              </a:solidFill>
              <a:latin typeface="IBM Plex Sans Condensed"/>
            </a:endParaRPr>
          </a:p>
          <a:p>
            <a:pPr marL="285750" indent="-285750" algn="just">
              <a:spcBef>
                <a:spcPts val="300"/>
              </a:spcBef>
              <a:buClr>
                <a:schemeClr val="bg1"/>
              </a:buClr>
              <a:buFont typeface="Arial" panose="020B0604020202020204" pitchFamily="34" charset="0"/>
              <a:buChar char="•"/>
            </a:pPr>
            <a:endParaRPr lang="en-US" dirty="0">
              <a:solidFill>
                <a:schemeClr val="bg1"/>
              </a:solidFill>
              <a:latin typeface="IBM Plex Sans Condensed"/>
            </a:endParaRPr>
          </a:p>
          <a:p>
            <a:pPr algn="just">
              <a:spcBef>
                <a:spcPts val="300"/>
              </a:spcBef>
              <a:buClr>
                <a:schemeClr val="bg1"/>
              </a:buClr>
            </a:pPr>
            <a:endParaRPr lang="en-US" dirty="0">
              <a:solidFill>
                <a:schemeClr val="bg1"/>
              </a:solidFill>
              <a:latin typeface="IBM Plex Sans Condensed"/>
            </a:endParaRPr>
          </a:p>
          <a:p>
            <a:pPr marL="285750" indent="-285750" algn="just">
              <a:spcBef>
                <a:spcPts val="300"/>
              </a:spcBef>
              <a:buClr>
                <a:schemeClr val="bg1"/>
              </a:buClr>
              <a:buFont typeface="Arial" panose="020B0604020202020204" pitchFamily="34" charset="0"/>
              <a:buChar char="•"/>
            </a:pPr>
            <a:endParaRPr lang="en-US" dirty="0">
              <a:solidFill>
                <a:schemeClr val="bg1"/>
              </a:solidFill>
              <a:latin typeface="IBM Plex Sans Condensed"/>
            </a:endParaRPr>
          </a:p>
          <a:p>
            <a:pPr marL="285750" indent="-285750" algn="just">
              <a:spcBef>
                <a:spcPts val="300"/>
              </a:spcBef>
              <a:buClr>
                <a:schemeClr val="bg1"/>
              </a:buClr>
              <a:buFont typeface="Arial" panose="020B0604020202020204" pitchFamily="34" charset="0"/>
              <a:buChar char="•"/>
            </a:pPr>
            <a:endParaRPr lang="en-US" dirty="0">
              <a:solidFill>
                <a:schemeClr val="bg1"/>
              </a:solidFill>
              <a:latin typeface="IBM Plex Sans Condensed"/>
            </a:endParaRPr>
          </a:p>
          <a:p>
            <a:pPr algn="just">
              <a:spcBef>
                <a:spcPts val="300"/>
              </a:spcBef>
              <a:buClr>
                <a:schemeClr val="bg1"/>
              </a:buClr>
            </a:pPr>
            <a:endParaRPr lang="en-US" dirty="0">
              <a:solidFill>
                <a:schemeClr val="bg1"/>
              </a:solidFill>
              <a:latin typeface="IBM Plex Sans Condensed"/>
            </a:endParaRPr>
          </a:p>
          <a:p>
            <a:pPr marL="285750" indent="-285750" algn="just">
              <a:spcBef>
                <a:spcPts val="300"/>
              </a:spcBef>
              <a:buClr>
                <a:schemeClr val="bg1"/>
              </a:buClr>
              <a:buFont typeface="Arial" panose="020B0604020202020204" pitchFamily="34" charset="0"/>
              <a:buChar char="•"/>
            </a:pPr>
            <a:r>
              <a:rPr lang="en-US" dirty="0">
                <a:solidFill>
                  <a:schemeClr val="bg1"/>
                </a:solidFill>
                <a:latin typeface="IBM Plex Sans Condensed"/>
              </a:rPr>
              <a:t>Stan </a:t>
            </a:r>
            <a:r>
              <a:rPr lang="en-US" dirty="0" err="1">
                <a:solidFill>
                  <a:schemeClr val="bg1"/>
                </a:solidFill>
                <a:latin typeface="IBM Plex Sans Condensed"/>
              </a:rPr>
              <a:t>akan</a:t>
            </a:r>
            <a:r>
              <a:rPr lang="en-US" dirty="0">
                <a:solidFill>
                  <a:schemeClr val="bg1"/>
                </a:solidFill>
                <a:latin typeface="IBM Plex Sans Condensed"/>
              </a:rPr>
              <a:t> </a:t>
            </a:r>
            <a:r>
              <a:rPr lang="en-US" dirty="0" err="1">
                <a:solidFill>
                  <a:schemeClr val="bg1"/>
                </a:solidFill>
                <a:latin typeface="IBM Plex Sans Condensed"/>
              </a:rPr>
              <a:t>menagih</a:t>
            </a:r>
            <a:r>
              <a:rPr lang="en-US" dirty="0">
                <a:solidFill>
                  <a:schemeClr val="bg1"/>
                </a:solidFill>
                <a:latin typeface="IBM Plex Sans Condensed"/>
              </a:rPr>
              <a:t> </a:t>
            </a:r>
            <a:r>
              <a:rPr lang="en-US" dirty="0" err="1">
                <a:solidFill>
                  <a:schemeClr val="bg1"/>
                </a:solidFill>
                <a:latin typeface="IBM Plex Sans Condensed"/>
              </a:rPr>
              <a:t>toko</a:t>
            </a:r>
            <a:r>
              <a:rPr lang="en-US" dirty="0">
                <a:solidFill>
                  <a:schemeClr val="bg1"/>
                </a:solidFill>
                <a:latin typeface="IBM Plex Sans Condensed"/>
              </a:rPr>
              <a:t> </a:t>
            </a:r>
            <a:r>
              <a:rPr lang="en-US" dirty="0" err="1">
                <a:solidFill>
                  <a:schemeClr val="bg1"/>
                </a:solidFill>
                <a:latin typeface="IBM Plex Sans Condensed"/>
              </a:rPr>
              <a:t>peralatan</a:t>
            </a:r>
            <a:r>
              <a:rPr lang="en-US" dirty="0">
                <a:solidFill>
                  <a:schemeClr val="bg1"/>
                </a:solidFill>
                <a:latin typeface="IBM Plex Sans Condensed"/>
              </a:rPr>
              <a:t> </a:t>
            </a:r>
            <a:r>
              <a:rPr lang="en-US" dirty="0" err="1">
                <a:solidFill>
                  <a:schemeClr val="bg1"/>
                </a:solidFill>
                <a:latin typeface="IBM Plex Sans Condensed"/>
              </a:rPr>
              <a:t>olah</a:t>
            </a:r>
            <a:r>
              <a:rPr lang="en-US" dirty="0">
                <a:solidFill>
                  <a:schemeClr val="bg1"/>
                </a:solidFill>
                <a:latin typeface="IBM Plex Sans Condensed"/>
              </a:rPr>
              <a:t> raga </a:t>
            </a:r>
            <a:r>
              <a:rPr lang="en-US" dirty="0" err="1">
                <a:solidFill>
                  <a:schemeClr val="bg1"/>
                </a:solidFill>
                <a:latin typeface="IBM Plex Sans Condensed"/>
              </a:rPr>
              <a:t>sebesar</a:t>
            </a:r>
            <a:r>
              <a:rPr lang="en-US" dirty="0">
                <a:solidFill>
                  <a:schemeClr val="bg1"/>
                </a:solidFill>
                <a:latin typeface="IBM Plex Sans Condensed"/>
              </a:rPr>
              <a:t> :</a:t>
            </a:r>
          </a:p>
          <a:p>
            <a:pPr algn="just">
              <a:spcBef>
                <a:spcPts val="300"/>
              </a:spcBef>
              <a:buClr>
                <a:schemeClr val="bg1"/>
              </a:buClr>
            </a:pPr>
            <a:endParaRPr lang="en-US" dirty="0">
              <a:solidFill>
                <a:schemeClr val="bg1"/>
              </a:solidFill>
              <a:latin typeface="IBM Plex Sans Condensed"/>
            </a:endParaRP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15</a:t>
            </a:r>
          </a:p>
        </p:txBody>
      </p:sp>
      <p:pic>
        <p:nvPicPr>
          <p:cNvPr id="3" name="Picture 2"/>
          <p:cNvPicPr>
            <a:picLocks noChangeAspect="1"/>
          </p:cNvPicPr>
          <p:nvPr/>
        </p:nvPicPr>
        <p:blipFill>
          <a:blip r:embed="rId2"/>
          <a:stretch>
            <a:fillRect/>
          </a:stretch>
        </p:blipFill>
        <p:spPr>
          <a:xfrm>
            <a:off x="4076700" y="1303752"/>
            <a:ext cx="2752725" cy="1899380"/>
          </a:xfrm>
          <a:prstGeom prst="rect">
            <a:avLst/>
          </a:prstGeom>
        </p:spPr>
      </p:pic>
      <p:pic>
        <p:nvPicPr>
          <p:cNvPr id="6" name="Picture 5"/>
          <p:cNvPicPr>
            <a:picLocks noChangeAspect="1"/>
          </p:cNvPicPr>
          <p:nvPr/>
        </p:nvPicPr>
        <p:blipFill>
          <a:blip r:embed="rId3"/>
          <a:stretch>
            <a:fillRect/>
          </a:stretch>
        </p:blipFill>
        <p:spPr>
          <a:xfrm>
            <a:off x="4076700" y="3596465"/>
            <a:ext cx="2923028" cy="1153335"/>
          </a:xfrm>
          <a:prstGeom prst="rect">
            <a:avLst/>
          </a:prstGeom>
        </p:spPr>
      </p:pic>
    </p:spTree>
    <p:extLst>
      <p:ext uri="{BB962C8B-B14F-4D97-AF65-F5344CB8AC3E}">
        <p14:creationId xmlns:p14="http://schemas.microsoft.com/office/powerpoint/2010/main" val="657468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350318"/>
            <a:ext cx="2381250" cy="4061700"/>
          </a:xfrm>
        </p:spPr>
        <p:txBody>
          <a:bodyPr/>
          <a:lstStyle/>
          <a:p>
            <a:r>
              <a:rPr lang="en-US" sz="2400" b="1" dirty="0" err="1"/>
              <a:t>Dokumen</a:t>
            </a:r>
            <a:r>
              <a:rPr lang="en-US" sz="2400" b="1" dirty="0"/>
              <a:t> yang </a:t>
            </a:r>
            <a:r>
              <a:rPr lang="en-US" sz="2400" b="1" dirty="0" err="1"/>
              <a:t>Diperlukan</a:t>
            </a:r>
            <a:r>
              <a:rPr lang="en-US" sz="2400" b="1" dirty="0"/>
              <a:t> </a:t>
            </a:r>
            <a:r>
              <a:rPr lang="en-US" sz="2400" b="1" dirty="0" err="1"/>
              <a:t>dalam</a:t>
            </a:r>
            <a:r>
              <a:rPr lang="en-US" sz="2400" b="1" dirty="0"/>
              <a:t> Job Order Costing</a:t>
            </a:r>
          </a:p>
        </p:txBody>
      </p:sp>
      <p:sp>
        <p:nvSpPr>
          <p:cNvPr id="5" name="Rectangle 4"/>
          <p:cNvSpPr/>
          <p:nvPr/>
        </p:nvSpPr>
        <p:spPr>
          <a:xfrm>
            <a:off x="2943225" y="245543"/>
            <a:ext cx="5830440" cy="1754326"/>
          </a:xfrm>
          <a:prstGeom prst="rect">
            <a:avLst/>
          </a:prstGeom>
        </p:spPr>
        <p:txBody>
          <a:bodyPr wrap="square">
            <a:spAutoFit/>
          </a:bodyPr>
          <a:lstStyle/>
          <a:p>
            <a:pPr algn="just">
              <a:lnSpc>
                <a:spcPct val="200000"/>
              </a:lnSpc>
              <a:buClr>
                <a:schemeClr val="bg1"/>
              </a:buClr>
            </a:pPr>
            <a:r>
              <a:rPr lang="en-US" sz="1800" dirty="0">
                <a:solidFill>
                  <a:schemeClr val="bg1"/>
                </a:solidFill>
                <a:latin typeface="IBM Plex Sans Condensed"/>
              </a:rPr>
              <a:t>1. </a:t>
            </a:r>
            <a:r>
              <a:rPr lang="en-US" sz="1800" dirty="0" err="1">
                <a:solidFill>
                  <a:schemeClr val="bg1"/>
                </a:solidFill>
                <a:latin typeface="IBM Plex Sans Condensed"/>
              </a:rPr>
              <a:t>Formulir</a:t>
            </a:r>
            <a:r>
              <a:rPr lang="en-US" sz="1800" dirty="0">
                <a:solidFill>
                  <a:schemeClr val="bg1"/>
                </a:solidFill>
                <a:latin typeface="IBM Plex Sans Condensed"/>
              </a:rPr>
              <a:t> </a:t>
            </a:r>
            <a:r>
              <a:rPr lang="en-US" sz="1800" dirty="0" err="1">
                <a:solidFill>
                  <a:schemeClr val="bg1"/>
                </a:solidFill>
                <a:latin typeface="IBM Plex Sans Condensed"/>
              </a:rPr>
              <a:t>permintaan</a:t>
            </a:r>
            <a:r>
              <a:rPr lang="en-US" sz="1800" dirty="0">
                <a:solidFill>
                  <a:schemeClr val="bg1"/>
                </a:solidFill>
                <a:latin typeface="IBM Plex Sans Condensed"/>
              </a:rPr>
              <a:t> </a:t>
            </a:r>
            <a:r>
              <a:rPr lang="en-US" sz="1800" dirty="0" err="1">
                <a:solidFill>
                  <a:schemeClr val="bg1"/>
                </a:solidFill>
                <a:latin typeface="IBM Plex Sans Condensed"/>
              </a:rPr>
              <a:t>bahan</a:t>
            </a:r>
            <a:r>
              <a:rPr lang="en-US" sz="1800" dirty="0">
                <a:solidFill>
                  <a:schemeClr val="bg1"/>
                </a:solidFill>
                <a:latin typeface="IBM Plex Sans Condensed"/>
              </a:rPr>
              <a:t> </a:t>
            </a:r>
            <a:r>
              <a:rPr lang="en-US" sz="1800" dirty="0" err="1">
                <a:solidFill>
                  <a:schemeClr val="bg1"/>
                </a:solidFill>
                <a:latin typeface="IBM Plex Sans Condensed"/>
              </a:rPr>
              <a:t>baku</a:t>
            </a:r>
            <a:r>
              <a:rPr lang="en-US" sz="1800" dirty="0">
                <a:solidFill>
                  <a:schemeClr val="bg1"/>
                </a:solidFill>
                <a:latin typeface="IBM Plex Sans Condensed"/>
              </a:rPr>
              <a:t> ( DM)</a:t>
            </a:r>
          </a:p>
          <a:p>
            <a:pPr algn="just">
              <a:lnSpc>
                <a:spcPct val="200000"/>
              </a:lnSpc>
              <a:buClr>
                <a:schemeClr val="bg1"/>
              </a:buClr>
            </a:pPr>
            <a:r>
              <a:rPr lang="en-US" sz="1800" dirty="0">
                <a:solidFill>
                  <a:schemeClr val="bg1"/>
                </a:solidFill>
                <a:latin typeface="IBM Plex Sans Condensed"/>
              </a:rPr>
              <a:t>2. </a:t>
            </a:r>
            <a:r>
              <a:rPr lang="en-US" sz="1800" dirty="0" err="1">
                <a:solidFill>
                  <a:schemeClr val="bg1"/>
                </a:solidFill>
                <a:latin typeface="IBM Plex Sans Condensed"/>
              </a:rPr>
              <a:t>Kartu</a:t>
            </a:r>
            <a:r>
              <a:rPr lang="en-US" sz="1800" dirty="0">
                <a:solidFill>
                  <a:schemeClr val="bg1"/>
                </a:solidFill>
                <a:latin typeface="IBM Plex Sans Condensed"/>
              </a:rPr>
              <a:t> jam </a:t>
            </a:r>
            <a:r>
              <a:rPr lang="en-US" sz="1800" dirty="0" err="1">
                <a:solidFill>
                  <a:schemeClr val="bg1"/>
                </a:solidFill>
                <a:latin typeface="IBM Plex Sans Condensed"/>
              </a:rPr>
              <a:t>kerja</a:t>
            </a:r>
            <a:r>
              <a:rPr lang="en-US" sz="1800" dirty="0">
                <a:solidFill>
                  <a:schemeClr val="bg1"/>
                </a:solidFill>
                <a:latin typeface="IBM Plex Sans Condensed"/>
              </a:rPr>
              <a:t> (TKL)</a:t>
            </a:r>
          </a:p>
          <a:p>
            <a:pPr algn="just">
              <a:lnSpc>
                <a:spcPct val="200000"/>
              </a:lnSpc>
              <a:buClr>
                <a:schemeClr val="bg1"/>
              </a:buClr>
            </a:pPr>
            <a:r>
              <a:rPr lang="en-US" sz="1800" dirty="0">
                <a:solidFill>
                  <a:schemeClr val="bg1"/>
                </a:solidFill>
                <a:latin typeface="IBM Plex Sans Condensed"/>
              </a:rPr>
              <a:t>3. </a:t>
            </a:r>
            <a:r>
              <a:rPr lang="en-US" sz="1800" dirty="0" err="1">
                <a:solidFill>
                  <a:schemeClr val="bg1"/>
                </a:solidFill>
                <a:latin typeface="IBM Plex Sans Condensed"/>
              </a:rPr>
              <a:t>Sumber</a:t>
            </a:r>
            <a:r>
              <a:rPr lang="en-US" sz="1800" dirty="0">
                <a:solidFill>
                  <a:schemeClr val="bg1"/>
                </a:solidFill>
                <a:latin typeface="IBM Plex Sans Condensed"/>
              </a:rPr>
              <a:t> </a:t>
            </a:r>
            <a:r>
              <a:rPr lang="en-US" sz="1800" dirty="0" err="1">
                <a:solidFill>
                  <a:schemeClr val="bg1"/>
                </a:solidFill>
                <a:latin typeface="IBM Plex Sans Condensed"/>
              </a:rPr>
              <a:t>dokumen</a:t>
            </a:r>
            <a:r>
              <a:rPr lang="en-US" sz="1800" dirty="0">
                <a:solidFill>
                  <a:schemeClr val="bg1"/>
                </a:solidFill>
                <a:latin typeface="IBM Plex Sans Condensed"/>
              </a:rPr>
              <a:t> yang lain</a:t>
            </a: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16</a:t>
            </a:r>
          </a:p>
        </p:txBody>
      </p:sp>
    </p:spTree>
    <p:extLst>
      <p:ext uri="{BB962C8B-B14F-4D97-AF65-F5344CB8AC3E}">
        <p14:creationId xmlns:p14="http://schemas.microsoft.com/office/powerpoint/2010/main" val="4215067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775" y="274118"/>
            <a:ext cx="2381250" cy="4061700"/>
          </a:xfrm>
        </p:spPr>
        <p:txBody>
          <a:bodyPr/>
          <a:lstStyle/>
          <a:p>
            <a:r>
              <a:rPr lang="en-US" sz="2400" b="1" dirty="0" err="1"/>
              <a:t>Arus</a:t>
            </a:r>
            <a:r>
              <a:rPr lang="en-US" sz="2400" b="1" dirty="0"/>
              <a:t> </a:t>
            </a:r>
            <a:r>
              <a:rPr lang="en-US" sz="2400" b="1" dirty="0" err="1"/>
              <a:t>Biaya</a:t>
            </a:r>
            <a:r>
              <a:rPr lang="en-US" sz="2400" b="1" dirty="0"/>
              <a:t> yang </a:t>
            </a:r>
            <a:r>
              <a:rPr lang="en-US" sz="2400" b="1" dirty="0" err="1"/>
              <a:t>Berhubungan</a:t>
            </a:r>
            <a:endParaRPr lang="en-US" sz="2400" b="1" dirty="0"/>
          </a:p>
        </p:txBody>
      </p:sp>
      <p:sp>
        <p:nvSpPr>
          <p:cNvPr id="5" name="Rectangle 4"/>
          <p:cNvSpPr/>
          <p:nvPr/>
        </p:nvSpPr>
        <p:spPr>
          <a:xfrm>
            <a:off x="2943225" y="274118"/>
            <a:ext cx="5830440" cy="1287532"/>
          </a:xfrm>
          <a:prstGeom prst="rect">
            <a:avLst/>
          </a:prstGeom>
        </p:spPr>
        <p:txBody>
          <a:bodyPr wrap="square">
            <a:spAutoFit/>
          </a:bodyPr>
          <a:lstStyle/>
          <a:p>
            <a:pPr algn="just">
              <a:lnSpc>
                <a:spcPct val="150000"/>
              </a:lnSpc>
              <a:buClr>
                <a:schemeClr val="bg1"/>
              </a:buClr>
            </a:pPr>
            <a:r>
              <a:rPr lang="en-US" sz="1800" dirty="0" err="1">
                <a:solidFill>
                  <a:schemeClr val="bg1"/>
                </a:solidFill>
                <a:latin typeface="IBM Plex Sans Condensed"/>
              </a:rPr>
              <a:t>Biaya</a:t>
            </a:r>
            <a:r>
              <a:rPr lang="en-US" sz="1800" dirty="0">
                <a:solidFill>
                  <a:schemeClr val="bg1"/>
                </a:solidFill>
                <a:latin typeface="IBM Plex Sans Condensed"/>
              </a:rPr>
              <a:t> total </a:t>
            </a:r>
            <a:r>
              <a:rPr lang="en-US" sz="1800" dirty="0" err="1">
                <a:solidFill>
                  <a:schemeClr val="bg1"/>
                </a:solidFill>
                <a:latin typeface="IBM Plex Sans Condensed"/>
              </a:rPr>
              <a:t>pekerjaan</a:t>
            </a:r>
            <a:r>
              <a:rPr lang="en-US" sz="1800" dirty="0">
                <a:solidFill>
                  <a:schemeClr val="bg1"/>
                </a:solidFill>
                <a:latin typeface="IBM Plex Sans Condensed"/>
              </a:rPr>
              <a:t> : </a:t>
            </a:r>
            <a:r>
              <a:rPr lang="en-US" sz="1800" dirty="0" err="1">
                <a:solidFill>
                  <a:schemeClr val="bg1"/>
                </a:solidFill>
                <a:latin typeface="IBM Plex Sans Condensed"/>
              </a:rPr>
              <a:t>Biaya</a:t>
            </a:r>
            <a:r>
              <a:rPr lang="en-US" sz="1800" dirty="0">
                <a:solidFill>
                  <a:schemeClr val="bg1"/>
                </a:solidFill>
                <a:latin typeface="IBM Plex Sans Condensed"/>
              </a:rPr>
              <a:t> </a:t>
            </a:r>
            <a:r>
              <a:rPr lang="en-US" sz="1800" dirty="0" err="1">
                <a:solidFill>
                  <a:schemeClr val="bg1"/>
                </a:solidFill>
                <a:latin typeface="IBM Plex Sans Condensed"/>
              </a:rPr>
              <a:t>aktual</a:t>
            </a:r>
            <a:r>
              <a:rPr lang="en-US" sz="1800" dirty="0">
                <a:solidFill>
                  <a:schemeClr val="bg1"/>
                </a:solidFill>
                <a:latin typeface="IBM Plex Sans Condensed"/>
              </a:rPr>
              <a:t> </a:t>
            </a:r>
            <a:r>
              <a:rPr lang="en-US" sz="1800" dirty="0" err="1">
                <a:solidFill>
                  <a:schemeClr val="bg1"/>
                </a:solidFill>
                <a:latin typeface="IBM Plex Sans Condensed"/>
              </a:rPr>
              <a:t>bahan</a:t>
            </a:r>
            <a:r>
              <a:rPr lang="en-US" sz="1800" dirty="0">
                <a:solidFill>
                  <a:schemeClr val="bg1"/>
                </a:solidFill>
                <a:latin typeface="IBM Plex Sans Condensed"/>
              </a:rPr>
              <a:t> </a:t>
            </a:r>
            <a:r>
              <a:rPr lang="en-US" sz="1800" dirty="0" err="1">
                <a:solidFill>
                  <a:schemeClr val="bg1"/>
                </a:solidFill>
                <a:latin typeface="IBM Plex Sans Condensed"/>
              </a:rPr>
              <a:t>baku</a:t>
            </a:r>
            <a:r>
              <a:rPr lang="en-US" sz="1800" dirty="0">
                <a:solidFill>
                  <a:schemeClr val="bg1"/>
                </a:solidFill>
                <a:latin typeface="IBM Plex Sans Condensed"/>
              </a:rPr>
              <a:t> </a:t>
            </a:r>
            <a:r>
              <a:rPr lang="en-US" sz="1800" dirty="0" err="1">
                <a:solidFill>
                  <a:schemeClr val="bg1"/>
                </a:solidFill>
                <a:latin typeface="IBM Plex Sans Condensed"/>
              </a:rPr>
              <a:t>langsung</a:t>
            </a:r>
            <a:r>
              <a:rPr lang="en-US" sz="1800" dirty="0">
                <a:solidFill>
                  <a:schemeClr val="bg1"/>
                </a:solidFill>
                <a:latin typeface="IBM Plex Sans Condensed"/>
              </a:rPr>
              <a:t>, </a:t>
            </a:r>
            <a:r>
              <a:rPr lang="en-US" sz="1800" dirty="0" err="1">
                <a:solidFill>
                  <a:schemeClr val="bg1"/>
                </a:solidFill>
                <a:latin typeface="IBM Plex Sans Condensed"/>
              </a:rPr>
              <a:t>biaya</a:t>
            </a:r>
            <a:r>
              <a:rPr lang="en-US" sz="1800" dirty="0">
                <a:solidFill>
                  <a:schemeClr val="bg1"/>
                </a:solidFill>
                <a:latin typeface="IBM Plex Sans Condensed"/>
              </a:rPr>
              <a:t> </a:t>
            </a:r>
            <a:r>
              <a:rPr lang="en-US" sz="1800" dirty="0" err="1">
                <a:solidFill>
                  <a:schemeClr val="bg1"/>
                </a:solidFill>
                <a:latin typeface="IBM Plex Sans Condensed"/>
              </a:rPr>
              <a:t>aktual</a:t>
            </a:r>
            <a:r>
              <a:rPr lang="en-US" sz="1800" dirty="0">
                <a:solidFill>
                  <a:schemeClr val="bg1"/>
                </a:solidFill>
                <a:latin typeface="IBM Plex Sans Condensed"/>
              </a:rPr>
              <a:t> </a:t>
            </a:r>
            <a:r>
              <a:rPr lang="en-US" sz="1800" dirty="0" err="1">
                <a:solidFill>
                  <a:schemeClr val="bg1"/>
                </a:solidFill>
                <a:latin typeface="IBM Plex Sans Condensed"/>
              </a:rPr>
              <a:t>tenaga</a:t>
            </a:r>
            <a:r>
              <a:rPr lang="en-US" sz="1800" dirty="0">
                <a:solidFill>
                  <a:schemeClr val="bg1"/>
                </a:solidFill>
                <a:latin typeface="IBM Plex Sans Condensed"/>
              </a:rPr>
              <a:t> </a:t>
            </a:r>
            <a:r>
              <a:rPr lang="en-US" sz="1800" dirty="0" err="1">
                <a:solidFill>
                  <a:schemeClr val="bg1"/>
                </a:solidFill>
                <a:latin typeface="IBM Plex Sans Condensed"/>
              </a:rPr>
              <a:t>kerja</a:t>
            </a:r>
            <a:r>
              <a:rPr lang="en-US" sz="1800" dirty="0">
                <a:solidFill>
                  <a:schemeClr val="bg1"/>
                </a:solidFill>
                <a:latin typeface="IBM Plex Sans Condensed"/>
              </a:rPr>
              <a:t> </a:t>
            </a:r>
            <a:r>
              <a:rPr lang="en-US" sz="1800" dirty="0" err="1">
                <a:solidFill>
                  <a:schemeClr val="bg1"/>
                </a:solidFill>
                <a:latin typeface="IBM Plex Sans Condensed"/>
              </a:rPr>
              <a:t>langsung</a:t>
            </a:r>
            <a:r>
              <a:rPr lang="en-US" sz="1800" dirty="0">
                <a:solidFill>
                  <a:schemeClr val="bg1"/>
                </a:solidFill>
                <a:latin typeface="IBM Plex Sans Condensed"/>
              </a:rPr>
              <a:t>, </a:t>
            </a:r>
            <a:r>
              <a:rPr lang="en-US" sz="1800" dirty="0" err="1">
                <a:solidFill>
                  <a:schemeClr val="bg1"/>
                </a:solidFill>
                <a:latin typeface="IBM Plex Sans Condensed"/>
              </a:rPr>
              <a:t>dan</a:t>
            </a:r>
            <a:r>
              <a:rPr lang="en-US" sz="1800" dirty="0">
                <a:solidFill>
                  <a:schemeClr val="bg1"/>
                </a:solidFill>
                <a:latin typeface="IBM Plex Sans Condensed"/>
              </a:rPr>
              <a:t> Overhead yang </a:t>
            </a:r>
            <a:r>
              <a:rPr lang="en-US" sz="1800" dirty="0" err="1">
                <a:solidFill>
                  <a:schemeClr val="bg1"/>
                </a:solidFill>
                <a:latin typeface="IBM Plex Sans Condensed"/>
              </a:rPr>
              <a:t>dibebankan</a:t>
            </a:r>
            <a:r>
              <a:rPr lang="en-US" sz="1800" dirty="0">
                <a:solidFill>
                  <a:schemeClr val="bg1"/>
                </a:solidFill>
                <a:latin typeface="IBM Plex Sans Condensed"/>
              </a:rPr>
              <a:t>.</a:t>
            </a: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17</a:t>
            </a:r>
          </a:p>
        </p:txBody>
      </p:sp>
    </p:spTree>
    <p:extLst>
      <p:ext uri="{BB962C8B-B14F-4D97-AF65-F5344CB8AC3E}">
        <p14:creationId xmlns:p14="http://schemas.microsoft.com/office/powerpoint/2010/main" val="22004422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25" y="110705"/>
            <a:ext cx="2314575" cy="4061700"/>
          </a:xfrm>
        </p:spPr>
        <p:txBody>
          <a:bodyPr/>
          <a:lstStyle/>
          <a:p>
            <a:r>
              <a:rPr lang="en-US" sz="2400" b="1" dirty="0" err="1"/>
              <a:t>Kelebihan</a:t>
            </a:r>
            <a:r>
              <a:rPr lang="en-US" sz="2400" b="1" dirty="0"/>
              <a:t> Job Order Costing Method (</a:t>
            </a:r>
            <a:r>
              <a:rPr lang="en-US" sz="2400" b="1" dirty="0" err="1"/>
              <a:t>Menurut</a:t>
            </a:r>
            <a:r>
              <a:rPr lang="en-US" sz="2400" b="1" dirty="0"/>
              <a:t> </a:t>
            </a:r>
            <a:r>
              <a:rPr lang="en-US" sz="2400" b="1" dirty="0" err="1"/>
              <a:t>Mulyadi</a:t>
            </a:r>
            <a:r>
              <a:rPr lang="en-US" sz="2400" b="1" dirty="0"/>
              <a:t> 1993:48)</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743200" y="110705"/>
            <a:ext cx="6143625" cy="4601260"/>
          </a:xfrm>
          <a:prstGeom prst="rect">
            <a:avLst/>
          </a:prstGeom>
        </p:spPr>
        <p:txBody>
          <a:bodyPr wrap="square">
            <a:spAutoFit/>
          </a:bodyPr>
          <a:lstStyle/>
          <a:p>
            <a:pPr marL="342900" indent="-342900" algn="just" defTabSz="282575">
              <a:spcBef>
                <a:spcPts val="600"/>
              </a:spcBef>
              <a:buClr>
                <a:schemeClr val="bg1"/>
              </a:buClr>
              <a:buFont typeface="+mj-lt"/>
              <a:buAutoNum type="arabicPeriod"/>
            </a:pPr>
            <a:r>
              <a:rPr lang="sv-SE" sz="1300" dirty="0">
                <a:solidFill>
                  <a:schemeClr val="bg1"/>
                </a:solidFill>
                <a:latin typeface="IBM Plex Sans Condensed"/>
              </a:rPr>
              <a:t>Memberikan struktur yang lengkap dalam hal ini terbatas, terbatas pada Direct Cost yaitu Direct Material dan Direct Labour.</a:t>
            </a:r>
          </a:p>
          <a:p>
            <a:pPr marL="342900" indent="-342900" algn="just" defTabSz="282575">
              <a:spcBef>
                <a:spcPts val="600"/>
              </a:spcBef>
              <a:buClr>
                <a:schemeClr val="bg1"/>
              </a:buClr>
              <a:buFont typeface="+mj-lt"/>
              <a:buAutoNum type="arabicPeriod"/>
            </a:pPr>
            <a:r>
              <a:rPr lang="sv-SE" sz="1300" dirty="0">
                <a:solidFill>
                  <a:schemeClr val="bg1"/>
                </a:solidFill>
                <a:latin typeface="IBM Plex Sans Condensed"/>
              </a:rPr>
              <a:t>Tepat, lengkap, historis, sederhana dan mampu diperbandingkan. Ketepatan dihasilkan karena direct cost diidentifikasikan pada masingmasing order, kelengkapan dihasilkan dari semua biaya-biaya, direct dan indirect dikorelasikan kepada produksi dan kemudian dibebankan kepada Cost Of Sales Job Order Cost memberikan catatan historis dengan mengkalkulasikan semua biaya-biaya yang terjadi dalam memproduksi suatu pesanan spesifik sederhana dihasilkan dari kenyataan, bahwa pencatatan direct material dan direct labour hours adalah dengan mengikuti sistem pelaporan yang telah ada yaitu planning production dan scheduling purposes. Sistem ini juga menyediakan dasar untuk membandingkan suatu Job Cost dengan yang lain atau dengan Cost Estimate.</a:t>
            </a:r>
          </a:p>
          <a:p>
            <a:pPr marL="342900" indent="-342900" algn="just" defTabSz="282575">
              <a:spcBef>
                <a:spcPts val="600"/>
              </a:spcBef>
              <a:buClr>
                <a:schemeClr val="bg1"/>
              </a:buClr>
              <a:buFont typeface="+mj-lt"/>
              <a:buAutoNum type="arabicPeriod"/>
            </a:pPr>
            <a:r>
              <a:rPr lang="sv-SE" sz="1300" dirty="0">
                <a:solidFill>
                  <a:schemeClr val="bg1"/>
                </a:solidFill>
                <a:latin typeface="IBM Plex Sans Condensed"/>
              </a:rPr>
              <a:t>Meningkatkan kemampuan untuk mengatur dan mengevaluasi prestasi historis dari bagian-bagian operasi, product lines, departemen fungsional dan staf manajemen dalam organisasi. </a:t>
            </a:r>
          </a:p>
          <a:p>
            <a:pPr marL="342900" indent="-342900" algn="just" defTabSz="282575">
              <a:spcBef>
                <a:spcPts val="600"/>
              </a:spcBef>
              <a:buClr>
                <a:schemeClr val="bg1"/>
              </a:buClr>
              <a:buFont typeface="+mj-lt"/>
              <a:buAutoNum type="arabicPeriod"/>
            </a:pPr>
            <a:r>
              <a:rPr lang="sv-SE" sz="1300" dirty="0">
                <a:solidFill>
                  <a:schemeClr val="bg1"/>
                </a:solidFill>
                <a:latin typeface="IBM Plex Sans Condensed"/>
              </a:rPr>
              <a:t>Kemampuan untuk mengendalikan operasi berjalan dengan mendeteksi dan menganalisa penyimpangan-penyimpangan atas kecenderungan historis dalam pola biaya.</a:t>
            </a:r>
          </a:p>
          <a:p>
            <a:pPr marL="342900" indent="-342900" algn="just" defTabSz="282575">
              <a:spcBef>
                <a:spcPts val="600"/>
              </a:spcBef>
              <a:buClr>
                <a:schemeClr val="bg1"/>
              </a:buClr>
              <a:buFont typeface="+mj-lt"/>
              <a:buAutoNum type="arabicPeriod"/>
            </a:pPr>
            <a:r>
              <a:rPr lang="sv-SE" sz="1300" dirty="0">
                <a:solidFill>
                  <a:schemeClr val="bg1"/>
                </a:solidFill>
                <a:latin typeface="IBM Plex Sans Condensed"/>
              </a:rPr>
              <a:t>Penambahan kemampuan untuk merencanakan dan melaksanakan kegiatan-kegiatan di masa yang akan datang dalam organisasi.</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18</a:t>
            </a:r>
          </a:p>
        </p:txBody>
      </p:sp>
    </p:spTree>
    <p:extLst>
      <p:ext uri="{BB962C8B-B14F-4D97-AF65-F5344CB8AC3E}">
        <p14:creationId xmlns:p14="http://schemas.microsoft.com/office/powerpoint/2010/main" val="3853525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42281"/>
            <a:ext cx="2143125" cy="4061700"/>
          </a:xfrm>
        </p:spPr>
        <p:txBody>
          <a:bodyPr/>
          <a:lstStyle/>
          <a:p>
            <a:r>
              <a:rPr lang="en-US" sz="2400" b="1" dirty="0" err="1"/>
              <a:t>Kelemahan</a:t>
            </a:r>
            <a:r>
              <a:rPr lang="en-US" sz="2400" b="1" dirty="0"/>
              <a:t> Job Order Costing Method</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86075" y="342281"/>
            <a:ext cx="5848350" cy="1708160"/>
          </a:xfrm>
          <a:prstGeom prst="rect">
            <a:avLst/>
          </a:prstGeom>
        </p:spPr>
        <p:txBody>
          <a:bodyPr wrap="square">
            <a:spAutoFit/>
          </a:bodyPr>
          <a:lstStyle/>
          <a:p>
            <a:pPr algn="just" defTabSz="282575">
              <a:lnSpc>
                <a:spcPct val="150000"/>
              </a:lnSpc>
              <a:spcBef>
                <a:spcPts val="600"/>
              </a:spcBef>
              <a:buClr>
                <a:schemeClr val="bg1"/>
              </a:buClr>
            </a:pPr>
            <a:r>
              <a:rPr lang="sv-SE" dirty="0">
                <a:solidFill>
                  <a:schemeClr val="bg1"/>
                </a:solidFill>
                <a:latin typeface="IBM Plex Sans Condensed"/>
              </a:rPr>
              <a:t>Sedangkan kerugian dari Job Order Costing Method adalah timbulnya pemborosan yang terjadi dalam memproduksi suatu pesanan atau kelompok pesanan dibebankan dalam Job Cost-nya, pemborosan ini tidak dipisahkan sehingga tidak memungkinkan suatu perbandingan dengan biaya-biaya yang seharusnya terjadi.</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19</a:t>
            </a:r>
          </a:p>
        </p:txBody>
      </p:sp>
    </p:spTree>
    <p:extLst>
      <p:ext uri="{BB962C8B-B14F-4D97-AF65-F5344CB8AC3E}">
        <p14:creationId xmlns:p14="http://schemas.microsoft.com/office/powerpoint/2010/main" val="3222341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1" y="188393"/>
            <a:ext cx="2428874" cy="4061700"/>
          </a:xfrm>
        </p:spPr>
        <p:txBody>
          <a:bodyPr/>
          <a:lstStyle/>
          <a:p>
            <a:r>
              <a:rPr lang="en-US" sz="2800" b="1" dirty="0" err="1"/>
              <a:t>Pendahuluan</a:t>
            </a:r>
            <a:endParaRPr lang="en-US" sz="2800" b="1" dirty="0"/>
          </a:p>
        </p:txBody>
      </p:sp>
      <p:sp>
        <p:nvSpPr>
          <p:cNvPr id="5" name="Rectangle 4"/>
          <p:cNvSpPr/>
          <p:nvPr/>
        </p:nvSpPr>
        <p:spPr>
          <a:xfrm>
            <a:off x="2770166" y="188393"/>
            <a:ext cx="6021409" cy="4185761"/>
          </a:xfrm>
          <a:prstGeom prst="rect">
            <a:avLst/>
          </a:prstGeom>
        </p:spPr>
        <p:txBody>
          <a:bodyPr wrap="square">
            <a:spAutoFit/>
          </a:bodyPr>
          <a:lstStyle/>
          <a:p>
            <a:pPr marL="285750" indent="-285750" algn="just">
              <a:spcBef>
                <a:spcPts val="600"/>
              </a:spcBef>
              <a:buClr>
                <a:schemeClr val="bg1"/>
              </a:buClr>
              <a:buFont typeface="Arial" panose="020B0604020202020204" pitchFamily="34" charset="0"/>
              <a:buChar char="•"/>
            </a:pPr>
            <a:r>
              <a:rPr lang="en-US" sz="1600" dirty="0" err="1">
                <a:solidFill>
                  <a:schemeClr val="bg1"/>
                </a:solidFill>
                <a:latin typeface="IBM Plex Sans Condensed"/>
              </a:rPr>
              <a:t>Dalam</a:t>
            </a:r>
            <a:r>
              <a:rPr lang="en-US" sz="1600" dirty="0">
                <a:solidFill>
                  <a:schemeClr val="bg1"/>
                </a:solidFill>
                <a:latin typeface="IBM Plex Sans Condensed"/>
              </a:rPr>
              <a:t> </a:t>
            </a:r>
            <a:r>
              <a:rPr lang="en-US" sz="1600" dirty="0" err="1">
                <a:solidFill>
                  <a:schemeClr val="bg1"/>
                </a:solidFill>
                <a:latin typeface="IBM Plex Sans Condensed"/>
              </a:rPr>
              <a:t>sistem</a:t>
            </a:r>
            <a:r>
              <a:rPr lang="en-US" sz="1600" dirty="0">
                <a:solidFill>
                  <a:schemeClr val="bg1"/>
                </a:solidFill>
                <a:latin typeface="IBM Plex Sans Condensed"/>
              </a:rPr>
              <a:t> </a:t>
            </a:r>
            <a:r>
              <a:rPr lang="en-US" sz="1600" dirty="0" err="1">
                <a:solidFill>
                  <a:schemeClr val="bg1"/>
                </a:solidFill>
                <a:latin typeface="IBM Plex Sans Condensed"/>
              </a:rPr>
              <a:t>perhitungan</a:t>
            </a:r>
            <a:r>
              <a:rPr lang="en-US" sz="1600" dirty="0">
                <a:solidFill>
                  <a:schemeClr val="bg1"/>
                </a:solidFill>
                <a:latin typeface="IBM Plex Sans Condensed"/>
              </a:rPr>
              <a:t> </a:t>
            </a:r>
            <a:r>
              <a:rPr lang="en-US" sz="1600" dirty="0" err="1">
                <a:solidFill>
                  <a:schemeClr val="bg1"/>
                </a:solidFill>
                <a:latin typeface="IBM Plex Sans Condensed"/>
              </a:rPr>
              <a:t>biaya</a:t>
            </a:r>
            <a:r>
              <a:rPr lang="en-US" sz="1600" dirty="0">
                <a:solidFill>
                  <a:schemeClr val="bg1"/>
                </a:solidFill>
                <a:latin typeface="IBM Plex Sans Condensed"/>
              </a:rPr>
              <a:t> </a:t>
            </a:r>
            <a:r>
              <a:rPr lang="en-US" sz="1600" dirty="0" err="1">
                <a:solidFill>
                  <a:schemeClr val="bg1"/>
                </a:solidFill>
                <a:latin typeface="IBM Plex Sans Condensed"/>
              </a:rPr>
              <a:t>berdasarkan</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(job order costing), </a:t>
            </a:r>
            <a:r>
              <a:rPr lang="en-US" sz="1600" dirty="0" err="1">
                <a:solidFill>
                  <a:schemeClr val="bg1"/>
                </a:solidFill>
                <a:latin typeface="IBM Plex Sans Condensed"/>
              </a:rPr>
              <a:t>biaya</a:t>
            </a:r>
            <a:r>
              <a:rPr lang="en-US" sz="1600" dirty="0">
                <a:solidFill>
                  <a:schemeClr val="bg1"/>
                </a:solidFill>
                <a:latin typeface="IBM Plex Sans Condensed"/>
              </a:rPr>
              <a:t> </a:t>
            </a:r>
            <a:r>
              <a:rPr lang="en-US" sz="1600" dirty="0" err="1">
                <a:solidFill>
                  <a:schemeClr val="bg1"/>
                </a:solidFill>
                <a:latin typeface="IBM Plex Sans Condensed"/>
              </a:rPr>
              <a:t>produksi</a:t>
            </a:r>
            <a:r>
              <a:rPr lang="en-US" sz="1600" dirty="0">
                <a:solidFill>
                  <a:schemeClr val="bg1"/>
                </a:solidFill>
                <a:latin typeface="IBM Plex Sans Condensed"/>
              </a:rPr>
              <a:t> </a:t>
            </a:r>
            <a:r>
              <a:rPr lang="en-US" sz="1600" dirty="0" err="1">
                <a:solidFill>
                  <a:schemeClr val="bg1"/>
                </a:solidFill>
                <a:latin typeface="IBM Plex Sans Condensed"/>
              </a:rPr>
              <a:t>diakumulasikan</a:t>
            </a:r>
            <a:r>
              <a:rPr lang="en-US" sz="1600" dirty="0">
                <a:solidFill>
                  <a:schemeClr val="bg1"/>
                </a:solidFill>
                <a:latin typeface="IBM Plex Sans Condensed"/>
              </a:rPr>
              <a:t> </a:t>
            </a:r>
            <a:r>
              <a:rPr lang="en-US" sz="1600" dirty="0" err="1">
                <a:solidFill>
                  <a:schemeClr val="bg1"/>
                </a:solidFill>
                <a:latin typeface="IBM Plex Sans Condensed"/>
              </a:rPr>
              <a:t>untuk</a:t>
            </a:r>
            <a:r>
              <a:rPr lang="en-US" sz="1600" dirty="0">
                <a:solidFill>
                  <a:schemeClr val="bg1"/>
                </a:solidFill>
                <a:latin typeface="IBM Plex Sans Condensed"/>
              </a:rPr>
              <a:t> </a:t>
            </a:r>
            <a:r>
              <a:rPr lang="en-US" sz="1600" dirty="0" err="1">
                <a:solidFill>
                  <a:schemeClr val="bg1"/>
                </a:solidFill>
                <a:latin typeface="IBM Plex Sans Condensed"/>
              </a:rPr>
              <a:t>setiap</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(job) yang </a:t>
            </a:r>
            <a:r>
              <a:rPr lang="en-US" sz="1600" dirty="0" err="1">
                <a:solidFill>
                  <a:schemeClr val="bg1"/>
                </a:solidFill>
                <a:latin typeface="IBM Plex Sans Condensed"/>
              </a:rPr>
              <a:t>terpisah</a:t>
            </a:r>
            <a:r>
              <a:rPr lang="en-US" sz="1600" dirty="0">
                <a:solidFill>
                  <a:schemeClr val="bg1"/>
                </a:solidFill>
                <a:latin typeface="IBM Plex Sans Condensed"/>
              </a:rPr>
              <a:t>. </a:t>
            </a:r>
            <a:r>
              <a:rPr lang="en-US" sz="1600" dirty="0" err="1">
                <a:solidFill>
                  <a:schemeClr val="bg1"/>
                </a:solidFill>
                <a:latin typeface="IBM Plex Sans Condensed"/>
              </a:rPr>
              <a:t>Suatu</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a:t>
            </a:r>
            <a:r>
              <a:rPr lang="en-US" sz="1600" dirty="0" err="1">
                <a:solidFill>
                  <a:schemeClr val="bg1"/>
                </a:solidFill>
                <a:latin typeface="IBM Plex Sans Condensed"/>
              </a:rPr>
              <a:t>adalah</a:t>
            </a:r>
            <a:r>
              <a:rPr lang="en-US" sz="1600" dirty="0">
                <a:solidFill>
                  <a:schemeClr val="bg1"/>
                </a:solidFill>
                <a:latin typeface="IBM Plex Sans Condensed"/>
              </a:rPr>
              <a:t> output yang </a:t>
            </a:r>
            <a:r>
              <a:rPr lang="en-US" sz="1600" dirty="0" err="1">
                <a:solidFill>
                  <a:schemeClr val="bg1"/>
                </a:solidFill>
                <a:latin typeface="IBM Plex Sans Condensed"/>
              </a:rPr>
              <a:t>diidentifikasikan</a:t>
            </a:r>
            <a:r>
              <a:rPr lang="en-US" sz="1600" dirty="0">
                <a:solidFill>
                  <a:schemeClr val="bg1"/>
                </a:solidFill>
                <a:latin typeface="IBM Plex Sans Condensed"/>
              </a:rPr>
              <a:t> </a:t>
            </a:r>
            <a:r>
              <a:rPr lang="en-US" sz="1600" dirty="0" err="1">
                <a:solidFill>
                  <a:schemeClr val="bg1"/>
                </a:solidFill>
                <a:latin typeface="IBM Plex Sans Condensed"/>
              </a:rPr>
              <a:t>untuk</a:t>
            </a:r>
            <a:r>
              <a:rPr lang="en-US" sz="1600" dirty="0">
                <a:solidFill>
                  <a:schemeClr val="bg1"/>
                </a:solidFill>
                <a:latin typeface="IBM Plex Sans Condensed"/>
              </a:rPr>
              <a:t> </a:t>
            </a:r>
            <a:r>
              <a:rPr lang="en-US" sz="1600" dirty="0" err="1">
                <a:solidFill>
                  <a:schemeClr val="bg1"/>
                </a:solidFill>
                <a:latin typeface="IBM Plex Sans Condensed"/>
              </a:rPr>
              <a:t>memenuhi</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a:t>
            </a:r>
            <a:r>
              <a:rPr lang="en-US" sz="1600" dirty="0" err="1">
                <a:solidFill>
                  <a:schemeClr val="bg1"/>
                </a:solidFill>
                <a:latin typeface="IBM Plex Sans Condensed"/>
              </a:rPr>
              <a:t>pelanggan</a:t>
            </a:r>
            <a:r>
              <a:rPr lang="en-US" sz="1600" dirty="0">
                <a:solidFill>
                  <a:schemeClr val="bg1"/>
                </a:solidFill>
                <a:latin typeface="IBM Plex Sans Condensed"/>
              </a:rPr>
              <a:t> </a:t>
            </a:r>
            <a:r>
              <a:rPr lang="en-US" sz="1600" dirty="0" err="1">
                <a:solidFill>
                  <a:schemeClr val="bg1"/>
                </a:solidFill>
                <a:latin typeface="IBM Plex Sans Condensed"/>
              </a:rPr>
              <a:t>tertentu</a:t>
            </a:r>
            <a:r>
              <a:rPr lang="en-US" sz="1600" dirty="0">
                <a:solidFill>
                  <a:schemeClr val="bg1"/>
                </a:solidFill>
                <a:latin typeface="IBM Plex Sans Condensed"/>
              </a:rPr>
              <a:t> </a:t>
            </a:r>
            <a:r>
              <a:rPr lang="en-US" sz="1600" dirty="0" err="1">
                <a:solidFill>
                  <a:schemeClr val="bg1"/>
                </a:solidFill>
                <a:latin typeface="IBM Plex Sans Condensed"/>
              </a:rPr>
              <a:t>atau</a:t>
            </a:r>
            <a:r>
              <a:rPr lang="en-US" sz="1600" dirty="0">
                <a:solidFill>
                  <a:schemeClr val="bg1"/>
                </a:solidFill>
                <a:latin typeface="IBM Plex Sans Condensed"/>
              </a:rPr>
              <a:t> </a:t>
            </a:r>
            <a:r>
              <a:rPr lang="en-US" sz="1600" dirty="0" err="1">
                <a:solidFill>
                  <a:schemeClr val="bg1"/>
                </a:solidFill>
                <a:latin typeface="IBM Plex Sans Condensed"/>
              </a:rPr>
              <a:t>untuk</a:t>
            </a:r>
            <a:r>
              <a:rPr lang="en-US" sz="1600" dirty="0">
                <a:solidFill>
                  <a:schemeClr val="bg1"/>
                </a:solidFill>
                <a:latin typeface="IBM Plex Sans Condensed"/>
              </a:rPr>
              <a:t> </a:t>
            </a:r>
            <a:r>
              <a:rPr lang="en-US" sz="1600" dirty="0" err="1">
                <a:solidFill>
                  <a:schemeClr val="bg1"/>
                </a:solidFill>
                <a:latin typeface="IBM Plex Sans Condensed"/>
              </a:rPr>
              <a:t>mengisi</a:t>
            </a:r>
            <a:r>
              <a:rPr lang="en-US" sz="1600" dirty="0">
                <a:solidFill>
                  <a:schemeClr val="bg1"/>
                </a:solidFill>
                <a:latin typeface="IBM Plex Sans Condensed"/>
              </a:rPr>
              <a:t> </a:t>
            </a:r>
            <a:r>
              <a:rPr lang="en-US" sz="1600" dirty="0" err="1">
                <a:solidFill>
                  <a:schemeClr val="bg1"/>
                </a:solidFill>
                <a:latin typeface="IBM Plex Sans Condensed"/>
              </a:rPr>
              <a:t>kembali</a:t>
            </a:r>
            <a:r>
              <a:rPr lang="en-US" sz="1600" dirty="0">
                <a:solidFill>
                  <a:schemeClr val="bg1"/>
                </a:solidFill>
                <a:latin typeface="IBM Plex Sans Condensed"/>
              </a:rPr>
              <a:t> </a:t>
            </a:r>
            <a:r>
              <a:rPr lang="en-US" sz="1600" dirty="0" err="1">
                <a:solidFill>
                  <a:schemeClr val="bg1"/>
                </a:solidFill>
                <a:latin typeface="IBM Plex Sans Condensed"/>
              </a:rPr>
              <a:t>suatu</a:t>
            </a:r>
            <a:r>
              <a:rPr lang="en-US" sz="1600" dirty="0">
                <a:solidFill>
                  <a:schemeClr val="bg1"/>
                </a:solidFill>
                <a:latin typeface="IBM Plex Sans Condensed"/>
              </a:rPr>
              <a:t> item </a:t>
            </a:r>
            <a:r>
              <a:rPr lang="en-US" sz="1600" dirty="0" err="1">
                <a:solidFill>
                  <a:schemeClr val="bg1"/>
                </a:solidFill>
                <a:latin typeface="IBM Plex Sans Condensed"/>
              </a:rPr>
              <a:t>persediaan</a:t>
            </a:r>
            <a:r>
              <a:rPr lang="en-US" sz="1600" dirty="0">
                <a:solidFill>
                  <a:schemeClr val="bg1"/>
                </a:solidFill>
                <a:latin typeface="IBM Plex Sans Condensed"/>
              </a:rPr>
              <a:t>.  </a:t>
            </a:r>
          </a:p>
          <a:p>
            <a:pPr marL="285750" indent="-285750" algn="just">
              <a:spcBef>
                <a:spcPts val="600"/>
              </a:spcBef>
              <a:buClr>
                <a:schemeClr val="bg1"/>
              </a:buClr>
              <a:buFont typeface="Arial" panose="020B0604020202020204" pitchFamily="34" charset="0"/>
              <a:buChar char="•"/>
            </a:pPr>
            <a:r>
              <a:rPr lang="en-US" sz="1600" dirty="0">
                <a:solidFill>
                  <a:schemeClr val="bg1"/>
                </a:solidFill>
                <a:latin typeface="IBM Plex Sans Condensed"/>
              </a:rPr>
              <a:t>Agar </a:t>
            </a:r>
            <a:r>
              <a:rPr lang="en-US" sz="1600" dirty="0" err="1">
                <a:solidFill>
                  <a:schemeClr val="bg1"/>
                </a:solidFill>
                <a:latin typeface="IBM Plex Sans Condensed"/>
              </a:rPr>
              <a:t>perhitungan</a:t>
            </a:r>
            <a:r>
              <a:rPr lang="en-US" sz="1600" dirty="0">
                <a:solidFill>
                  <a:schemeClr val="bg1"/>
                </a:solidFill>
                <a:latin typeface="IBM Plex Sans Condensed"/>
              </a:rPr>
              <a:t> </a:t>
            </a:r>
            <a:r>
              <a:rPr lang="en-US" sz="1600" dirty="0" err="1">
                <a:solidFill>
                  <a:schemeClr val="bg1"/>
                </a:solidFill>
                <a:latin typeface="IBM Plex Sans Condensed"/>
              </a:rPr>
              <a:t>biaya</a:t>
            </a:r>
            <a:r>
              <a:rPr lang="en-US" sz="1600" dirty="0">
                <a:solidFill>
                  <a:schemeClr val="bg1"/>
                </a:solidFill>
                <a:latin typeface="IBM Plex Sans Condensed"/>
              </a:rPr>
              <a:t> </a:t>
            </a:r>
            <a:r>
              <a:rPr lang="en-US" sz="1600" dirty="0" err="1">
                <a:solidFill>
                  <a:schemeClr val="bg1"/>
                </a:solidFill>
                <a:latin typeface="IBM Plex Sans Condensed"/>
              </a:rPr>
              <a:t>berdasarkan</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a:t>
            </a:r>
            <a:r>
              <a:rPr lang="en-US" sz="1600" dirty="0" err="1">
                <a:solidFill>
                  <a:schemeClr val="bg1"/>
                </a:solidFill>
                <a:latin typeface="IBM Plex Sans Condensed"/>
              </a:rPr>
              <a:t>menjadi</a:t>
            </a:r>
            <a:r>
              <a:rPr lang="en-US" sz="1600" dirty="0">
                <a:solidFill>
                  <a:schemeClr val="bg1"/>
                </a:solidFill>
                <a:latin typeface="IBM Plex Sans Condensed"/>
              </a:rPr>
              <a:t> </a:t>
            </a:r>
            <a:r>
              <a:rPr lang="en-US" sz="1600" dirty="0" err="1">
                <a:solidFill>
                  <a:schemeClr val="bg1"/>
                </a:solidFill>
                <a:latin typeface="IBM Plex Sans Condensed"/>
              </a:rPr>
              <a:t>efektif</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a:t>
            </a:r>
            <a:r>
              <a:rPr lang="en-US" sz="1600" dirty="0" err="1">
                <a:solidFill>
                  <a:schemeClr val="bg1"/>
                </a:solidFill>
                <a:latin typeface="IBM Plex Sans Condensed"/>
              </a:rPr>
              <a:t>harus</a:t>
            </a:r>
            <a:r>
              <a:rPr lang="en-US" sz="1600" dirty="0">
                <a:solidFill>
                  <a:schemeClr val="bg1"/>
                </a:solidFill>
                <a:latin typeface="IBM Plex Sans Condensed"/>
              </a:rPr>
              <a:t> </a:t>
            </a:r>
            <a:r>
              <a:rPr lang="en-US" sz="1600" dirty="0" err="1">
                <a:solidFill>
                  <a:schemeClr val="bg1"/>
                </a:solidFill>
                <a:latin typeface="IBM Plex Sans Condensed"/>
              </a:rPr>
              <a:t>dapat</a:t>
            </a:r>
            <a:r>
              <a:rPr lang="en-US" sz="1600" dirty="0">
                <a:solidFill>
                  <a:schemeClr val="bg1"/>
                </a:solidFill>
                <a:latin typeface="IBM Plex Sans Condensed"/>
              </a:rPr>
              <a:t> </a:t>
            </a:r>
            <a:r>
              <a:rPr lang="en-US" sz="1600" dirty="0" err="1">
                <a:solidFill>
                  <a:schemeClr val="bg1"/>
                </a:solidFill>
                <a:latin typeface="IBM Plex Sans Condensed"/>
              </a:rPr>
              <a:t>diidentifikasikan</a:t>
            </a:r>
            <a:r>
              <a:rPr lang="en-US" sz="1600" dirty="0">
                <a:solidFill>
                  <a:schemeClr val="bg1"/>
                </a:solidFill>
                <a:latin typeface="IBM Plex Sans Condensed"/>
              </a:rPr>
              <a:t> </a:t>
            </a:r>
            <a:r>
              <a:rPr lang="en-US" sz="1600" dirty="0" err="1">
                <a:solidFill>
                  <a:schemeClr val="bg1"/>
                </a:solidFill>
                <a:latin typeface="IBM Plex Sans Condensed"/>
              </a:rPr>
              <a:t>secara</a:t>
            </a:r>
            <a:r>
              <a:rPr lang="en-US" sz="1600" dirty="0">
                <a:solidFill>
                  <a:schemeClr val="bg1"/>
                </a:solidFill>
                <a:latin typeface="IBM Plex Sans Condensed"/>
              </a:rPr>
              <a:t> </a:t>
            </a:r>
            <a:r>
              <a:rPr lang="en-US" sz="1600" dirty="0" err="1">
                <a:solidFill>
                  <a:schemeClr val="bg1"/>
                </a:solidFill>
                <a:latin typeface="IBM Plex Sans Condensed"/>
              </a:rPr>
              <a:t>terpisah</a:t>
            </a:r>
            <a:r>
              <a:rPr lang="en-US" sz="1600" dirty="0">
                <a:solidFill>
                  <a:schemeClr val="bg1"/>
                </a:solidFill>
                <a:latin typeface="IBM Plex Sans Condensed"/>
              </a:rPr>
              <a:t>. Agar </a:t>
            </a:r>
            <a:r>
              <a:rPr lang="en-US" sz="1600" dirty="0" err="1">
                <a:solidFill>
                  <a:schemeClr val="bg1"/>
                </a:solidFill>
                <a:latin typeface="IBM Plex Sans Condensed"/>
              </a:rPr>
              <a:t>rincian</a:t>
            </a:r>
            <a:r>
              <a:rPr lang="en-US" sz="1600" dirty="0">
                <a:solidFill>
                  <a:schemeClr val="bg1"/>
                </a:solidFill>
                <a:latin typeface="IBM Plex Sans Condensed"/>
              </a:rPr>
              <a:t> </a:t>
            </a:r>
            <a:r>
              <a:rPr lang="en-US" sz="1600" dirty="0" err="1">
                <a:solidFill>
                  <a:schemeClr val="bg1"/>
                </a:solidFill>
                <a:latin typeface="IBM Plex Sans Condensed"/>
              </a:rPr>
              <a:t>dari</a:t>
            </a:r>
            <a:r>
              <a:rPr lang="en-US" sz="1600" dirty="0">
                <a:solidFill>
                  <a:schemeClr val="bg1"/>
                </a:solidFill>
                <a:latin typeface="IBM Plex Sans Condensed"/>
              </a:rPr>
              <a:t> </a:t>
            </a:r>
            <a:r>
              <a:rPr lang="en-US" sz="1600" dirty="0" err="1">
                <a:solidFill>
                  <a:schemeClr val="bg1"/>
                </a:solidFill>
                <a:latin typeface="IBM Plex Sans Condensed"/>
              </a:rPr>
              <a:t>perhitungan</a:t>
            </a:r>
            <a:r>
              <a:rPr lang="en-US" sz="1600" dirty="0">
                <a:solidFill>
                  <a:schemeClr val="bg1"/>
                </a:solidFill>
                <a:latin typeface="IBM Plex Sans Condensed"/>
              </a:rPr>
              <a:t> </a:t>
            </a:r>
            <a:r>
              <a:rPr lang="en-US" sz="1600" dirty="0" err="1">
                <a:solidFill>
                  <a:schemeClr val="bg1"/>
                </a:solidFill>
                <a:latin typeface="IBM Plex Sans Condensed"/>
              </a:rPr>
              <a:t>biaya</a:t>
            </a:r>
            <a:r>
              <a:rPr lang="en-US" sz="1600" dirty="0">
                <a:solidFill>
                  <a:schemeClr val="bg1"/>
                </a:solidFill>
                <a:latin typeface="IBM Plex Sans Condensed"/>
              </a:rPr>
              <a:t> </a:t>
            </a:r>
            <a:r>
              <a:rPr lang="en-US" sz="1600" dirty="0" err="1">
                <a:solidFill>
                  <a:schemeClr val="bg1"/>
                </a:solidFill>
                <a:latin typeface="IBM Plex Sans Condensed"/>
              </a:rPr>
              <a:t>berdasarkan</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a:t>
            </a:r>
            <a:r>
              <a:rPr lang="en-US" sz="1600" dirty="0" err="1">
                <a:solidFill>
                  <a:schemeClr val="bg1"/>
                </a:solidFill>
                <a:latin typeface="IBM Plex Sans Condensed"/>
              </a:rPr>
              <a:t>sesuai</a:t>
            </a:r>
            <a:r>
              <a:rPr lang="en-US" sz="1600" dirty="0">
                <a:solidFill>
                  <a:schemeClr val="bg1"/>
                </a:solidFill>
                <a:latin typeface="IBM Plex Sans Condensed"/>
              </a:rPr>
              <a:t> </a:t>
            </a:r>
            <a:r>
              <a:rPr lang="en-US" sz="1600" dirty="0" err="1">
                <a:solidFill>
                  <a:schemeClr val="bg1"/>
                </a:solidFill>
                <a:latin typeface="IBM Plex Sans Condensed"/>
              </a:rPr>
              <a:t>dengan</a:t>
            </a:r>
            <a:r>
              <a:rPr lang="en-US" sz="1600" dirty="0">
                <a:solidFill>
                  <a:schemeClr val="bg1"/>
                </a:solidFill>
                <a:latin typeface="IBM Plex Sans Condensed"/>
              </a:rPr>
              <a:t> </a:t>
            </a:r>
            <a:r>
              <a:rPr lang="en-US" sz="1600" dirty="0" err="1">
                <a:solidFill>
                  <a:schemeClr val="bg1"/>
                </a:solidFill>
                <a:latin typeface="IBM Plex Sans Condensed"/>
              </a:rPr>
              <a:t>usaha</a:t>
            </a:r>
            <a:r>
              <a:rPr lang="en-US" sz="1600" dirty="0">
                <a:solidFill>
                  <a:schemeClr val="bg1"/>
                </a:solidFill>
                <a:latin typeface="IBM Plex Sans Condensed"/>
              </a:rPr>
              <a:t> yang </a:t>
            </a:r>
            <a:r>
              <a:rPr lang="en-US" sz="1600" dirty="0" err="1">
                <a:solidFill>
                  <a:schemeClr val="bg1"/>
                </a:solidFill>
                <a:latin typeface="IBM Plex Sans Condensed"/>
              </a:rPr>
              <a:t>diperlukan</a:t>
            </a:r>
            <a:r>
              <a:rPr lang="en-US" sz="1600" dirty="0">
                <a:solidFill>
                  <a:schemeClr val="bg1"/>
                </a:solidFill>
                <a:latin typeface="IBM Plex Sans Condensed"/>
              </a:rPr>
              <a:t>, </a:t>
            </a:r>
            <a:r>
              <a:rPr lang="en-US" sz="1600" dirty="0" err="1">
                <a:solidFill>
                  <a:schemeClr val="bg1"/>
                </a:solidFill>
                <a:latin typeface="IBM Plex Sans Condensed"/>
              </a:rPr>
              <a:t>harus</a:t>
            </a:r>
            <a:r>
              <a:rPr lang="en-US" sz="1600" dirty="0">
                <a:solidFill>
                  <a:schemeClr val="bg1"/>
                </a:solidFill>
                <a:latin typeface="IBM Plex Sans Condensed"/>
              </a:rPr>
              <a:t> </a:t>
            </a:r>
            <a:r>
              <a:rPr lang="en-US" sz="1600" dirty="0" err="1">
                <a:solidFill>
                  <a:schemeClr val="bg1"/>
                </a:solidFill>
                <a:latin typeface="IBM Plex Sans Condensed"/>
              </a:rPr>
              <a:t>terdapat</a:t>
            </a:r>
            <a:r>
              <a:rPr lang="en-US" sz="1600" dirty="0">
                <a:solidFill>
                  <a:schemeClr val="bg1"/>
                </a:solidFill>
                <a:latin typeface="IBM Plex Sans Condensed"/>
              </a:rPr>
              <a:t> </a:t>
            </a:r>
            <a:r>
              <a:rPr lang="en-US" sz="1600" dirty="0" err="1">
                <a:solidFill>
                  <a:schemeClr val="bg1"/>
                </a:solidFill>
                <a:latin typeface="IBM Plex Sans Condensed"/>
              </a:rPr>
              <a:t>perbedaan</a:t>
            </a:r>
            <a:r>
              <a:rPr lang="en-US" sz="1600" dirty="0">
                <a:solidFill>
                  <a:schemeClr val="bg1"/>
                </a:solidFill>
                <a:latin typeface="IBM Plex Sans Condensed"/>
              </a:rPr>
              <a:t> </a:t>
            </a:r>
            <a:r>
              <a:rPr lang="en-US" sz="1600" dirty="0" err="1">
                <a:solidFill>
                  <a:schemeClr val="bg1"/>
                </a:solidFill>
                <a:latin typeface="IBM Plex Sans Condensed"/>
              </a:rPr>
              <a:t>penting</a:t>
            </a:r>
            <a:r>
              <a:rPr lang="en-US" sz="1600" dirty="0">
                <a:solidFill>
                  <a:schemeClr val="bg1"/>
                </a:solidFill>
                <a:latin typeface="IBM Plex Sans Condensed"/>
              </a:rPr>
              <a:t> </a:t>
            </a:r>
            <a:r>
              <a:rPr lang="en-US" sz="1600" dirty="0" err="1">
                <a:solidFill>
                  <a:schemeClr val="bg1"/>
                </a:solidFill>
                <a:latin typeface="IBM Plex Sans Condensed"/>
              </a:rPr>
              <a:t>dalam</a:t>
            </a:r>
            <a:r>
              <a:rPr lang="en-US" sz="1600" dirty="0">
                <a:solidFill>
                  <a:schemeClr val="bg1"/>
                </a:solidFill>
                <a:latin typeface="IBM Plex Sans Condensed"/>
              </a:rPr>
              <a:t> </a:t>
            </a:r>
            <a:r>
              <a:rPr lang="en-US" sz="1600" dirty="0" err="1">
                <a:solidFill>
                  <a:schemeClr val="bg1"/>
                </a:solidFill>
                <a:latin typeface="IBM Plex Sans Condensed"/>
              </a:rPr>
              <a:t>biaya</a:t>
            </a:r>
            <a:r>
              <a:rPr lang="en-US" sz="1600" dirty="0">
                <a:solidFill>
                  <a:schemeClr val="bg1"/>
                </a:solidFill>
                <a:latin typeface="IBM Plex Sans Condensed"/>
              </a:rPr>
              <a:t> per unit </a:t>
            </a:r>
            <a:r>
              <a:rPr lang="en-US" sz="1600" dirty="0" err="1">
                <a:solidFill>
                  <a:schemeClr val="bg1"/>
                </a:solidFill>
                <a:latin typeface="IBM Plex Sans Condensed"/>
              </a:rPr>
              <a:t>suatu</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a:t>
            </a:r>
            <a:r>
              <a:rPr lang="en-US" sz="1600" dirty="0" err="1">
                <a:solidFill>
                  <a:schemeClr val="bg1"/>
                </a:solidFill>
                <a:latin typeface="IBM Plex Sans Condensed"/>
              </a:rPr>
              <a:t>dengan</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lain. </a:t>
            </a:r>
          </a:p>
          <a:p>
            <a:pPr marL="285750" indent="-285750" algn="just">
              <a:spcBef>
                <a:spcPts val="600"/>
              </a:spcBef>
              <a:buClr>
                <a:schemeClr val="bg1"/>
              </a:buClr>
              <a:buFont typeface="Arial" panose="020B0604020202020204" pitchFamily="34" charset="0"/>
              <a:buChar char="•"/>
            </a:pPr>
            <a:r>
              <a:rPr lang="en-US" sz="1600" dirty="0" err="1">
                <a:solidFill>
                  <a:schemeClr val="bg1"/>
                </a:solidFill>
                <a:latin typeface="IBM Plex Sans Condensed"/>
              </a:rPr>
              <a:t>Rincian</a:t>
            </a:r>
            <a:r>
              <a:rPr lang="en-US" sz="1600" dirty="0">
                <a:solidFill>
                  <a:schemeClr val="bg1"/>
                </a:solidFill>
                <a:latin typeface="IBM Plex Sans Condensed"/>
              </a:rPr>
              <a:t> </a:t>
            </a:r>
            <a:r>
              <a:rPr lang="en-US" sz="1600" dirty="0" err="1">
                <a:solidFill>
                  <a:schemeClr val="bg1"/>
                </a:solidFill>
                <a:latin typeface="IBM Plex Sans Condensed"/>
              </a:rPr>
              <a:t>mengenai</a:t>
            </a:r>
            <a:r>
              <a:rPr lang="en-US" sz="1600" dirty="0">
                <a:solidFill>
                  <a:schemeClr val="bg1"/>
                </a:solidFill>
                <a:latin typeface="IBM Plex Sans Condensed"/>
              </a:rPr>
              <a:t> </a:t>
            </a:r>
            <a:r>
              <a:rPr lang="en-US" sz="1600" dirty="0" err="1">
                <a:solidFill>
                  <a:schemeClr val="bg1"/>
                </a:solidFill>
                <a:latin typeface="IBM Plex Sans Condensed"/>
              </a:rPr>
              <a:t>suatu</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a:t>
            </a:r>
            <a:r>
              <a:rPr lang="en-US" sz="1600" dirty="0" err="1">
                <a:solidFill>
                  <a:schemeClr val="bg1"/>
                </a:solidFill>
                <a:latin typeface="IBM Plex Sans Condensed"/>
              </a:rPr>
              <a:t>dicatat</a:t>
            </a:r>
            <a:r>
              <a:rPr lang="en-US" sz="1600" dirty="0">
                <a:solidFill>
                  <a:schemeClr val="bg1"/>
                </a:solidFill>
                <a:latin typeface="IBM Plex Sans Condensed"/>
              </a:rPr>
              <a:t> </a:t>
            </a:r>
            <a:r>
              <a:rPr lang="en-US" sz="1600" dirty="0" err="1">
                <a:solidFill>
                  <a:schemeClr val="bg1"/>
                </a:solidFill>
                <a:latin typeface="IBM Plex Sans Condensed"/>
              </a:rPr>
              <a:t>dalam</a:t>
            </a:r>
            <a:r>
              <a:rPr lang="en-US" sz="1600" dirty="0">
                <a:solidFill>
                  <a:schemeClr val="bg1"/>
                </a:solidFill>
                <a:latin typeface="IBM Plex Sans Condensed"/>
              </a:rPr>
              <a:t> </a:t>
            </a:r>
            <a:r>
              <a:rPr lang="en-US" sz="1600" dirty="0" err="1">
                <a:solidFill>
                  <a:schemeClr val="bg1"/>
                </a:solidFill>
                <a:latin typeface="IBM Plex Sans Condensed"/>
              </a:rPr>
              <a:t>kartu</a:t>
            </a:r>
            <a:r>
              <a:rPr lang="en-US" sz="1600" dirty="0">
                <a:solidFill>
                  <a:schemeClr val="bg1"/>
                </a:solidFill>
                <a:latin typeface="IBM Plex Sans Condensed"/>
              </a:rPr>
              <a:t> </a:t>
            </a:r>
            <a:r>
              <a:rPr lang="en-US" sz="1600" dirty="0" err="1">
                <a:solidFill>
                  <a:schemeClr val="bg1"/>
                </a:solidFill>
                <a:latin typeface="IBM Plex Sans Condensed"/>
              </a:rPr>
              <a:t>biaya</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(job cost sheet) yang </a:t>
            </a:r>
            <a:r>
              <a:rPr lang="en-US" sz="1600" dirty="0" err="1">
                <a:solidFill>
                  <a:schemeClr val="bg1"/>
                </a:solidFill>
                <a:latin typeface="IBM Plex Sans Condensed"/>
              </a:rPr>
              <a:t>dapat</a:t>
            </a:r>
            <a:r>
              <a:rPr lang="en-US" sz="1600" dirty="0">
                <a:solidFill>
                  <a:schemeClr val="bg1"/>
                </a:solidFill>
                <a:latin typeface="IBM Plex Sans Condensed"/>
              </a:rPr>
              <a:t> </a:t>
            </a:r>
            <a:r>
              <a:rPr lang="en-US" sz="1600" dirty="0" err="1">
                <a:solidFill>
                  <a:schemeClr val="bg1"/>
                </a:solidFill>
                <a:latin typeface="IBM Plex Sans Condensed"/>
              </a:rPr>
              <a:t>berbentuk</a:t>
            </a:r>
            <a:r>
              <a:rPr lang="en-US" sz="1600" dirty="0">
                <a:solidFill>
                  <a:schemeClr val="bg1"/>
                </a:solidFill>
                <a:latin typeface="IBM Plex Sans Condensed"/>
              </a:rPr>
              <a:t> </a:t>
            </a:r>
            <a:r>
              <a:rPr lang="en-US" sz="1600" dirty="0" err="1">
                <a:solidFill>
                  <a:schemeClr val="bg1"/>
                </a:solidFill>
                <a:latin typeface="IBM Plex Sans Condensed"/>
              </a:rPr>
              <a:t>kertas</a:t>
            </a:r>
            <a:r>
              <a:rPr lang="en-US" sz="1600" dirty="0">
                <a:solidFill>
                  <a:schemeClr val="bg1"/>
                </a:solidFill>
                <a:latin typeface="IBM Plex Sans Condensed"/>
              </a:rPr>
              <a:t> </a:t>
            </a:r>
            <a:r>
              <a:rPr lang="en-US" sz="1600" dirty="0" err="1">
                <a:solidFill>
                  <a:schemeClr val="bg1"/>
                </a:solidFill>
                <a:latin typeface="IBM Plex Sans Condensed"/>
              </a:rPr>
              <a:t>atau</a:t>
            </a:r>
            <a:r>
              <a:rPr lang="en-US" sz="1600" dirty="0">
                <a:solidFill>
                  <a:schemeClr val="bg1"/>
                </a:solidFill>
                <a:latin typeface="IBM Plex Sans Condensed"/>
              </a:rPr>
              <a:t> </a:t>
            </a:r>
            <a:r>
              <a:rPr lang="en-US" sz="1600" dirty="0" err="1">
                <a:solidFill>
                  <a:schemeClr val="bg1"/>
                </a:solidFill>
                <a:latin typeface="IBM Plex Sans Condensed"/>
              </a:rPr>
              <a:t>elektronik</a:t>
            </a:r>
            <a:r>
              <a:rPr lang="en-US" sz="1600" dirty="0">
                <a:solidFill>
                  <a:schemeClr val="bg1"/>
                </a:solidFill>
                <a:latin typeface="IBM Plex Sans Condensed"/>
              </a:rPr>
              <a:t>. </a:t>
            </a:r>
            <a:r>
              <a:rPr lang="en-US" sz="1600" dirty="0" err="1">
                <a:solidFill>
                  <a:schemeClr val="bg1"/>
                </a:solidFill>
                <a:latin typeface="IBM Plex Sans Condensed"/>
              </a:rPr>
              <a:t>Perhitungan</a:t>
            </a:r>
            <a:r>
              <a:rPr lang="en-US" sz="1600" dirty="0">
                <a:solidFill>
                  <a:schemeClr val="bg1"/>
                </a:solidFill>
                <a:latin typeface="IBM Plex Sans Condensed"/>
              </a:rPr>
              <a:t> </a:t>
            </a:r>
            <a:r>
              <a:rPr lang="en-US" sz="1600" dirty="0" err="1">
                <a:solidFill>
                  <a:schemeClr val="bg1"/>
                </a:solidFill>
                <a:latin typeface="IBM Plex Sans Condensed"/>
              </a:rPr>
              <a:t>biaya</a:t>
            </a:r>
            <a:r>
              <a:rPr lang="en-US" sz="1600" dirty="0">
                <a:solidFill>
                  <a:schemeClr val="bg1"/>
                </a:solidFill>
                <a:latin typeface="IBM Plex Sans Condensed"/>
              </a:rPr>
              <a:t> </a:t>
            </a:r>
            <a:r>
              <a:rPr lang="en-US" sz="1600" dirty="0" err="1">
                <a:solidFill>
                  <a:schemeClr val="bg1"/>
                </a:solidFill>
                <a:latin typeface="IBM Plex Sans Condensed"/>
              </a:rPr>
              <a:t>berdasarkan</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a:t>
            </a:r>
            <a:r>
              <a:rPr lang="en-US" sz="1600" dirty="0" err="1">
                <a:solidFill>
                  <a:schemeClr val="bg1"/>
                </a:solidFill>
                <a:latin typeface="IBM Plex Sans Condensed"/>
              </a:rPr>
              <a:t>mengakumulasikan</a:t>
            </a:r>
            <a:r>
              <a:rPr lang="en-US" sz="1600" dirty="0">
                <a:solidFill>
                  <a:schemeClr val="bg1"/>
                </a:solidFill>
                <a:latin typeface="IBM Plex Sans Condensed"/>
              </a:rPr>
              <a:t> </a:t>
            </a:r>
            <a:r>
              <a:rPr lang="en-US" sz="1600" dirty="0" err="1">
                <a:solidFill>
                  <a:schemeClr val="bg1"/>
                </a:solidFill>
                <a:latin typeface="IBM Plex Sans Condensed"/>
              </a:rPr>
              <a:t>biaya</a:t>
            </a:r>
            <a:r>
              <a:rPr lang="en-US" sz="1600" dirty="0">
                <a:solidFill>
                  <a:schemeClr val="bg1"/>
                </a:solidFill>
                <a:latin typeface="IBM Plex Sans Condensed"/>
              </a:rPr>
              <a:t> </a:t>
            </a:r>
            <a:r>
              <a:rPr lang="en-US" sz="1600" dirty="0" err="1">
                <a:solidFill>
                  <a:schemeClr val="bg1"/>
                </a:solidFill>
                <a:latin typeface="IBM Plex Sans Condensed"/>
              </a:rPr>
              <a:t>bahan</a:t>
            </a:r>
            <a:r>
              <a:rPr lang="en-US" sz="1600" dirty="0">
                <a:solidFill>
                  <a:schemeClr val="bg1"/>
                </a:solidFill>
                <a:latin typeface="IBM Plex Sans Condensed"/>
              </a:rPr>
              <a:t> </a:t>
            </a:r>
            <a:r>
              <a:rPr lang="en-US" sz="1600" dirty="0" err="1">
                <a:solidFill>
                  <a:schemeClr val="bg1"/>
                </a:solidFill>
                <a:latin typeface="IBM Plex Sans Condensed"/>
              </a:rPr>
              <a:t>baku</a:t>
            </a:r>
            <a:r>
              <a:rPr lang="en-US" sz="1600" dirty="0">
                <a:solidFill>
                  <a:schemeClr val="bg1"/>
                </a:solidFill>
                <a:latin typeface="IBM Plex Sans Condensed"/>
              </a:rPr>
              <a:t> </a:t>
            </a:r>
            <a:r>
              <a:rPr lang="en-US" sz="1600" dirty="0" err="1">
                <a:solidFill>
                  <a:schemeClr val="bg1"/>
                </a:solidFill>
                <a:latin typeface="IBM Plex Sans Condensed"/>
              </a:rPr>
              <a:t>langsung</a:t>
            </a:r>
            <a:r>
              <a:rPr lang="en-US" sz="1600" dirty="0">
                <a:solidFill>
                  <a:schemeClr val="bg1"/>
                </a:solidFill>
                <a:latin typeface="IBM Plex Sans Condensed"/>
              </a:rPr>
              <a:t>, </a:t>
            </a:r>
            <a:r>
              <a:rPr lang="en-US" sz="1600" dirty="0" err="1">
                <a:solidFill>
                  <a:schemeClr val="bg1"/>
                </a:solidFill>
                <a:latin typeface="IBM Plex Sans Condensed"/>
              </a:rPr>
              <a:t>tenaga</a:t>
            </a:r>
            <a:r>
              <a:rPr lang="en-US" sz="1600" dirty="0">
                <a:solidFill>
                  <a:schemeClr val="bg1"/>
                </a:solidFill>
                <a:latin typeface="IBM Plex Sans Condensed"/>
              </a:rPr>
              <a:t> </a:t>
            </a:r>
            <a:r>
              <a:rPr lang="en-US" sz="1600" dirty="0" err="1">
                <a:solidFill>
                  <a:schemeClr val="bg1"/>
                </a:solidFill>
                <a:latin typeface="IBM Plex Sans Condensed"/>
              </a:rPr>
              <a:t>kerja</a:t>
            </a:r>
            <a:r>
              <a:rPr lang="en-US" sz="1600" dirty="0">
                <a:solidFill>
                  <a:schemeClr val="bg1"/>
                </a:solidFill>
                <a:latin typeface="IBM Plex Sans Condensed"/>
              </a:rPr>
              <a:t> </a:t>
            </a:r>
            <a:r>
              <a:rPr lang="en-US" sz="1600" dirty="0" err="1">
                <a:solidFill>
                  <a:schemeClr val="bg1"/>
                </a:solidFill>
                <a:latin typeface="IBM Plex Sans Condensed"/>
              </a:rPr>
              <a:t>langsung</a:t>
            </a:r>
            <a:r>
              <a:rPr lang="en-US" sz="1600" dirty="0">
                <a:solidFill>
                  <a:schemeClr val="bg1"/>
                </a:solidFill>
                <a:latin typeface="IBM Plex Sans Condensed"/>
              </a:rPr>
              <a:t>, dan overhead yang </a:t>
            </a:r>
            <a:r>
              <a:rPr lang="en-US" sz="1600" dirty="0" err="1">
                <a:solidFill>
                  <a:schemeClr val="bg1"/>
                </a:solidFill>
                <a:latin typeface="IBM Plex Sans Condensed"/>
              </a:rPr>
              <a:t>dibebankan</a:t>
            </a:r>
            <a:r>
              <a:rPr lang="en-US" sz="1600" dirty="0">
                <a:solidFill>
                  <a:schemeClr val="bg1"/>
                </a:solidFill>
                <a:latin typeface="IBM Plex Sans Condensed"/>
              </a:rPr>
              <a:t> </a:t>
            </a:r>
            <a:r>
              <a:rPr lang="en-US" sz="1600" dirty="0" err="1">
                <a:solidFill>
                  <a:schemeClr val="bg1"/>
                </a:solidFill>
                <a:latin typeface="IBM Plex Sans Condensed"/>
              </a:rPr>
              <a:t>ke</a:t>
            </a:r>
            <a:r>
              <a:rPr lang="en-US" sz="1600" dirty="0">
                <a:solidFill>
                  <a:schemeClr val="bg1"/>
                </a:solidFill>
                <a:latin typeface="IBM Plex Sans Condensed"/>
              </a:rPr>
              <a:t> </a:t>
            </a:r>
            <a:r>
              <a:rPr lang="en-US" sz="1600" dirty="0" err="1">
                <a:solidFill>
                  <a:schemeClr val="bg1"/>
                </a:solidFill>
                <a:latin typeface="IBM Plex Sans Condensed"/>
              </a:rPr>
              <a:t>setiap</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a:t>
            </a: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2</a:t>
            </a:r>
          </a:p>
        </p:txBody>
      </p:sp>
    </p:spTree>
    <p:extLst>
      <p:ext uri="{BB962C8B-B14F-4D97-AF65-F5344CB8AC3E}">
        <p14:creationId xmlns:p14="http://schemas.microsoft.com/office/powerpoint/2010/main" val="41214829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188393"/>
            <a:ext cx="2381250" cy="4061700"/>
          </a:xfrm>
        </p:spPr>
        <p:txBody>
          <a:bodyPr/>
          <a:lstStyle/>
          <a:p>
            <a:r>
              <a:rPr lang="en-US" sz="2400" b="1" dirty="0" err="1"/>
              <a:t>Pengelompokan</a:t>
            </a:r>
            <a:r>
              <a:rPr lang="en-US" sz="2400" b="1" dirty="0"/>
              <a:t> </a:t>
            </a:r>
            <a:r>
              <a:rPr lang="en-US" sz="2400" b="1" dirty="0" err="1"/>
              <a:t>Biaya</a:t>
            </a:r>
            <a:r>
              <a:rPr lang="en-US" sz="2400" b="1" dirty="0"/>
              <a:t> </a:t>
            </a:r>
            <a:r>
              <a:rPr lang="en-US" sz="2400" b="1" dirty="0" err="1"/>
              <a:t>Dalam</a:t>
            </a:r>
            <a:r>
              <a:rPr lang="en-US" sz="2400" b="1" dirty="0"/>
              <a:t> </a:t>
            </a:r>
            <a:r>
              <a:rPr lang="en-US" sz="2400" b="1" dirty="0" err="1"/>
              <a:t>Kategori</a:t>
            </a:r>
            <a:r>
              <a:rPr lang="en-US" sz="2400" b="1" dirty="0"/>
              <a:t> </a:t>
            </a:r>
            <a:r>
              <a:rPr lang="en-US" sz="2400" b="1" dirty="0" err="1"/>
              <a:t>Fungsionalnya</a:t>
            </a:r>
            <a:endParaRPr lang="en-US" sz="2400" b="1" dirty="0"/>
          </a:p>
        </p:txBody>
      </p:sp>
      <p:sp>
        <p:nvSpPr>
          <p:cNvPr id="5" name="Rectangle 4"/>
          <p:cNvSpPr/>
          <p:nvPr/>
        </p:nvSpPr>
        <p:spPr>
          <a:xfrm>
            <a:off x="2770166" y="188393"/>
            <a:ext cx="6021409" cy="4685898"/>
          </a:xfrm>
          <a:prstGeom prst="rect">
            <a:avLst/>
          </a:prstGeom>
        </p:spPr>
        <p:txBody>
          <a:bodyPr wrap="square">
            <a:spAutoFit/>
          </a:bodyPr>
          <a:lstStyle/>
          <a:p>
            <a:pPr algn="just">
              <a:spcBef>
                <a:spcPts val="300"/>
              </a:spcBef>
              <a:buClr>
                <a:schemeClr val="bg1"/>
              </a:buClr>
            </a:pPr>
            <a:r>
              <a:rPr lang="en-US" b="1" dirty="0">
                <a:solidFill>
                  <a:schemeClr val="bg1"/>
                </a:solidFill>
                <a:latin typeface="IBM Plex Sans Condensed"/>
              </a:rPr>
              <a:t>1. </a:t>
            </a:r>
            <a:r>
              <a:rPr lang="en-US" b="1" dirty="0" err="1">
                <a:solidFill>
                  <a:schemeClr val="bg1"/>
                </a:solidFill>
                <a:latin typeface="IBM Plex Sans Condensed"/>
              </a:rPr>
              <a:t>Biaya</a:t>
            </a:r>
            <a:r>
              <a:rPr lang="en-US" b="1" dirty="0">
                <a:solidFill>
                  <a:schemeClr val="bg1"/>
                </a:solidFill>
                <a:latin typeface="IBM Plex Sans Condensed"/>
              </a:rPr>
              <a:t> </a:t>
            </a:r>
            <a:r>
              <a:rPr lang="en-US" b="1" dirty="0" err="1">
                <a:solidFill>
                  <a:schemeClr val="bg1"/>
                </a:solidFill>
                <a:latin typeface="IBM Plex Sans Condensed"/>
              </a:rPr>
              <a:t>Produksi</a:t>
            </a:r>
            <a:endParaRPr lang="en-US" b="1" dirty="0">
              <a:solidFill>
                <a:schemeClr val="bg1"/>
              </a:solidFill>
              <a:latin typeface="IBM Plex Sans Condensed"/>
            </a:endParaRPr>
          </a:p>
          <a:p>
            <a:pPr algn="just">
              <a:spcBef>
                <a:spcPts val="300"/>
              </a:spcBef>
              <a:buClr>
                <a:schemeClr val="bg1"/>
              </a:buClr>
            </a:pPr>
            <a:r>
              <a:rPr lang="en-US" dirty="0" err="1">
                <a:solidFill>
                  <a:schemeClr val="bg1"/>
                </a:solidFill>
                <a:latin typeface="IBM Plex Sans Condensed"/>
              </a:rPr>
              <a:t>Biaya</a:t>
            </a:r>
            <a:r>
              <a:rPr lang="en-US" dirty="0">
                <a:solidFill>
                  <a:schemeClr val="bg1"/>
                </a:solidFill>
                <a:latin typeface="IBM Plex Sans Condensed"/>
              </a:rPr>
              <a:t> yang </a:t>
            </a:r>
            <a:r>
              <a:rPr lang="en-US" dirty="0" err="1">
                <a:solidFill>
                  <a:schemeClr val="bg1"/>
                </a:solidFill>
                <a:latin typeface="IBM Plex Sans Condensed"/>
              </a:rPr>
              <a:t>berkaitan</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pembuatan</a:t>
            </a:r>
            <a:r>
              <a:rPr lang="en-US" dirty="0">
                <a:solidFill>
                  <a:schemeClr val="bg1"/>
                </a:solidFill>
                <a:latin typeface="IBM Plex Sans Condensed"/>
              </a:rPr>
              <a:t> </a:t>
            </a:r>
            <a:r>
              <a:rPr lang="en-US" dirty="0" err="1">
                <a:solidFill>
                  <a:schemeClr val="bg1"/>
                </a:solidFill>
                <a:latin typeface="IBM Plex Sans Condensed"/>
              </a:rPr>
              <a:t>barang</a:t>
            </a:r>
            <a:endParaRPr lang="en-US" dirty="0">
              <a:solidFill>
                <a:schemeClr val="bg1"/>
              </a:solidFill>
              <a:latin typeface="IBM Plex Sans Condensed"/>
            </a:endParaRPr>
          </a:p>
          <a:p>
            <a:pPr algn="just">
              <a:spcBef>
                <a:spcPts val="300"/>
              </a:spcBef>
              <a:buClr>
                <a:schemeClr val="bg1"/>
              </a:buClr>
            </a:pPr>
            <a:endParaRPr lang="en-US" dirty="0">
              <a:solidFill>
                <a:schemeClr val="bg1"/>
              </a:solidFill>
              <a:latin typeface="IBM Plex Sans Condensed"/>
            </a:endParaRPr>
          </a:p>
          <a:p>
            <a:pPr marL="285750" indent="-285750" algn="just">
              <a:spcBef>
                <a:spcPts val="300"/>
              </a:spcBef>
              <a:buClr>
                <a:schemeClr val="bg1"/>
              </a:buClr>
              <a:buFont typeface="Wingdings" panose="05000000000000000000" pitchFamily="2" charset="2"/>
              <a:buChar char="Ø"/>
            </a:pPr>
            <a:r>
              <a:rPr lang="en-US" u="sng" dirty="0" err="1">
                <a:solidFill>
                  <a:schemeClr val="bg1"/>
                </a:solidFill>
                <a:latin typeface="IBM Plex Sans Condensed"/>
              </a:rPr>
              <a:t>Biaya</a:t>
            </a:r>
            <a:r>
              <a:rPr lang="en-US" u="sng" dirty="0">
                <a:solidFill>
                  <a:schemeClr val="bg1"/>
                </a:solidFill>
                <a:latin typeface="IBM Plex Sans Condensed"/>
              </a:rPr>
              <a:t> </a:t>
            </a:r>
            <a:r>
              <a:rPr lang="en-US" u="sng" dirty="0" err="1">
                <a:solidFill>
                  <a:schemeClr val="bg1"/>
                </a:solidFill>
                <a:latin typeface="IBM Plex Sans Condensed"/>
              </a:rPr>
              <a:t>bahan</a:t>
            </a:r>
            <a:r>
              <a:rPr lang="en-US" u="sng" dirty="0">
                <a:solidFill>
                  <a:schemeClr val="bg1"/>
                </a:solidFill>
                <a:latin typeface="IBM Plex Sans Condensed"/>
              </a:rPr>
              <a:t> </a:t>
            </a:r>
            <a:r>
              <a:rPr lang="en-US" u="sng" dirty="0" err="1">
                <a:solidFill>
                  <a:schemeClr val="bg1"/>
                </a:solidFill>
                <a:latin typeface="IBM Plex Sans Condensed"/>
              </a:rPr>
              <a:t>baku</a:t>
            </a:r>
            <a:r>
              <a:rPr lang="en-US" u="sng" dirty="0">
                <a:solidFill>
                  <a:schemeClr val="bg1"/>
                </a:solidFill>
                <a:latin typeface="IBM Plex Sans Condensed"/>
              </a:rPr>
              <a:t> </a:t>
            </a:r>
            <a:r>
              <a:rPr lang="en-US" u="sng" dirty="0" err="1">
                <a:solidFill>
                  <a:schemeClr val="bg1"/>
                </a:solidFill>
                <a:latin typeface="IBM Plex Sans Condensed"/>
              </a:rPr>
              <a:t>langsung</a:t>
            </a:r>
            <a:endParaRPr lang="en-US" u="sng" dirty="0">
              <a:solidFill>
                <a:schemeClr val="bg1"/>
              </a:solidFill>
              <a:latin typeface="IBM Plex Sans Condensed"/>
            </a:endParaRPr>
          </a:p>
          <a:p>
            <a:pPr algn="just">
              <a:spcBef>
                <a:spcPts val="300"/>
              </a:spcBef>
              <a:buClr>
                <a:schemeClr val="bg1"/>
              </a:buClr>
            </a:pP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 </a:t>
            </a:r>
            <a:r>
              <a:rPr lang="en-US" dirty="0" err="1">
                <a:solidFill>
                  <a:schemeClr val="bg1"/>
                </a:solidFill>
                <a:latin typeface="IBM Plex Sans Condensed"/>
              </a:rPr>
              <a:t>bahan</a:t>
            </a:r>
            <a:r>
              <a:rPr lang="en-US" dirty="0">
                <a:solidFill>
                  <a:schemeClr val="bg1"/>
                </a:solidFill>
                <a:latin typeface="IBM Plex Sans Condensed"/>
              </a:rPr>
              <a:t> yang </a:t>
            </a:r>
            <a:r>
              <a:rPr lang="en-US" dirty="0" err="1">
                <a:solidFill>
                  <a:schemeClr val="bg1"/>
                </a:solidFill>
                <a:latin typeface="IBM Plex Sans Condensed"/>
              </a:rPr>
              <a:t>dapat</a:t>
            </a:r>
            <a:r>
              <a:rPr lang="en-US" dirty="0">
                <a:solidFill>
                  <a:schemeClr val="bg1"/>
                </a:solidFill>
                <a:latin typeface="IBM Plex Sans Condensed"/>
              </a:rPr>
              <a:t> </a:t>
            </a:r>
            <a:r>
              <a:rPr lang="en-US" dirty="0" err="1">
                <a:solidFill>
                  <a:schemeClr val="bg1"/>
                </a:solidFill>
                <a:latin typeface="IBM Plex Sans Condensed"/>
              </a:rPr>
              <a:t>ditelusuri</a:t>
            </a:r>
            <a:r>
              <a:rPr lang="en-US" dirty="0">
                <a:solidFill>
                  <a:schemeClr val="bg1"/>
                </a:solidFill>
                <a:latin typeface="IBM Plex Sans Condensed"/>
              </a:rPr>
              <a:t> </a:t>
            </a:r>
            <a:r>
              <a:rPr lang="en-US" dirty="0" err="1">
                <a:solidFill>
                  <a:schemeClr val="bg1"/>
                </a:solidFill>
                <a:latin typeface="IBM Plex Sans Condensed"/>
              </a:rPr>
              <a:t>ke</a:t>
            </a:r>
            <a:r>
              <a:rPr lang="en-US" dirty="0">
                <a:solidFill>
                  <a:schemeClr val="bg1"/>
                </a:solidFill>
                <a:latin typeface="IBM Plex Sans Condensed"/>
              </a:rPr>
              <a:t> </a:t>
            </a:r>
            <a:r>
              <a:rPr lang="en-US" dirty="0" err="1">
                <a:solidFill>
                  <a:schemeClr val="bg1"/>
                </a:solidFill>
                <a:latin typeface="IBM Plex Sans Condensed"/>
              </a:rPr>
              <a:t>barang</a:t>
            </a:r>
            <a:r>
              <a:rPr lang="en-US" dirty="0">
                <a:solidFill>
                  <a:schemeClr val="bg1"/>
                </a:solidFill>
                <a:latin typeface="IBM Plex Sans Condensed"/>
              </a:rPr>
              <a:t> / </a:t>
            </a:r>
            <a:r>
              <a:rPr lang="en-US" dirty="0" err="1">
                <a:solidFill>
                  <a:schemeClr val="bg1"/>
                </a:solidFill>
                <a:latin typeface="IBM Plex Sans Condensed"/>
              </a:rPr>
              <a:t>jasa</a:t>
            </a:r>
            <a:r>
              <a:rPr lang="en-US" dirty="0">
                <a:solidFill>
                  <a:schemeClr val="bg1"/>
                </a:solidFill>
                <a:latin typeface="IBM Plex Sans Condensed"/>
              </a:rPr>
              <a:t> yang </a:t>
            </a:r>
            <a:r>
              <a:rPr lang="en-US" dirty="0" err="1">
                <a:solidFill>
                  <a:schemeClr val="bg1"/>
                </a:solidFill>
                <a:latin typeface="IBM Plex Sans Condensed"/>
              </a:rPr>
              <a:t>diproduksi</a:t>
            </a:r>
            <a:r>
              <a:rPr lang="en-US" dirty="0">
                <a:solidFill>
                  <a:schemeClr val="bg1"/>
                </a:solidFill>
                <a:latin typeface="IBM Plex Sans Condensed"/>
              </a:rPr>
              <a:t>, </a:t>
            </a:r>
            <a:r>
              <a:rPr lang="en-US" dirty="0" err="1">
                <a:solidFill>
                  <a:schemeClr val="bg1"/>
                </a:solidFill>
                <a:latin typeface="IBM Plex Sans Condensed"/>
              </a:rPr>
              <a:t>dapat</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dibebankan</a:t>
            </a:r>
            <a:r>
              <a:rPr lang="en-US" dirty="0">
                <a:solidFill>
                  <a:schemeClr val="bg1"/>
                </a:solidFill>
                <a:latin typeface="IBM Plex Sans Condensed"/>
              </a:rPr>
              <a:t> </a:t>
            </a:r>
            <a:r>
              <a:rPr lang="en-US" dirty="0" err="1">
                <a:solidFill>
                  <a:schemeClr val="bg1"/>
                </a:solidFill>
                <a:latin typeface="IBM Plex Sans Condensed"/>
              </a:rPr>
              <a:t>ke</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a:t>
            </a:r>
            <a:r>
              <a:rPr lang="en-US" dirty="0" err="1">
                <a:solidFill>
                  <a:schemeClr val="bg1"/>
                </a:solidFill>
                <a:latin typeface="IBM Plex Sans Condensed"/>
              </a:rPr>
              <a:t>produk</a:t>
            </a:r>
            <a:r>
              <a:rPr lang="en-US" dirty="0">
                <a:solidFill>
                  <a:schemeClr val="bg1"/>
                </a:solidFill>
                <a:latin typeface="IBM Plex Sans Condensed"/>
              </a:rPr>
              <a:t>.</a:t>
            </a:r>
          </a:p>
          <a:p>
            <a:pPr algn="just">
              <a:spcBef>
                <a:spcPts val="300"/>
              </a:spcBef>
              <a:buClr>
                <a:schemeClr val="bg1"/>
              </a:buClr>
            </a:pPr>
            <a:r>
              <a:rPr lang="en-US" dirty="0" err="1">
                <a:solidFill>
                  <a:schemeClr val="bg1"/>
                </a:solidFill>
                <a:latin typeface="IBM Plex Sans Condensed"/>
              </a:rPr>
              <a:t>Contoh</a:t>
            </a:r>
            <a:r>
              <a:rPr lang="en-US" dirty="0">
                <a:solidFill>
                  <a:schemeClr val="bg1"/>
                </a:solidFill>
                <a:latin typeface="IBM Plex Sans Condensed"/>
              </a:rPr>
              <a:t> : </a:t>
            </a:r>
            <a:r>
              <a:rPr lang="en-US" dirty="0" err="1">
                <a:solidFill>
                  <a:schemeClr val="bg1"/>
                </a:solidFill>
                <a:latin typeface="IBM Plex Sans Condensed"/>
              </a:rPr>
              <a:t>besi</a:t>
            </a:r>
            <a:r>
              <a:rPr lang="en-US" dirty="0">
                <a:solidFill>
                  <a:schemeClr val="bg1"/>
                </a:solidFill>
                <a:latin typeface="IBM Plex Sans Condensed"/>
              </a:rPr>
              <a:t> </a:t>
            </a:r>
            <a:r>
              <a:rPr lang="en-US" dirty="0" err="1">
                <a:solidFill>
                  <a:schemeClr val="bg1"/>
                </a:solidFill>
                <a:latin typeface="IBM Plex Sans Condensed"/>
              </a:rPr>
              <a:t>pada</a:t>
            </a:r>
            <a:r>
              <a:rPr lang="en-US" dirty="0">
                <a:solidFill>
                  <a:schemeClr val="bg1"/>
                </a:solidFill>
                <a:latin typeface="IBM Plex Sans Condensed"/>
              </a:rPr>
              <a:t> </a:t>
            </a:r>
            <a:r>
              <a:rPr lang="en-US" dirty="0" err="1">
                <a:solidFill>
                  <a:schemeClr val="bg1"/>
                </a:solidFill>
                <a:latin typeface="IBM Plex Sans Condensed"/>
              </a:rPr>
              <a:t>mobil</a:t>
            </a:r>
            <a:r>
              <a:rPr lang="en-US" dirty="0">
                <a:solidFill>
                  <a:schemeClr val="bg1"/>
                </a:solidFill>
                <a:latin typeface="IBM Plex Sans Condensed"/>
              </a:rPr>
              <a:t>, </a:t>
            </a:r>
            <a:r>
              <a:rPr lang="en-US" dirty="0" err="1">
                <a:solidFill>
                  <a:schemeClr val="bg1"/>
                </a:solidFill>
                <a:latin typeface="IBM Plex Sans Condensed"/>
              </a:rPr>
              <a:t>kayu</a:t>
            </a:r>
            <a:r>
              <a:rPr lang="en-US" dirty="0">
                <a:solidFill>
                  <a:schemeClr val="bg1"/>
                </a:solidFill>
                <a:latin typeface="IBM Plex Sans Condensed"/>
              </a:rPr>
              <a:t> </a:t>
            </a:r>
            <a:r>
              <a:rPr lang="en-US" dirty="0" err="1">
                <a:solidFill>
                  <a:schemeClr val="bg1"/>
                </a:solidFill>
                <a:latin typeface="IBM Plex Sans Condensed"/>
              </a:rPr>
              <a:t>pada</a:t>
            </a:r>
            <a:r>
              <a:rPr lang="en-US" dirty="0">
                <a:solidFill>
                  <a:schemeClr val="bg1"/>
                </a:solidFill>
                <a:latin typeface="IBM Plex Sans Condensed"/>
              </a:rPr>
              <a:t> </a:t>
            </a:r>
            <a:r>
              <a:rPr lang="en-US" dirty="0" err="1">
                <a:solidFill>
                  <a:schemeClr val="bg1"/>
                </a:solidFill>
                <a:latin typeface="IBM Plex Sans Condensed"/>
              </a:rPr>
              <a:t>perabotan</a:t>
            </a:r>
            <a:r>
              <a:rPr lang="en-US" dirty="0">
                <a:solidFill>
                  <a:schemeClr val="bg1"/>
                </a:solidFill>
                <a:latin typeface="IBM Plex Sans Condensed"/>
              </a:rPr>
              <a:t> </a:t>
            </a:r>
            <a:r>
              <a:rPr lang="en-US" dirty="0" err="1">
                <a:solidFill>
                  <a:schemeClr val="bg1"/>
                </a:solidFill>
                <a:latin typeface="IBM Plex Sans Condensed"/>
              </a:rPr>
              <a:t>rumah</a:t>
            </a:r>
            <a:r>
              <a:rPr lang="en-US" dirty="0">
                <a:solidFill>
                  <a:schemeClr val="bg1"/>
                </a:solidFill>
                <a:latin typeface="IBM Plex Sans Condensed"/>
              </a:rPr>
              <a:t>, </a:t>
            </a:r>
            <a:r>
              <a:rPr lang="en-US" dirty="0" err="1">
                <a:solidFill>
                  <a:schemeClr val="bg1"/>
                </a:solidFill>
                <a:latin typeface="IBM Plex Sans Condensed"/>
              </a:rPr>
              <a:t>alkohol</a:t>
            </a:r>
            <a:r>
              <a:rPr lang="en-US" dirty="0">
                <a:solidFill>
                  <a:schemeClr val="bg1"/>
                </a:solidFill>
                <a:latin typeface="IBM Plex Sans Condensed"/>
              </a:rPr>
              <a:t> </a:t>
            </a:r>
            <a:r>
              <a:rPr lang="en-US" dirty="0" err="1">
                <a:solidFill>
                  <a:schemeClr val="bg1"/>
                </a:solidFill>
                <a:latin typeface="IBM Plex Sans Condensed"/>
              </a:rPr>
              <a:t>pada</a:t>
            </a:r>
            <a:r>
              <a:rPr lang="en-US" dirty="0">
                <a:solidFill>
                  <a:schemeClr val="bg1"/>
                </a:solidFill>
                <a:latin typeface="IBM Plex Sans Condensed"/>
              </a:rPr>
              <a:t> </a:t>
            </a:r>
            <a:r>
              <a:rPr lang="en-US" dirty="0" err="1">
                <a:solidFill>
                  <a:schemeClr val="bg1"/>
                </a:solidFill>
                <a:latin typeface="IBM Plex Sans Condensed"/>
              </a:rPr>
              <a:t>tisu</a:t>
            </a:r>
            <a:r>
              <a:rPr lang="en-US" dirty="0">
                <a:solidFill>
                  <a:schemeClr val="bg1"/>
                </a:solidFill>
                <a:latin typeface="IBM Plex Sans Condensed"/>
              </a:rPr>
              <a:t> </a:t>
            </a:r>
            <a:r>
              <a:rPr lang="en-US" dirty="0" err="1">
                <a:solidFill>
                  <a:schemeClr val="bg1"/>
                </a:solidFill>
                <a:latin typeface="IBM Plex Sans Condensed"/>
              </a:rPr>
              <a:t>pembersih</a:t>
            </a:r>
            <a:r>
              <a:rPr lang="en-US" dirty="0">
                <a:solidFill>
                  <a:schemeClr val="bg1"/>
                </a:solidFill>
                <a:latin typeface="IBM Plex Sans Condensed"/>
              </a:rPr>
              <a:t> </a:t>
            </a:r>
            <a:r>
              <a:rPr lang="en-US" dirty="0" err="1">
                <a:solidFill>
                  <a:schemeClr val="bg1"/>
                </a:solidFill>
                <a:latin typeface="IBM Plex Sans Condensed"/>
              </a:rPr>
              <a:t>muka</a:t>
            </a:r>
            <a:r>
              <a:rPr lang="en-US" dirty="0">
                <a:solidFill>
                  <a:schemeClr val="bg1"/>
                </a:solidFill>
                <a:latin typeface="IBM Plex Sans Condensed"/>
              </a:rPr>
              <a:t>, </a:t>
            </a:r>
            <a:r>
              <a:rPr lang="en-US" dirty="0" err="1">
                <a:solidFill>
                  <a:schemeClr val="bg1"/>
                </a:solidFill>
                <a:latin typeface="IBM Plex Sans Condensed"/>
              </a:rPr>
              <a:t>kain</a:t>
            </a:r>
            <a:r>
              <a:rPr lang="en-US" dirty="0">
                <a:solidFill>
                  <a:schemeClr val="bg1"/>
                </a:solidFill>
                <a:latin typeface="IBM Plex Sans Condensed"/>
              </a:rPr>
              <a:t>  </a:t>
            </a:r>
            <a:r>
              <a:rPr lang="en-US" dirty="0" err="1">
                <a:solidFill>
                  <a:schemeClr val="bg1"/>
                </a:solidFill>
                <a:latin typeface="IBM Plex Sans Condensed"/>
              </a:rPr>
              <a:t>pada</a:t>
            </a:r>
            <a:r>
              <a:rPr lang="en-US" dirty="0">
                <a:solidFill>
                  <a:schemeClr val="bg1"/>
                </a:solidFill>
                <a:latin typeface="IBM Plex Sans Condensed"/>
              </a:rPr>
              <a:t> jeans, </a:t>
            </a:r>
            <a:r>
              <a:rPr lang="en-US" dirty="0" err="1">
                <a:solidFill>
                  <a:schemeClr val="bg1"/>
                </a:solidFill>
                <a:latin typeface="IBM Plex Sans Condensed"/>
              </a:rPr>
              <a:t>dll</a:t>
            </a:r>
            <a:r>
              <a:rPr lang="en-US" dirty="0">
                <a:solidFill>
                  <a:schemeClr val="bg1"/>
                </a:solidFill>
                <a:latin typeface="IBM Plex Sans Condensed"/>
              </a:rPr>
              <a:t>.</a:t>
            </a:r>
          </a:p>
          <a:p>
            <a:pPr algn="just">
              <a:spcBef>
                <a:spcPts val="300"/>
              </a:spcBef>
              <a:buClr>
                <a:schemeClr val="bg1"/>
              </a:buClr>
            </a:pPr>
            <a:endParaRPr lang="en-US" dirty="0">
              <a:solidFill>
                <a:schemeClr val="bg1"/>
              </a:solidFill>
              <a:latin typeface="IBM Plex Sans Condensed"/>
            </a:endParaRPr>
          </a:p>
          <a:p>
            <a:pPr marL="285750" indent="-285750" algn="just">
              <a:spcBef>
                <a:spcPts val="300"/>
              </a:spcBef>
              <a:buClr>
                <a:schemeClr val="bg1"/>
              </a:buClr>
              <a:buFont typeface="Wingdings" panose="05000000000000000000" pitchFamily="2" charset="2"/>
              <a:buChar char="Ø"/>
              <a:tabLst>
                <a:tab pos="361950" algn="l"/>
              </a:tabLst>
            </a:pPr>
            <a:r>
              <a:rPr lang="en-US" u="sng" dirty="0" err="1">
                <a:solidFill>
                  <a:schemeClr val="bg1"/>
                </a:solidFill>
                <a:latin typeface="IBM Plex Sans Condensed"/>
              </a:rPr>
              <a:t>Biaya</a:t>
            </a:r>
            <a:r>
              <a:rPr lang="en-US" u="sng" dirty="0">
                <a:solidFill>
                  <a:schemeClr val="bg1"/>
                </a:solidFill>
                <a:latin typeface="IBM Plex Sans Condensed"/>
              </a:rPr>
              <a:t> Tenaga </a:t>
            </a:r>
            <a:r>
              <a:rPr lang="en-US" u="sng" dirty="0" err="1">
                <a:solidFill>
                  <a:schemeClr val="bg1"/>
                </a:solidFill>
                <a:latin typeface="IBM Plex Sans Condensed"/>
              </a:rPr>
              <a:t>kerja</a:t>
            </a:r>
            <a:r>
              <a:rPr lang="en-US" u="sng" dirty="0">
                <a:solidFill>
                  <a:schemeClr val="bg1"/>
                </a:solidFill>
                <a:latin typeface="IBM Plex Sans Condensed"/>
              </a:rPr>
              <a:t> </a:t>
            </a:r>
            <a:r>
              <a:rPr lang="en-US" u="sng" dirty="0" err="1">
                <a:solidFill>
                  <a:schemeClr val="bg1"/>
                </a:solidFill>
                <a:latin typeface="IBM Plex Sans Condensed"/>
              </a:rPr>
              <a:t>langsung</a:t>
            </a:r>
            <a:endParaRPr lang="en-US" u="sng" dirty="0">
              <a:solidFill>
                <a:schemeClr val="bg1"/>
              </a:solidFill>
              <a:latin typeface="IBM Plex Sans Condensed"/>
            </a:endParaRPr>
          </a:p>
          <a:p>
            <a:pPr algn="just">
              <a:spcBef>
                <a:spcPts val="300"/>
              </a:spcBef>
              <a:buClr>
                <a:schemeClr val="bg1"/>
              </a:buClr>
            </a:pPr>
            <a:r>
              <a:rPr lang="en-US" dirty="0">
                <a:solidFill>
                  <a:schemeClr val="bg1"/>
                </a:solidFill>
                <a:latin typeface="IBM Plex Sans Condensed"/>
              </a:rPr>
              <a:t>Tenaga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yang </a:t>
            </a:r>
            <a:r>
              <a:rPr lang="en-US" dirty="0" err="1">
                <a:solidFill>
                  <a:schemeClr val="bg1"/>
                </a:solidFill>
                <a:latin typeface="IBM Plex Sans Condensed"/>
              </a:rPr>
              <a:t>dapat</a:t>
            </a:r>
            <a:r>
              <a:rPr lang="en-US" dirty="0">
                <a:solidFill>
                  <a:schemeClr val="bg1"/>
                </a:solidFill>
                <a:latin typeface="IBM Plex Sans Condensed"/>
              </a:rPr>
              <a:t> </a:t>
            </a:r>
            <a:r>
              <a:rPr lang="en-US" dirty="0" err="1">
                <a:solidFill>
                  <a:schemeClr val="bg1"/>
                </a:solidFill>
                <a:latin typeface="IBM Plex Sans Condensed"/>
              </a:rPr>
              <a:t>ditelusuri</a:t>
            </a:r>
            <a:r>
              <a:rPr lang="en-US" dirty="0">
                <a:solidFill>
                  <a:schemeClr val="bg1"/>
                </a:solidFill>
                <a:latin typeface="IBM Plex Sans Condensed"/>
              </a:rPr>
              <a:t> </a:t>
            </a:r>
            <a:r>
              <a:rPr lang="en-US" dirty="0" err="1">
                <a:solidFill>
                  <a:schemeClr val="bg1"/>
                </a:solidFill>
                <a:latin typeface="IBM Plex Sans Condensed"/>
              </a:rPr>
              <a:t>pada</a:t>
            </a:r>
            <a:r>
              <a:rPr lang="en-US" dirty="0">
                <a:solidFill>
                  <a:schemeClr val="bg1"/>
                </a:solidFill>
                <a:latin typeface="IBM Plex Sans Condensed"/>
              </a:rPr>
              <a:t> </a:t>
            </a:r>
            <a:r>
              <a:rPr lang="en-US" dirty="0" err="1">
                <a:solidFill>
                  <a:schemeClr val="bg1"/>
                </a:solidFill>
                <a:latin typeface="IBM Plex Sans Condensed"/>
              </a:rPr>
              <a:t>barang</a:t>
            </a:r>
            <a:r>
              <a:rPr lang="en-US" dirty="0">
                <a:solidFill>
                  <a:schemeClr val="bg1"/>
                </a:solidFill>
                <a:latin typeface="IBM Plex Sans Condensed"/>
              </a:rPr>
              <a:t> </a:t>
            </a:r>
            <a:r>
              <a:rPr lang="en-US" dirty="0" err="1">
                <a:solidFill>
                  <a:schemeClr val="bg1"/>
                </a:solidFill>
                <a:latin typeface="IBM Plex Sans Condensed"/>
              </a:rPr>
              <a:t>atau</a:t>
            </a:r>
            <a:r>
              <a:rPr lang="en-US" dirty="0">
                <a:solidFill>
                  <a:schemeClr val="bg1"/>
                </a:solidFill>
                <a:latin typeface="IBM Plex Sans Condensed"/>
              </a:rPr>
              <a:t> </a:t>
            </a:r>
            <a:r>
              <a:rPr lang="en-US" dirty="0" err="1">
                <a:solidFill>
                  <a:schemeClr val="bg1"/>
                </a:solidFill>
                <a:latin typeface="IBM Plex Sans Condensed"/>
              </a:rPr>
              <a:t>jasa</a:t>
            </a:r>
            <a:r>
              <a:rPr lang="en-US" dirty="0">
                <a:solidFill>
                  <a:schemeClr val="bg1"/>
                </a:solidFill>
                <a:latin typeface="IBM Plex Sans Condensed"/>
              </a:rPr>
              <a:t> yang </a:t>
            </a:r>
            <a:r>
              <a:rPr lang="en-US" dirty="0" err="1">
                <a:solidFill>
                  <a:schemeClr val="bg1"/>
                </a:solidFill>
                <a:latin typeface="IBM Plex Sans Condensed"/>
              </a:rPr>
              <a:t>sedang</a:t>
            </a:r>
            <a:r>
              <a:rPr lang="en-US" dirty="0">
                <a:solidFill>
                  <a:schemeClr val="bg1"/>
                </a:solidFill>
                <a:latin typeface="IBM Plex Sans Condensed"/>
              </a:rPr>
              <a:t> </a:t>
            </a:r>
            <a:r>
              <a:rPr lang="en-US" dirty="0" err="1">
                <a:solidFill>
                  <a:schemeClr val="bg1"/>
                </a:solidFill>
                <a:latin typeface="IBM Plex Sans Condensed"/>
              </a:rPr>
              <a:t>diproduksi</a:t>
            </a:r>
            <a:r>
              <a:rPr lang="en-US" dirty="0">
                <a:solidFill>
                  <a:schemeClr val="bg1"/>
                </a:solidFill>
                <a:latin typeface="IBM Plex Sans Condensed"/>
              </a:rPr>
              <a:t>.</a:t>
            </a:r>
          </a:p>
          <a:p>
            <a:pPr algn="just">
              <a:spcBef>
                <a:spcPts val="300"/>
              </a:spcBef>
              <a:buClr>
                <a:schemeClr val="bg1"/>
              </a:buClr>
            </a:pPr>
            <a:r>
              <a:rPr lang="en-US" dirty="0" err="1">
                <a:solidFill>
                  <a:schemeClr val="bg1"/>
                </a:solidFill>
                <a:latin typeface="IBM Plex Sans Condensed"/>
              </a:rPr>
              <a:t>Contoh</a:t>
            </a:r>
            <a:r>
              <a:rPr lang="en-US" dirty="0">
                <a:solidFill>
                  <a:schemeClr val="bg1"/>
                </a:solidFill>
                <a:latin typeface="IBM Plex Sans Condensed"/>
              </a:rPr>
              <a:t> : </a:t>
            </a:r>
            <a:r>
              <a:rPr lang="en-US" dirty="0" err="1">
                <a:solidFill>
                  <a:schemeClr val="bg1"/>
                </a:solidFill>
                <a:latin typeface="IBM Plex Sans Condensed"/>
              </a:rPr>
              <a:t>karyawan</a:t>
            </a:r>
            <a:r>
              <a:rPr lang="en-US" dirty="0">
                <a:solidFill>
                  <a:schemeClr val="bg1"/>
                </a:solidFill>
                <a:latin typeface="IBM Plex Sans Condensed"/>
              </a:rPr>
              <a:t> yang </a:t>
            </a:r>
            <a:r>
              <a:rPr lang="en-US" dirty="0" err="1">
                <a:solidFill>
                  <a:schemeClr val="bg1"/>
                </a:solidFill>
                <a:latin typeface="IBM Plex Sans Condensed"/>
              </a:rPr>
              <a:t>mengubah</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baku</a:t>
            </a:r>
            <a:r>
              <a:rPr lang="en-US" dirty="0">
                <a:solidFill>
                  <a:schemeClr val="bg1"/>
                </a:solidFill>
                <a:latin typeface="IBM Plex Sans Condensed"/>
              </a:rPr>
              <a:t> </a:t>
            </a:r>
            <a:r>
              <a:rPr lang="en-US" dirty="0" err="1">
                <a:solidFill>
                  <a:schemeClr val="bg1"/>
                </a:solidFill>
                <a:latin typeface="IBM Plex Sans Condensed"/>
              </a:rPr>
              <a:t>menjadi</a:t>
            </a:r>
            <a:r>
              <a:rPr lang="en-US" dirty="0">
                <a:solidFill>
                  <a:schemeClr val="bg1"/>
                </a:solidFill>
                <a:latin typeface="IBM Plex Sans Condensed"/>
              </a:rPr>
              <a:t> </a:t>
            </a:r>
            <a:r>
              <a:rPr lang="en-US" dirty="0" err="1">
                <a:solidFill>
                  <a:schemeClr val="bg1"/>
                </a:solidFill>
                <a:latin typeface="IBM Plex Sans Condensed"/>
              </a:rPr>
              <a:t>produk</a:t>
            </a:r>
            <a:r>
              <a:rPr lang="en-US" dirty="0">
                <a:solidFill>
                  <a:schemeClr val="bg1"/>
                </a:solidFill>
                <a:latin typeface="IBM Plex Sans Condensed"/>
              </a:rPr>
              <a:t> </a:t>
            </a:r>
            <a:r>
              <a:rPr lang="en-US" dirty="0" err="1">
                <a:solidFill>
                  <a:schemeClr val="bg1"/>
                </a:solidFill>
                <a:latin typeface="IBM Plex Sans Condensed"/>
              </a:rPr>
              <a:t>atau</a:t>
            </a:r>
            <a:r>
              <a:rPr lang="en-US" dirty="0">
                <a:solidFill>
                  <a:schemeClr val="bg1"/>
                </a:solidFill>
                <a:latin typeface="IBM Plex Sans Condensed"/>
              </a:rPr>
              <a:t> </a:t>
            </a:r>
            <a:r>
              <a:rPr lang="en-US" dirty="0" err="1">
                <a:solidFill>
                  <a:schemeClr val="bg1"/>
                </a:solidFill>
                <a:latin typeface="IBM Plex Sans Condensed"/>
              </a:rPr>
              <a:t>menyediakan</a:t>
            </a:r>
            <a:r>
              <a:rPr lang="en-US" dirty="0">
                <a:solidFill>
                  <a:schemeClr val="bg1"/>
                </a:solidFill>
                <a:latin typeface="IBM Plex Sans Condensed"/>
              </a:rPr>
              <a:t> </a:t>
            </a:r>
            <a:r>
              <a:rPr lang="en-US" dirty="0" err="1">
                <a:solidFill>
                  <a:schemeClr val="bg1"/>
                </a:solidFill>
                <a:latin typeface="IBM Plex Sans Condensed"/>
              </a:rPr>
              <a:t>jasa</a:t>
            </a:r>
            <a:r>
              <a:rPr lang="en-US" dirty="0">
                <a:solidFill>
                  <a:schemeClr val="bg1"/>
                </a:solidFill>
                <a:latin typeface="IBM Plex Sans Condensed"/>
              </a:rPr>
              <a:t> </a:t>
            </a:r>
            <a:r>
              <a:rPr lang="en-US" dirty="0" err="1">
                <a:solidFill>
                  <a:schemeClr val="bg1"/>
                </a:solidFill>
                <a:latin typeface="IBM Plex Sans Condensed"/>
              </a:rPr>
              <a:t>kepada</a:t>
            </a:r>
            <a:r>
              <a:rPr lang="en-US" dirty="0">
                <a:solidFill>
                  <a:schemeClr val="bg1"/>
                </a:solidFill>
                <a:latin typeface="IBM Plex Sans Condensed"/>
              </a:rPr>
              <a:t> </a:t>
            </a:r>
            <a:r>
              <a:rPr lang="en-US" dirty="0" err="1">
                <a:solidFill>
                  <a:schemeClr val="bg1"/>
                </a:solidFill>
                <a:latin typeface="IBM Plex Sans Condensed"/>
              </a:rPr>
              <a:t>pelanggan</a:t>
            </a:r>
            <a:r>
              <a:rPr lang="en-US" dirty="0">
                <a:solidFill>
                  <a:schemeClr val="bg1"/>
                </a:solidFill>
                <a:latin typeface="IBM Plex Sans Condensed"/>
              </a:rPr>
              <a:t>.</a:t>
            </a:r>
          </a:p>
          <a:p>
            <a:pPr algn="just">
              <a:spcBef>
                <a:spcPts val="300"/>
              </a:spcBef>
              <a:buClr>
                <a:schemeClr val="bg1"/>
              </a:buClr>
            </a:pPr>
            <a:endParaRPr lang="en-US" dirty="0">
              <a:solidFill>
                <a:schemeClr val="bg1"/>
              </a:solidFill>
              <a:latin typeface="IBM Plex Sans Condensed"/>
            </a:endParaRPr>
          </a:p>
          <a:p>
            <a:pPr marL="285750" indent="-285750" algn="just">
              <a:spcBef>
                <a:spcPts val="300"/>
              </a:spcBef>
              <a:buClr>
                <a:schemeClr val="bg1"/>
              </a:buClr>
              <a:buFont typeface="Wingdings" panose="05000000000000000000" pitchFamily="2" charset="2"/>
              <a:buChar char="Ø"/>
              <a:tabLst>
                <a:tab pos="361950" algn="l"/>
              </a:tabLst>
            </a:pPr>
            <a:r>
              <a:rPr lang="en-US" u="sng" dirty="0" err="1">
                <a:solidFill>
                  <a:schemeClr val="bg1"/>
                </a:solidFill>
                <a:latin typeface="IBM Plex Sans Condensed"/>
              </a:rPr>
              <a:t>Biaya</a:t>
            </a:r>
            <a:r>
              <a:rPr lang="en-US" u="sng" dirty="0">
                <a:solidFill>
                  <a:schemeClr val="bg1"/>
                </a:solidFill>
                <a:latin typeface="IBM Plex Sans Condensed"/>
              </a:rPr>
              <a:t> Overhead</a:t>
            </a:r>
          </a:p>
          <a:p>
            <a:pPr algn="just">
              <a:spcBef>
                <a:spcPts val="300"/>
              </a:spcBef>
              <a:buClr>
                <a:schemeClr val="bg1"/>
              </a:buClr>
            </a:pPr>
            <a:r>
              <a:rPr lang="en-US" dirty="0" err="1">
                <a:solidFill>
                  <a:schemeClr val="bg1"/>
                </a:solidFill>
                <a:latin typeface="IBM Plex Sans Condensed"/>
              </a:rPr>
              <a:t>Semua</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produksi</a:t>
            </a:r>
            <a:r>
              <a:rPr lang="en-US" dirty="0">
                <a:solidFill>
                  <a:schemeClr val="bg1"/>
                </a:solidFill>
                <a:latin typeface="IBM Plex Sans Condensed"/>
              </a:rPr>
              <a:t> </a:t>
            </a:r>
            <a:r>
              <a:rPr lang="en-US" dirty="0" err="1">
                <a:solidFill>
                  <a:schemeClr val="bg1"/>
                </a:solidFill>
                <a:latin typeface="IBM Plex Sans Condensed"/>
              </a:rPr>
              <a:t>selain</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dan</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a:t>
            </a:r>
          </a:p>
          <a:p>
            <a:pPr algn="just">
              <a:spcBef>
                <a:spcPts val="300"/>
              </a:spcBef>
              <a:buClr>
                <a:schemeClr val="bg1"/>
              </a:buClr>
            </a:pPr>
            <a:r>
              <a:rPr lang="en-US" dirty="0" err="1">
                <a:solidFill>
                  <a:schemeClr val="bg1"/>
                </a:solidFill>
                <a:latin typeface="IBM Plex Sans Condensed"/>
              </a:rPr>
              <a:t>Contoh</a:t>
            </a:r>
            <a:r>
              <a:rPr lang="en-US" dirty="0">
                <a:solidFill>
                  <a:schemeClr val="bg1"/>
                </a:solidFill>
                <a:latin typeface="IBM Plex Sans Condensed"/>
              </a:rPr>
              <a:t> : </a:t>
            </a:r>
            <a:r>
              <a:rPr lang="en-US" dirty="0" err="1">
                <a:solidFill>
                  <a:schemeClr val="bg1"/>
                </a:solidFill>
                <a:latin typeface="IBM Plex Sans Condensed"/>
              </a:rPr>
              <a:t>listrik</a:t>
            </a:r>
            <a:r>
              <a:rPr lang="en-US" dirty="0">
                <a:solidFill>
                  <a:schemeClr val="bg1"/>
                </a:solidFill>
                <a:latin typeface="IBM Plex Sans Condensed"/>
              </a:rPr>
              <a:t>, </a:t>
            </a:r>
            <a:r>
              <a:rPr lang="en-US" dirty="0" err="1">
                <a:solidFill>
                  <a:schemeClr val="bg1"/>
                </a:solidFill>
                <a:latin typeface="IBM Plex Sans Condensed"/>
              </a:rPr>
              <a:t>pengawasan</a:t>
            </a:r>
            <a:r>
              <a:rPr lang="en-US" dirty="0">
                <a:solidFill>
                  <a:schemeClr val="bg1"/>
                </a:solidFill>
                <a:latin typeface="IBM Plex Sans Condensed"/>
              </a:rPr>
              <a:t>, </a:t>
            </a:r>
            <a:r>
              <a:rPr lang="en-US" dirty="0" err="1">
                <a:solidFill>
                  <a:schemeClr val="bg1"/>
                </a:solidFill>
                <a:latin typeface="IBM Plex Sans Condensed"/>
              </a:rPr>
              <a:t>pajak</a:t>
            </a:r>
            <a:r>
              <a:rPr lang="en-US" dirty="0">
                <a:solidFill>
                  <a:schemeClr val="bg1"/>
                </a:solidFill>
                <a:latin typeface="IBM Plex Sans Condensed"/>
              </a:rPr>
              <a:t>, </a:t>
            </a:r>
            <a:r>
              <a:rPr lang="en-US" dirty="0" err="1">
                <a:solidFill>
                  <a:schemeClr val="bg1"/>
                </a:solidFill>
                <a:latin typeface="IBM Plex Sans Condensed"/>
              </a:rPr>
              <a:t>penyusutan</a:t>
            </a:r>
            <a:r>
              <a:rPr lang="en-US" dirty="0">
                <a:solidFill>
                  <a:schemeClr val="bg1"/>
                </a:solidFill>
                <a:latin typeface="IBM Plex Sans Condensed"/>
              </a:rPr>
              <a:t> </a:t>
            </a:r>
            <a:r>
              <a:rPr lang="en-US" dirty="0" err="1">
                <a:solidFill>
                  <a:schemeClr val="bg1"/>
                </a:solidFill>
                <a:latin typeface="IBM Plex Sans Condensed"/>
              </a:rPr>
              <a:t>mesin</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lembur</a:t>
            </a:r>
            <a:r>
              <a:rPr lang="en-US" dirty="0">
                <a:solidFill>
                  <a:schemeClr val="bg1"/>
                </a:solidFill>
                <a:latin typeface="IBM Plex Sans Condensed"/>
              </a:rPr>
              <a:t> </a:t>
            </a:r>
            <a:r>
              <a:rPr lang="en-US" dirty="0" err="1">
                <a:solidFill>
                  <a:schemeClr val="bg1"/>
                </a:solidFill>
                <a:latin typeface="IBM Plex Sans Condensed"/>
              </a:rPr>
              <a:t>karyawan</a:t>
            </a:r>
            <a:r>
              <a:rPr lang="en-US" dirty="0">
                <a:solidFill>
                  <a:schemeClr val="bg1"/>
                </a:solidFill>
                <a:latin typeface="IBM Plex Sans Condensed"/>
              </a:rPr>
              <a:t>, </a:t>
            </a:r>
            <a:r>
              <a:rPr lang="en-US" dirty="0" err="1">
                <a:solidFill>
                  <a:schemeClr val="bg1"/>
                </a:solidFill>
                <a:latin typeface="IBM Plex Sans Condensed"/>
              </a:rPr>
              <a:t>sewa</a:t>
            </a:r>
            <a:r>
              <a:rPr lang="en-US" dirty="0">
                <a:solidFill>
                  <a:schemeClr val="bg1"/>
                </a:solidFill>
                <a:latin typeface="IBM Plex Sans Condensed"/>
              </a:rPr>
              <a:t> </a:t>
            </a:r>
            <a:r>
              <a:rPr lang="en-US" dirty="0" err="1">
                <a:solidFill>
                  <a:schemeClr val="bg1"/>
                </a:solidFill>
                <a:latin typeface="IBM Plex Sans Condensed"/>
              </a:rPr>
              <a:t>mesin</a:t>
            </a:r>
            <a:r>
              <a:rPr lang="en-US" dirty="0">
                <a:solidFill>
                  <a:schemeClr val="bg1"/>
                </a:solidFill>
                <a:latin typeface="IBM Plex Sans Condensed"/>
              </a:rPr>
              <a:t>.</a:t>
            </a: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20</a:t>
            </a:r>
          </a:p>
        </p:txBody>
      </p:sp>
    </p:spTree>
    <p:extLst>
      <p:ext uri="{BB962C8B-B14F-4D97-AF65-F5344CB8AC3E}">
        <p14:creationId xmlns:p14="http://schemas.microsoft.com/office/powerpoint/2010/main" val="24271141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188393"/>
            <a:ext cx="2381250" cy="4061700"/>
          </a:xfrm>
        </p:spPr>
        <p:txBody>
          <a:bodyPr/>
          <a:lstStyle/>
          <a:p>
            <a:r>
              <a:rPr lang="en-US" sz="2400" b="1" dirty="0" err="1"/>
              <a:t>Pengelompokan</a:t>
            </a:r>
            <a:r>
              <a:rPr lang="en-US" sz="2400" b="1" dirty="0"/>
              <a:t> </a:t>
            </a:r>
            <a:r>
              <a:rPr lang="en-US" sz="2400" b="1" dirty="0" err="1"/>
              <a:t>Biaya</a:t>
            </a:r>
            <a:r>
              <a:rPr lang="en-US" sz="2400" b="1" dirty="0"/>
              <a:t> </a:t>
            </a:r>
            <a:r>
              <a:rPr lang="en-US" sz="2400" b="1" dirty="0" err="1"/>
              <a:t>Dalam</a:t>
            </a:r>
            <a:r>
              <a:rPr lang="en-US" sz="2400" b="1" dirty="0"/>
              <a:t> </a:t>
            </a:r>
            <a:r>
              <a:rPr lang="en-US" sz="2400" b="1" dirty="0" err="1"/>
              <a:t>Kategori</a:t>
            </a:r>
            <a:r>
              <a:rPr lang="en-US" sz="2400" b="1" dirty="0"/>
              <a:t> </a:t>
            </a:r>
            <a:r>
              <a:rPr lang="en-US" sz="2400" b="1" dirty="0" err="1"/>
              <a:t>Fungsionalnya</a:t>
            </a:r>
            <a:r>
              <a:rPr lang="en-US" sz="2400" b="1" dirty="0"/>
              <a:t> (2)</a:t>
            </a:r>
          </a:p>
        </p:txBody>
      </p:sp>
      <p:sp>
        <p:nvSpPr>
          <p:cNvPr id="5" name="Rectangle 4"/>
          <p:cNvSpPr/>
          <p:nvPr/>
        </p:nvSpPr>
        <p:spPr>
          <a:xfrm>
            <a:off x="2770166" y="188393"/>
            <a:ext cx="6021409" cy="4739759"/>
          </a:xfrm>
          <a:prstGeom prst="rect">
            <a:avLst/>
          </a:prstGeom>
        </p:spPr>
        <p:txBody>
          <a:bodyPr wrap="square">
            <a:spAutoFit/>
          </a:bodyPr>
          <a:lstStyle/>
          <a:p>
            <a:pPr algn="just">
              <a:spcBef>
                <a:spcPts val="600"/>
              </a:spcBef>
              <a:buClr>
                <a:schemeClr val="bg1"/>
              </a:buClr>
            </a:pPr>
            <a:r>
              <a:rPr lang="en-US" b="1" dirty="0">
                <a:solidFill>
                  <a:schemeClr val="bg1"/>
                </a:solidFill>
                <a:latin typeface="IBM Plex Sans Condensed"/>
              </a:rPr>
              <a:t>2. </a:t>
            </a:r>
            <a:r>
              <a:rPr lang="en-US" b="1" dirty="0" err="1">
                <a:solidFill>
                  <a:schemeClr val="bg1"/>
                </a:solidFill>
                <a:latin typeface="IBM Plex Sans Condensed"/>
              </a:rPr>
              <a:t>Biaya</a:t>
            </a:r>
            <a:r>
              <a:rPr lang="en-US" b="1" dirty="0">
                <a:solidFill>
                  <a:schemeClr val="bg1"/>
                </a:solidFill>
                <a:latin typeface="IBM Plex Sans Condensed"/>
              </a:rPr>
              <a:t> Non </a:t>
            </a:r>
            <a:r>
              <a:rPr lang="en-US" b="1" dirty="0" err="1">
                <a:solidFill>
                  <a:schemeClr val="bg1"/>
                </a:solidFill>
                <a:latin typeface="IBM Plex Sans Condensed"/>
              </a:rPr>
              <a:t>Produksi</a:t>
            </a:r>
            <a:endParaRPr lang="en-US" b="1" dirty="0">
              <a:solidFill>
                <a:schemeClr val="bg1"/>
              </a:solidFill>
              <a:latin typeface="IBM Plex Sans Condensed"/>
            </a:endParaRPr>
          </a:p>
          <a:p>
            <a:pPr algn="just">
              <a:spcBef>
                <a:spcPts val="600"/>
              </a:spcBef>
              <a:buClr>
                <a:schemeClr val="bg1"/>
              </a:buClr>
            </a:pPr>
            <a:r>
              <a:rPr lang="en-US" dirty="0" err="1">
                <a:solidFill>
                  <a:schemeClr val="bg1"/>
                </a:solidFill>
                <a:latin typeface="IBM Plex Sans Condensed"/>
              </a:rPr>
              <a:t>Biaya</a:t>
            </a:r>
            <a:r>
              <a:rPr lang="en-US" dirty="0">
                <a:solidFill>
                  <a:schemeClr val="bg1"/>
                </a:solidFill>
                <a:latin typeface="IBM Plex Sans Condensed"/>
              </a:rPr>
              <a:t> yang </a:t>
            </a:r>
            <a:r>
              <a:rPr lang="en-US" dirty="0" err="1">
                <a:solidFill>
                  <a:schemeClr val="bg1"/>
                </a:solidFill>
                <a:latin typeface="IBM Plex Sans Condensed"/>
              </a:rPr>
              <a:t>berkaitan</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fungsi</a:t>
            </a:r>
            <a:r>
              <a:rPr lang="en-US" dirty="0">
                <a:solidFill>
                  <a:schemeClr val="bg1"/>
                </a:solidFill>
                <a:latin typeface="IBM Plex Sans Condensed"/>
              </a:rPr>
              <a:t> </a:t>
            </a:r>
            <a:r>
              <a:rPr lang="en-US" dirty="0" err="1">
                <a:solidFill>
                  <a:schemeClr val="bg1"/>
                </a:solidFill>
                <a:latin typeface="IBM Plex Sans Condensed"/>
              </a:rPr>
              <a:t>perancangan</a:t>
            </a:r>
            <a:r>
              <a:rPr lang="en-US" dirty="0">
                <a:solidFill>
                  <a:schemeClr val="bg1"/>
                </a:solidFill>
                <a:latin typeface="IBM Plex Sans Condensed"/>
              </a:rPr>
              <a:t>, </a:t>
            </a:r>
            <a:r>
              <a:rPr lang="en-US" dirty="0" err="1">
                <a:solidFill>
                  <a:schemeClr val="bg1"/>
                </a:solidFill>
                <a:latin typeface="IBM Plex Sans Condensed"/>
              </a:rPr>
              <a:t>pengembangan</a:t>
            </a:r>
            <a:r>
              <a:rPr lang="en-US" dirty="0">
                <a:solidFill>
                  <a:schemeClr val="bg1"/>
                </a:solidFill>
                <a:latin typeface="IBM Plex Sans Condensed"/>
              </a:rPr>
              <a:t>, </a:t>
            </a:r>
            <a:r>
              <a:rPr lang="en-US" dirty="0" err="1">
                <a:solidFill>
                  <a:schemeClr val="bg1"/>
                </a:solidFill>
                <a:latin typeface="IBM Plex Sans Condensed"/>
              </a:rPr>
              <a:t>pemasaran</a:t>
            </a:r>
            <a:r>
              <a:rPr lang="en-US" dirty="0">
                <a:solidFill>
                  <a:schemeClr val="bg1"/>
                </a:solidFill>
                <a:latin typeface="IBM Plex Sans Condensed"/>
              </a:rPr>
              <a:t>, </a:t>
            </a:r>
            <a:r>
              <a:rPr lang="en-US" dirty="0" err="1">
                <a:solidFill>
                  <a:schemeClr val="bg1"/>
                </a:solidFill>
                <a:latin typeface="IBM Plex Sans Condensed"/>
              </a:rPr>
              <a:t>distribusi</a:t>
            </a:r>
            <a:r>
              <a:rPr lang="en-US" dirty="0">
                <a:solidFill>
                  <a:schemeClr val="bg1"/>
                </a:solidFill>
                <a:latin typeface="IBM Plex Sans Condensed"/>
              </a:rPr>
              <a:t>, </a:t>
            </a:r>
            <a:r>
              <a:rPr lang="en-US" dirty="0" err="1">
                <a:solidFill>
                  <a:schemeClr val="bg1"/>
                </a:solidFill>
                <a:latin typeface="IBM Plex Sans Condensed"/>
              </a:rPr>
              <a:t>layanan</a:t>
            </a:r>
            <a:r>
              <a:rPr lang="en-US" dirty="0">
                <a:solidFill>
                  <a:schemeClr val="bg1"/>
                </a:solidFill>
                <a:latin typeface="IBM Plex Sans Condensed"/>
              </a:rPr>
              <a:t> </a:t>
            </a:r>
            <a:r>
              <a:rPr lang="en-US" dirty="0" err="1">
                <a:solidFill>
                  <a:schemeClr val="bg1"/>
                </a:solidFill>
                <a:latin typeface="IBM Plex Sans Condensed"/>
              </a:rPr>
              <a:t>pelanggan</a:t>
            </a:r>
            <a:r>
              <a:rPr lang="en-US" dirty="0">
                <a:solidFill>
                  <a:schemeClr val="bg1"/>
                </a:solidFill>
                <a:latin typeface="IBM Plex Sans Condensed"/>
              </a:rPr>
              <a:t>, </a:t>
            </a:r>
            <a:r>
              <a:rPr lang="en-US" dirty="0" err="1">
                <a:solidFill>
                  <a:schemeClr val="bg1"/>
                </a:solidFill>
                <a:latin typeface="IBM Plex Sans Condensed"/>
              </a:rPr>
              <a:t>dan</a:t>
            </a:r>
            <a:r>
              <a:rPr lang="en-US" dirty="0">
                <a:solidFill>
                  <a:schemeClr val="bg1"/>
                </a:solidFill>
                <a:latin typeface="IBM Plex Sans Condensed"/>
              </a:rPr>
              <a:t> </a:t>
            </a:r>
            <a:r>
              <a:rPr lang="en-US" dirty="0" err="1">
                <a:solidFill>
                  <a:schemeClr val="bg1"/>
                </a:solidFill>
                <a:latin typeface="IBM Plex Sans Condensed"/>
              </a:rPr>
              <a:t>administrasi</a:t>
            </a:r>
            <a:r>
              <a:rPr lang="en-US" dirty="0">
                <a:solidFill>
                  <a:schemeClr val="bg1"/>
                </a:solidFill>
                <a:latin typeface="IBM Plex Sans Condensed"/>
              </a:rPr>
              <a:t> </a:t>
            </a:r>
            <a:r>
              <a:rPr lang="en-US" dirty="0" err="1">
                <a:solidFill>
                  <a:schemeClr val="bg1"/>
                </a:solidFill>
                <a:latin typeface="IBM Plex Sans Condensed"/>
              </a:rPr>
              <a:t>umum</a:t>
            </a:r>
            <a:r>
              <a:rPr lang="en-US" dirty="0">
                <a:solidFill>
                  <a:schemeClr val="bg1"/>
                </a:solidFill>
                <a:latin typeface="IBM Plex Sans Condensed"/>
              </a:rPr>
              <a:t>.</a:t>
            </a:r>
          </a:p>
          <a:p>
            <a:pPr algn="just">
              <a:spcBef>
                <a:spcPts val="600"/>
              </a:spcBef>
              <a:buClr>
                <a:schemeClr val="bg1"/>
              </a:buClr>
            </a:pPr>
            <a:endParaRPr lang="en-US" dirty="0">
              <a:solidFill>
                <a:schemeClr val="bg1"/>
              </a:solidFill>
              <a:latin typeface="IBM Plex Sans Condensed"/>
            </a:endParaRPr>
          </a:p>
          <a:p>
            <a:pPr marL="285750" indent="-285750" algn="just">
              <a:spcBef>
                <a:spcPts val="600"/>
              </a:spcBef>
              <a:buClr>
                <a:schemeClr val="bg1"/>
              </a:buClr>
              <a:buFont typeface="Wingdings" panose="05000000000000000000" pitchFamily="2" charset="2"/>
              <a:buChar char="Ø"/>
              <a:tabLst>
                <a:tab pos="361950" algn="l"/>
              </a:tabLst>
            </a:pPr>
            <a:r>
              <a:rPr lang="en-US" u="sng" dirty="0" err="1">
                <a:solidFill>
                  <a:schemeClr val="bg1"/>
                </a:solidFill>
                <a:latin typeface="IBM Plex Sans Condensed"/>
              </a:rPr>
              <a:t>Biaya</a:t>
            </a:r>
            <a:r>
              <a:rPr lang="en-US" u="sng" dirty="0">
                <a:solidFill>
                  <a:schemeClr val="bg1"/>
                </a:solidFill>
                <a:latin typeface="IBM Plex Sans Condensed"/>
              </a:rPr>
              <a:t> </a:t>
            </a:r>
            <a:r>
              <a:rPr lang="en-US" u="sng" dirty="0" err="1">
                <a:solidFill>
                  <a:schemeClr val="bg1"/>
                </a:solidFill>
                <a:latin typeface="IBM Plex Sans Condensed"/>
              </a:rPr>
              <a:t>penjualan</a:t>
            </a:r>
            <a:r>
              <a:rPr lang="en-US" u="sng" dirty="0">
                <a:solidFill>
                  <a:schemeClr val="bg1"/>
                </a:solidFill>
                <a:latin typeface="IBM Plex Sans Condensed"/>
              </a:rPr>
              <a:t> </a:t>
            </a:r>
            <a:r>
              <a:rPr lang="en-US" u="sng" dirty="0" err="1">
                <a:solidFill>
                  <a:schemeClr val="bg1"/>
                </a:solidFill>
                <a:latin typeface="IBM Plex Sans Condensed"/>
              </a:rPr>
              <a:t>dan</a:t>
            </a:r>
            <a:r>
              <a:rPr lang="en-US" u="sng" dirty="0">
                <a:solidFill>
                  <a:schemeClr val="bg1"/>
                </a:solidFill>
                <a:latin typeface="IBM Plex Sans Condensed"/>
              </a:rPr>
              <a:t> </a:t>
            </a:r>
            <a:r>
              <a:rPr lang="en-US" u="sng" dirty="0" err="1">
                <a:solidFill>
                  <a:schemeClr val="bg1"/>
                </a:solidFill>
                <a:latin typeface="IBM Plex Sans Condensed"/>
              </a:rPr>
              <a:t>administrasi</a:t>
            </a:r>
            <a:endParaRPr lang="en-US" u="sng" dirty="0">
              <a:solidFill>
                <a:schemeClr val="bg1"/>
              </a:solidFill>
              <a:latin typeface="IBM Plex Sans Condensed"/>
            </a:endParaRPr>
          </a:p>
          <a:p>
            <a:pPr algn="just">
              <a:spcBef>
                <a:spcPts val="600"/>
              </a:spcBef>
              <a:buClr>
                <a:schemeClr val="bg1"/>
              </a:buClr>
            </a:pPr>
            <a:r>
              <a:rPr lang="en-US" dirty="0" err="1">
                <a:solidFill>
                  <a:schemeClr val="bg1"/>
                </a:solidFill>
                <a:latin typeface="IBM Plex Sans Condensed"/>
              </a:rPr>
              <a:t>Terdapat</a:t>
            </a:r>
            <a:r>
              <a:rPr lang="en-US" dirty="0">
                <a:solidFill>
                  <a:schemeClr val="bg1"/>
                </a:solidFill>
                <a:latin typeface="IBM Plex Sans Condensed"/>
              </a:rPr>
              <a:t> </a:t>
            </a:r>
            <a:r>
              <a:rPr lang="en-US" dirty="0" err="1">
                <a:solidFill>
                  <a:schemeClr val="bg1"/>
                </a:solidFill>
                <a:latin typeface="IBM Plex Sans Condensed"/>
              </a:rPr>
              <a:t>dua</a:t>
            </a:r>
            <a:r>
              <a:rPr lang="en-US" dirty="0">
                <a:solidFill>
                  <a:schemeClr val="bg1"/>
                </a:solidFill>
                <a:latin typeface="IBM Plex Sans Condensed"/>
              </a:rPr>
              <a:t> </a:t>
            </a:r>
            <a:r>
              <a:rPr lang="en-US" dirty="0" err="1">
                <a:solidFill>
                  <a:schemeClr val="bg1"/>
                </a:solidFill>
                <a:latin typeface="IBM Plex Sans Condensed"/>
              </a:rPr>
              <a:t>kategori</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non </a:t>
            </a:r>
            <a:r>
              <a:rPr lang="en-US" dirty="0" err="1">
                <a:solidFill>
                  <a:schemeClr val="bg1"/>
                </a:solidFill>
                <a:latin typeface="IBM Plex Sans Condensed"/>
              </a:rPr>
              <a:t>produksi</a:t>
            </a:r>
            <a:r>
              <a:rPr lang="en-US" dirty="0">
                <a:solidFill>
                  <a:schemeClr val="bg1"/>
                </a:solidFill>
                <a:latin typeface="IBM Plex Sans Condensed"/>
              </a:rPr>
              <a:t> yang </a:t>
            </a:r>
            <a:r>
              <a:rPr lang="en-US" dirty="0" err="1">
                <a:solidFill>
                  <a:schemeClr val="bg1"/>
                </a:solidFill>
                <a:latin typeface="IBM Plex Sans Condensed"/>
              </a:rPr>
              <a:t>lazim</a:t>
            </a:r>
            <a:r>
              <a:rPr lang="en-US" dirty="0">
                <a:solidFill>
                  <a:schemeClr val="bg1"/>
                </a:solidFill>
                <a:latin typeface="IBM Plex Sans Condensed"/>
              </a:rPr>
              <a:t> :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penjualan</a:t>
            </a:r>
            <a:r>
              <a:rPr lang="en-US" dirty="0">
                <a:solidFill>
                  <a:schemeClr val="bg1"/>
                </a:solidFill>
                <a:latin typeface="IBM Plex Sans Condensed"/>
              </a:rPr>
              <a:t> </a:t>
            </a:r>
            <a:r>
              <a:rPr lang="en-US" dirty="0" err="1">
                <a:solidFill>
                  <a:schemeClr val="bg1"/>
                </a:solidFill>
                <a:latin typeface="IBM Plex Sans Condensed"/>
              </a:rPr>
              <a:t>dan</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administrasi</a:t>
            </a:r>
            <a:r>
              <a:rPr lang="en-US" dirty="0">
                <a:solidFill>
                  <a:schemeClr val="bg1"/>
                </a:solidFill>
                <a:latin typeface="IBM Plex Sans Condensed"/>
              </a:rPr>
              <a:t>.</a:t>
            </a:r>
          </a:p>
          <a:p>
            <a:pPr algn="just">
              <a:spcBef>
                <a:spcPts val="600"/>
              </a:spcBef>
              <a:buClr>
                <a:schemeClr val="bg1"/>
              </a:buClr>
            </a:pPr>
            <a:endParaRPr lang="en-US" dirty="0">
              <a:solidFill>
                <a:schemeClr val="bg1"/>
              </a:solidFill>
              <a:latin typeface="IBM Plex Sans Condensed"/>
            </a:endParaRPr>
          </a:p>
          <a:p>
            <a:pPr algn="just">
              <a:spcBef>
                <a:spcPts val="600"/>
              </a:spcBef>
              <a:buClr>
                <a:schemeClr val="bg1"/>
              </a:buClr>
            </a:pPr>
            <a:r>
              <a:rPr lang="en-US" u="sng" dirty="0" err="1">
                <a:solidFill>
                  <a:schemeClr val="bg1"/>
                </a:solidFill>
                <a:latin typeface="IBM Plex Sans Condensed"/>
              </a:rPr>
              <a:t>Biaya</a:t>
            </a:r>
            <a:r>
              <a:rPr lang="en-US" u="sng" dirty="0">
                <a:solidFill>
                  <a:schemeClr val="bg1"/>
                </a:solidFill>
                <a:latin typeface="IBM Plex Sans Condensed"/>
              </a:rPr>
              <a:t> </a:t>
            </a:r>
            <a:r>
              <a:rPr lang="en-US" u="sng" dirty="0" err="1">
                <a:solidFill>
                  <a:schemeClr val="bg1"/>
                </a:solidFill>
                <a:latin typeface="IBM Plex Sans Condensed"/>
              </a:rPr>
              <a:t>penjualan</a:t>
            </a:r>
            <a:r>
              <a:rPr lang="en-US" dirty="0">
                <a:solidFill>
                  <a:schemeClr val="bg1"/>
                </a:solidFill>
                <a:latin typeface="IBM Plex Sans Condensed"/>
              </a:rPr>
              <a:t>: </a:t>
            </a:r>
            <a:r>
              <a:rPr lang="en-US" dirty="0" err="1">
                <a:solidFill>
                  <a:schemeClr val="bg1"/>
                </a:solidFill>
                <a:latin typeface="IBM Plex Sans Condensed"/>
              </a:rPr>
              <a:t>biaya-biaya</a:t>
            </a:r>
            <a:r>
              <a:rPr lang="en-US" dirty="0">
                <a:solidFill>
                  <a:schemeClr val="bg1"/>
                </a:solidFill>
                <a:latin typeface="IBM Plex Sans Condensed"/>
              </a:rPr>
              <a:t> yang </a:t>
            </a:r>
            <a:r>
              <a:rPr lang="en-US" dirty="0" err="1">
                <a:solidFill>
                  <a:schemeClr val="bg1"/>
                </a:solidFill>
                <a:latin typeface="IBM Plex Sans Condensed"/>
              </a:rPr>
              <a:t>diperlukan</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memasarkan</a:t>
            </a:r>
            <a:r>
              <a:rPr lang="en-US" dirty="0">
                <a:solidFill>
                  <a:schemeClr val="bg1"/>
                </a:solidFill>
                <a:latin typeface="IBM Plex Sans Condensed"/>
              </a:rPr>
              <a:t>, </a:t>
            </a:r>
            <a:r>
              <a:rPr lang="en-US" dirty="0" err="1">
                <a:solidFill>
                  <a:schemeClr val="bg1"/>
                </a:solidFill>
                <a:latin typeface="IBM Plex Sans Condensed"/>
              </a:rPr>
              <a:t>mendistribusikan</a:t>
            </a:r>
            <a:r>
              <a:rPr lang="en-US" dirty="0">
                <a:solidFill>
                  <a:schemeClr val="bg1"/>
                </a:solidFill>
                <a:latin typeface="IBM Plex Sans Condensed"/>
              </a:rPr>
              <a:t>, </a:t>
            </a:r>
            <a:r>
              <a:rPr lang="en-US" dirty="0" err="1">
                <a:solidFill>
                  <a:schemeClr val="bg1"/>
                </a:solidFill>
                <a:latin typeface="IBM Plex Sans Condensed"/>
              </a:rPr>
              <a:t>dan</a:t>
            </a:r>
            <a:r>
              <a:rPr lang="en-US" dirty="0">
                <a:solidFill>
                  <a:schemeClr val="bg1"/>
                </a:solidFill>
                <a:latin typeface="IBM Plex Sans Condensed"/>
              </a:rPr>
              <a:t> </a:t>
            </a:r>
            <a:r>
              <a:rPr lang="en-US" dirty="0" err="1">
                <a:solidFill>
                  <a:schemeClr val="bg1"/>
                </a:solidFill>
                <a:latin typeface="IBM Plex Sans Condensed"/>
              </a:rPr>
              <a:t>melayani</a:t>
            </a:r>
            <a:r>
              <a:rPr lang="en-US" dirty="0">
                <a:solidFill>
                  <a:schemeClr val="bg1"/>
                </a:solidFill>
                <a:latin typeface="IBM Plex Sans Condensed"/>
              </a:rPr>
              <a:t> </a:t>
            </a:r>
            <a:r>
              <a:rPr lang="en-US" dirty="0" err="1">
                <a:solidFill>
                  <a:schemeClr val="bg1"/>
                </a:solidFill>
                <a:latin typeface="IBM Plex Sans Condensed"/>
              </a:rPr>
              <a:t>produk</a:t>
            </a:r>
            <a:r>
              <a:rPr lang="en-US" dirty="0">
                <a:solidFill>
                  <a:schemeClr val="bg1"/>
                </a:solidFill>
                <a:latin typeface="IBM Plex Sans Condensed"/>
              </a:rPr>
              <a:t> </a:t>
            </a:r>
            <a:r>
              <a:rPr lang="en-US" dirty="0" err="1">
                <a:solidFill>
                  <a:schemeClr val="bg1"/>
                </a:solidFill>
                <a:latin typeface="IBM Plex Sans Condensed"/>
              </a:rPr>
              <a:t>atau</a:t>
            </a:r>
            <a:r>
              <a:rPr lang="en-US" dirty="0">
                <a:solidFill>
                  <a:schemeClr val="bg1"/>
                </a:solidFill>
                <a:latin typeface="IBM Plex Sans Condensed"/>
              </a:rPr>
              <a:t> </a:t>
            </a:r>
            <a:r>
              <a:rPr lang="en-US" dirty="0" err="1">
                <a:solidFill>
                  <a:schemeClr val="bg1"/>
                </a:solidFill>
                <a:latin typeface="IBM Plex Sans Condensed"/>
              </a:rPr>
              <a:t>jasa</a:t>
            </a:r>
            <a:r>
              <a:rPr lang="en-US" dirty="0">
                <a:solidFill>
                  <a:schemeClr val="bg1"/>
                </a:solidFill>
                <a:latin typeface="IBM Plex Sans Condensed"/>
              </a:rPr>
              <a:t>.</a:t>
            </a:r>
          </a:p>
          <a:p>
            <a:pPr algn="just">
              <a:spcBef>
                <a:spcPts val="600"/>
              </a:spcBef>
              <a:buClr>
                <a:schemeClr val="bg1"/>
              </a:buClr>
            </a:pPr>
            <a:r>
              <a:rPr lang="en-US" dirty="0" err="1">
                <a:solidFill>
                  <a:schemeClr val="bg1"/>
                </a:solidFill>
                <a:latin typeface="IBM Plex Sans Condensed"/>
              </a:rPr>
              <a:t>Contoh</a:t>
            </a:r>
            <a:r>
              <a:rPr lang="en-US" dirty="0">
                <a:solidFill>
                  <a:schemeClr val="bg1"/>
                </a:solidFill>
                <a:latin typeface="IBM Plex Sans Condensed"/>
              </a:rPr>
              <a:t> : </a:t>
            </a:r>
            <a:r>
              <a:rPr lang="en-US" dirty="0" err="1">
                <a:solidFill>
                  <a:schemeClr val="bg1"/>
                </a:solidFill>
                <a:latin typeface="IBM Plex Sans Condensed"/>
              </a:rPr>
              <a:t>gaji</a:t>
            </a:r>
            <a:r>
              <a:rPr lang="en-US" dirty="0">
                <a:solidFill>
                  <a:schemeClr val="bg1"/>
                </a:solidFill>
                <a:latin typeface="IBM Plex Sans Condensed"/>
              </a:rPr>
              <a:t> </a:t>
            </a:r>
            <a:r>
              <a:rPr lang="en-US" dirty="0" err="1">
                <a:solidFill>
                  <a:schemeClr val="bg1"/>
                </a:solidFill>
                <a:latin typeface="IBM Plex Sans Condensed"/>
              </a:rPr>
              <a:t>dan</a:t>
            </a:r>
            <a:r>
              <a:rPr lang="en-US" dirty="0">
                <a:solidFill>
                  <a:schemeClr val="bg1"/>
                </a:solidFill>
                <a:latin typeface="IBM Plex Sans Condensed"/>
              </a:rPr>
              <a:t> </a:t>
            </a:r>
            <a:r>
              <a:rPr lang="en-US" dirty="0" err="1">
                <a:solidFill>
                  <a:schemeClr val="bg1"/>
                </a:solidFill>
                <a:latin typeface="IBM Plex Sans Condensed"/>
              </a:rPr>
              <a:t>komisi</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penjual</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iklan</a:t>
            </a:r>
            <a:r>
              <a:rPr lang="en-US" dirty="0">
                <a:solidFill>
                  <a:schemeClr val="bg1"/>
                </a:solidFill>
                <a:latin typeface="IBM Plex Sans Condensed"/>
              </a:rPr>
              <a:t>, </a:t>
            </a:r>
            <a:r>
              <a:rPr lang="en-US" dirty="0" err="1">
                <a:solidFill>
                  <a:schemeClr val="bg1"/>
                </a:solidFill>
                <a:latin typeface="IBM Plex Sans Condensed"/>
              </a:rPr>
              <a:t>pergudangan</a:t>
            </a:r>
            <a:r>
              <a:rPr lang="en-US" dirty="0">
                <a:solidFill>
                  <a:schemeClr val="bg1"/>
                </a:solidFill>
                <a:latin typeface="IBM Plex Sans Condensed"/>
              </a:rPr>
              <a:t> </a:t>
            </a:r>
            <a:r>
              <a:rPr lang="en-US" dirty="0" err="1">
                <a:solidFill>
                  <a:schemeClr val="bg1"/>
                </a:solidFill>
                <a:latin typeface="IBM Plex Sans Condensed"/>
              </a:rPr>
              <a:t>dan</a:t>
            </a:r>
            <a:r>
              <a:rPr lang="en-US" dirty="0">
                <a:solidFill>
                  <a:schemeClr val="bg1"/>
                </a:solidFill>
                <a:latin typeface="IBM Plex Sans Condensed"/>
              </a:rPr>
              <a:t> </a:t>
            </a:r>
            <a:r>
              <a:rPr lang="en-US" dirty="0" err="1">
                <a:solidFill>
                  <a:schemeClr val="bg1"/>
                </a:solidFill>
                <a:latin typeface="IBM Plex Sans Condensed"/>
              </a:rPr>
              <a:t>pengiriman</a:t>
            </a:r>
            <a:endParaRPr lang="en-US" dirty="0">
              <a:solidFill>
                <a:schemeClr val="bg1"/>
              </a:solidFill>
              <a:latin typeface="IBM Plex Sans Condensed"/>
            </a:endParaRPr>
          </a:p>
          <a:p>
            <a:pPr algn="just">
              <a:spcBef>
                <a:spcPts val="600"/>
              </a:spcBef>
              <a:buClr>
                <a:schemeClr val="bg1"/>
              </a:buClr>
            </a:pPr>
            <a:endParaRPr lang="en-US" dirty="0">
              <a:solidFill>
                <a:schemeClr val="bg1"/>
              </a:solidFill>
              <a:latin typeface="IBM Plex Sans Condensed"/>
            </a:endParaRPr>
          </a:p>
          <a:p>
            <a:pPr algn="just">
              <a:spcBef>
                <a:spcPts val="600"/>
              </a:spcBef>
              <a:buClr>
                <a:schemeClr val="bg1"/>
              </a:buClr>
            </a:pPr>
            <a:r>
              <a:rPr lang="en-US" u="sng" dirty="0" err="1">
                <a:solidFill>
                  <a:schemeClr val="bg1"/>
                </a:solidFill>
                <a:latin typeface="IBM Plex Sans Condensed"/>
              </a:rPr>
              <a:t>Biaya</a:t>
            </a:r>
            <a:r>
              <a:rPr lang="en-US" u="sng" dirty="0">
                <a:solidFill>
                  <a:schemeClr val="bg1"/>
                </a:solidFill>
                <a:latin typeface="IBM Plex Sans Condensed"/>
              </a:rPr>
              <a:t> </a:t>
            </a:r>
            <a:r>
              <a:rPr lang="en-US" u="sng" dirty="0" err="1">
                <a:solidFill>
                  <a:schemeClr val="bg1"/>
                </a:solidFill>
                <a:latin typeface="IBM Plex Sans Condensed"/>
              </a:rPr>
              <a:t>administrasi</a:t>
            </a:r>
            <a:r>
              <a:rPr lang="en-US" dirty="0">
                <a:solidFill>
                  <a:schemeClr val="bg1"/>
                </a:solidFill>
                <a:latin typeface="IBM Plex Sans Condensed"/>
              </a:rPr>
              <a:t>: </a:t>
            </a:r>
            <a:r>
              <a:rPr lang="en-US" dirty="0" err="1">
                <a:solidFill>
                  <a:schemeClr val="bg1"/>
                </a:solidFill>
                <a:latin typeface="IBM Plex Sans Condensed"/>
              </a:rPr>
              <a:t>seluruh</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yang </a:t>
            </a:r>
            <a:r>
              <a:rPr lang="en-US" dirty="0" err="1">
                <a:solidFill>
                  <a:schemeClr val="bg1"/>
                </a:solidFill>
                <a:latin typeface="IBM Plex Sans Condensed"/>
              </a:rPr>
              <a:t>berkaitan</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penelitian</a:t>
            </a:r>
            <a:r>
              <a:rPr lang="en-US" dirty="0">
                <a:solidFill>
                  <a:schemeClr val="bg1"/>
                </a:solidFill>
                <a:latin typeface="IBM Plex Sans Condensed"/>
              </a:rPr>
              <a:t>, </a:t>
            </a:r>
            <a:r>
              <a:rPr lang="en-US" dirty="0" err="1">
                <a:solidFill>
                  <a:schemeClr val="bg1"/>
                </a:solidFill>
                <a:latin typeface="IBM Plex Sans Condensed"/>
              </a:rPr>
              <a:t>pengembangan</a:t>
            </a:r>
            <a:r>
              <a:rPr lang="en-US" dirty="0">
                <a:solidFill>
                  <a:schemeClr val="bg1"/>
                </a:solidFill>
                <a:latin typeface="IBM Plex Sans Condensed"/>
              </a:rPr>
              <a:t>, </a:t>
            </a:r>
            <a:r>
              <a:rPr lang="en-US" dirty="0" err="1">
                <a:solidFill>
                  <a:schemeClr val="bg1"/>
                </a:solidFill>
                <a:latin typeface="IBM Plex Sans Condensed"/>
              </a:rPr>
              <a:t>dan</a:t>
            </a:r>
            <a:r>
              <a:rPr lang="en-US" dirty="0">
                <a:solidFill>
                  <a:schemeClr val="bg1"/>
                </a:solidFill>
                <a:latin typeface="IBM Plex Sans Condensed"/>
              </a:rPr>
              <a:t> </a:t>
            </a:r>
            <a:r>
              <a:rPr lang="en-US" dirty="0" err="1">
                <a:solidFill>
                  <a:schemeClr val="bg1"/>
                </a:solidFill>
                <a:latin typeface="IBM Plex Sans Condensed"/>
              </a:rPr>
              <a:t>administrasi</a:t>
            </a:r>
            <a:r>
              <a:rPr lang="en-US" dirty="0">
                <a:solidFill>
                  <a:schemeClr val="bg1"/>
                </a:solidFill>
                <a:latin typeface="IBM Plex Sans Condensed"/>
              </a:rPr>
              <a:t> </a:t>
            </a:r>
            <a:r>
              <a:rPr lang="en-US" dirty="0" err="1">
                <a:solidFill>
                  <a:schemeClr val="bg1"/>
                </a:solidFill>
                <a:latin typeface="IBM Plex Sans Condensed"/>
              </a:rPr>
              <a:t>umum</a:t>
            </a:r>
            <a:r>
              <a:rPr lang="en-US" dirty="0">
                <a:solidFill>
                  <a:schemeClr val="bg1"/>
                </a:solidFill>
                <a:latin typeface="IBM Plex Sans Condensed"/>
              </a:rPr>
              <a:t> yang </a:t>
            </a:r>
            <a:r>
              <a:rPr lang="en-US" dirty="0" err="1">
                <a:solidFill>
                  <a:schemeClr val="bg1"/>
                </a:solidFill>
                <a:latin typeface="IBM Plex Sans Condensed"/>
              </a:rPr>
              <a:t>tidak</a:t>
            </a:r>
            <a:r>
              <a:rPr lang="en-US" dirty="0">
                <a:solidFill>
                  <a:schemeClr val="bg1"/>
                </a:solidFill>
                <a:latin typeface="IBM Plex Sans Condensed"/>
              </a:rPr>
              <a:t> </a:t>
            </a:r>
            <a:r>
              <a:rPr lang="en-US" dirty="0" err="1">
                <a:solidFill>
                  <a:schemeClr val="bg1"/>
                </a:solidFill>
                <a:latin typeface="IBM Plex Sans Condensed"/>
              </a:rPr>
              <a:t>dibebankan</a:t>
            </a:r>
            <a:r>
              <a:rPr lang="en-US" dirty="0">
                <a:solidFill>
                  <a:schemeClr val="bg1"/>
                </a:solidFill>
                <a:latin typeface="IBM Plex Sans Condensed"/>
              </a:rPr>
              <a:t> </a:t>
            </a:r>
            <a:r>
              <a:rPr lang="en-US" dirty="0" err="1">
                <a:solidFill>
                  <a:schemeClr val="bg1"/>
                </a:solidFill>
                <a:latin typeface="IBM Plex Sans Condensed"/>
              </a:rPr>
              <a:t>ke</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pemasaran</a:t>
            </a:r>
            <a:r>
              <a:rPr lang="en-US" dirty="0">
                <a:solidFill>
                  <a:schemeClr val="bg1"/>
                </a:solidFill>
                <a:latin typeface="IBM Plex Sans Condensed"/>
              </a:rPr>
              <a:t> </a:t>
            </a:r>
            <a:r>
              <a:rPr lang="en-US" dirty="0" err="1">
                <a:solidFill>
                  <a:schemeClr val="bg1"/>
                </a:solidFill>
                <a:latin typeface="IBM Plex Sans Condensed"/>
              </a:rPr>
              <a:t>maupun</a:t>
            </a:r>
            <a:r>
              <a:rPr lang="en-US" dirty="0">
                <a:solidFill>
                  <a:schemeClr val="bg1"/>
                </a:solidFill>
                <a:latin typeface="IBM Plex Sans Condensed"/>
              </a:rPr>
              <a:t> </a:t>
            </a:r>
            <a:r>
              <a:rPr lang="en-US" dirty="0" err="1">
                <a:solidFill>
                  <a:schemeClr val="bg1"/>
                </a:solidFill>
                <a:latin typeface="IBM Plex Sans Condensed"/>
              </a:rPr>
              <a:t>produksi</a:t>
            </a:r>
            <a:r>
              <a:rPr lang="en-US" dirty="0">
                <a:solidFill>
                  <a:schemeClr val="bg1"/>
                </a:solidFill>
                <a:latin typeface="IBM Plex Sans Condensed"/>
              </a:rPr>
              <a:t>.</a:t>
            </a:r>
          </a:p>
          <a:p>
            <a:pPr algn="just">
              <a:spcBef>
                <a:spcPts val="600"/>
              </a:spcBef>
              <a:buClr>
                <a:schemeClr val="bg1"/>
              </a:buClr>
            </a:pPr>
            <a:r>
              <a:rPr lang="en-US" dirty="0" err="1">
                <a:solidFill>
                  <a:schemeClr val="bg1"/>
                </a:solidFill>
                <a:latin typeface="IBM Plex Sans Condensed"/>
              </a:rPr>
              <a:t>Contoh</a:t>
            </a:r>
            <a:r>
              <a:rPr lang="en-US" dirty="0">
                <a:solidFill>
                  <a:schemeClr val="bg1"/>
                </a:solidFill>
                <a:latin typeface="IBM Plex Sans Condensed"/>
              </a:rPr>
              <a:t> : </a:t>
            </a:r>
            <a:r>
              <a:rPr lang="en-US" dirty="0" err="1">
                <a:solidFill>
                  <a:schemeClr val="bg1"/>
                </a:solidFill>
                <a:latin typeface="IBM Plex Sans Condensed"/>
              </a:rPr>
              <a:t>gaji</a:t>
            </a:r>
            <a:r>
              <a:rPr lang="en-US" dirty="0">
                <a:solidFill>
                  <a:schemeClr val="bg1"/>
                </a:solidFill>
                <a:latin typeface="IBM Plex Sans Condensed"/>
              </a:rPr>
              <a:t> </a:t>
            </a:r>
            <a:r>
              <a:rPr lang="en-US" dirty="0" err="1">
                <a:solidFill>
                  <a:schemeClr val="bg1"/>
                </a:solidFill>
                <a:latin typeface="IBM Plex Sans Condensed"/>
              </a:rPr>
              <a:t>eksekutif</a:t>
            </a:r>
            <a:r>
              <a:rPr lang="en-US" dirty="0">
                <a:solidFill>
                  <a:schemeClr val="bg1"/>
                </a:solidFill>
                <a:latin typeface="IBM Plex Sans Condensed"/>
              </a:rPr>
              <a:t> </a:t>
            </a:r>
            <a:r>
              <a:rPr lang="en-US" dirty="0" err="1">
                <a:solidFill>
                  <a:schemeClr val="bg1"/>
                </a:solidFill>
                <a:latin typeface="IBM Plex Sans Condensed"/>
              </a:rPr>
              <a:t>puncak</a:t>
            </a:r>
            <a:r>
              <a:rPr lang="en-US" dirty="0">
                <a:solidFill>
                  <a:schemeClr val="bg1"/>
                </a:solidFill>
                <a:latin typeface="IBM Plex Sans Condensed"/>
              </a:rPr>
              <a:t>, </a:t>
            </a:r>
            <a:r>
              <a:rPr lang="en-US" dirty="0" err="1">
                <a:solidFill>
                  <a:schemeClr val="bg1"/>
                </a:solidFill>
                <a:latin typeface="IBM Plex Sans Condensed"/>
              </a:rPr>
              <a:t>gaji</a:t>
            </a:r>
            <a:r>
              <a:rPr lang="en-US" dirty="0">
                <a:solidFill>
                  <a:schemeClr val="bg1"/>
                </a:solidFill>
                <a:latin typeface="IBM Plex Sans Condensed"/>
              </a:rPr>
              <a:t> </a:t>
            </a:r>
            <a:r>
              <a:rPr lang="en-US" dirty="0" err="1">
                <a:solidFill>
                  <a:schemeClr val="bg1"/>
                </a:solidFill>
                <a:latin typeface="IBM Plex Sans Condensed"/>
              </a:rPr>
              <a:t>pegawai</a:t>
            </a:r>
            <a:r>
              <a:rPr lang="en-US" dirty="0">
                <a:solidFill>
                  <a:schemeClr val="bg1"/>
                </a:solidFill>
                <a:latin typeface="IBM Plex Sans Condensed"/>
              </a:rPr>
              <a:t> </a:t>
            </a:r>
            <a:r>
              <a:rPr lang="en-US" dirty="0" err="1">
                <a:solidFill>
                  <a:schemeClr val="bg1"/>
                </a:solidFill>
                <a:latin typeface="IBM Plex Sans Condensed"/>
              </a:rPr>
              <a:t>kantor</a:t>
            </a:r>
            <a:r>
              <a:rPr lang="en-US" dirty="0">
                <a:solidFill>
                  <a:schemeClr val="bg1"/>
                </a:solidFill>
                <a:latin typeface="IBM Plex Sans Condensed"/>
              </a:rPr>
              <a:t>, honor </a:t>
            </a:r>
            <a:r>
              <a:rPr lang="en-US" dirty="0" err="1">
                <a:solidFill>
                  <a:schemeClr val="bg1"/>
                </a:solidFill>
                <a:latin typeface="IBM Plex Sans Condensed"/>
              </a:rPr>
              <a:t>pengacara</a:t>
            </a:r>
            <a:r>
              <a:rPr lang="en-US" dirty="0">
                <a:solidFill>
                  <a:schemeClr val="bg1"/>
                </a:solidFill>
                <a:latin typeface="IBM Plex Sans Condensed"/>
              </a:rPr>
              <a:t>, </a:t>
            </a:r>
            <a:r>
              <a:rPr lang="en-US" dirty="0" err="1">
                <a:solidFill>
                  <a:schemeClr val="bg1"/>
                </a:solidFill>
                <a:latin typeface="IBM Plex Sans Condensed"/>
              </a:rPr>
              <a:t>pencetakan</a:t>
            </a:r>
            <a:r>
              <a:rPr lang="en-US" dirty="0">
                <a:solidFill>
                  <a:schemeClr val="bg1"/>
                </a:solidFill>
                <a:latin typeface="IBM Plex Sans Condensed"/>
              </a:rPr>
              <a:t> </a:t>
            </a:r>
            <a:r>
              <a:rPr lang="en-US" dirty="0" err="1">
                <a:solidFill>
                  <a:schemeClr val="bg1"/>
                </a:solidFill>
                <a:latin typeface="IBM Plex Sans Condensed"/>
              </a:rPr>
              <a:t>laporan</a:t>
            </a:r>
            <a:r>
              <a:rPr lang="en-US" dirty="0">
                <a:solidFill>
                  <a:schemeClr val="bg1"/>
                </a:solidFill>
                <a:latin typeface="IBM Plex Sans Condensed"/>
              </a:rPr>
              <a:t> </a:t>
            </a:r>
            <a:r>
              <a:rPr lang="en-US" dirty="0" err="1">
                <a:solidFill>
                  <a:schemeClr val="bg1"/>
                </a:solidFill>
                <a:latin typeface="IBM Plex Sans Condensed"/>
              </a:rPr>
              <a:t>keuangan</a:t>
            </a:r>
            <a:endParaRPr lang="en-US" dirty="0">
              <a:solidFill>
                <a:schemeClr val="bg1"/>
              </a:solidFill>
              <a:latin typeface="IBM Plex Sans Condensed"/>
            </a:endParaRP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21</a:t>
            </a:r>
          </a:p>
        </p:txBody>
      </p:sp>
    </p:spTree>
    <p:extLst>
      <p:ext uri="{BB962C8B-B14F-4D97-AF65-F5344CB8AC3E}">
        <p14:creationId xmlns:p14="http://schemas.microsoft.com/office/powerpoint/2010/main" val="738494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163" y="188393"/>
            <a:ext cx="2143125" cy="4061700"/>
          </a:xfrm>
        </p:spPr>
        <p:txBody>
          <a:bodyPr/>
          <a:lstStyle/>
          <a:p>
            <a:r>
              <a:rPr lang="en-US" sz="2400" b="1" dirty="0" err="1"/>
              <a:t>Siklus</a:t>
            </a:r>
            <a:r>
              <a:rPr lang="en-US" sz="2400" b="1" dirty="0"/>
              <a:t> </a:t>
            </a:r>
            <a:r>
              <a:rPr lang="en-US" sz="2400" b="1" dirty="0" err="1"/>
              <a:t>Akuntansi</a:t>
            </a:r>
            <a:r>
              <a:rPr lang="en-US" sz="2400" b="1" dirty="0"/>
              <a:t> </a:t>
            </a:r>
            <a:r>
              <a:rPr lang="en-US" sz="2400" b="1" dirty="0" err="1"/>
              <a:t>Biaya</a:t>
            </a:r>
            <a:r>
              <a:rPr lang="en-US" sz="2400" b="1" dirty="0"/>
              <a:t> </a:t>
            </a:r>
            <a:r>
              <a:rPr lang="en-US" sz="2400" b="1" dirty="0" err="1"/>
              <a:t>Berdasarkan</a:t>
            </a:r>
            <a:r>
              <a:rPr lang="en-US" sz="2400" b="1" dirty="0"/>
              <a:t> </a:t>
            </a:r>
            <a:r>
              <a:rPr lang="en-US" sz="2400" b="1" dirty="0" err="1"/>
              <a:t>Pesanan</a:t>
            </a:r>
            <a:endParaRPr lang="en-US" sz="2400" b="1" dirty="0"/>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914682" y="188393"/>
            <a:ext cx="5848350" cy="3847207"/>
          </a:xfrm>
          <a:prstGeom prst="rect">
            <a:avLst/>
          </a:prstGeom>
        </p:spPr>
        <p:txBody>
          <a:bodyPr wrap="square">
            <a:spAutoFit/>
          </a:bodyPr>
          <a:lstStyle/>
          <a:p>
            <a:pPr marL="285750" indent="-285750" algn="just" defTabSz="282575">
              <a:spcBef>
                <a:spcPts val="600"/>
              </a:spcBef>
              <a:buClr>
                <a:schemeClr val="bg1"/>
              </a:buClr>
              <a:buFont typeface="Courier New" panose="02070309020205020404" pitchFamily="49" charset="0"/>
              <a:buChar char="o"/>
            </a:pPr>
            <a:r>
              <a:rPr lang="sv-SE" dirty="0">
                <a:solidFill>
                  <a:schemeClr val="bg1"/>
                </a:solidFill>
                <a:latin typeface="IBM Plex Sans Condensed"/>
              </a:rPr>
              <a:t>Sistem perhitungan biaya berdasarkan pesanan mengakumulasikan biaya bahan baku langsung, dan overhead yang dibebankan ke setiap pesanan. </a:t>
            </a:r>
          </a:p>
          <a:p>
            <a:pPr marL="285750" indent="-285750" algn="just" defTabSz="282575">
              <a:spcBef>
                <a:spcPts val="600"/>
              </a:spcBef>
              <a:buClr>
                <a:schemeClr val="bg1"/>
              </a:buClr>
              <a:buFont typeface="Courier New" panose="02070309020205020404" pitchFamily="49" charset="0"/>
              <a:buChar char="o"/>
            </a:pPr>
            <a:r>
              <a:rPr lang="sv-SE" dirty="0">
                <a:solidFill>
                  <a:schemeClr val="bg1"/>
                </a:solidFill>
                <a:latin typeface="IBM Plex Sans Condensed"/>
              </a:rPr>
              <a:t>Oleh karena itu, sistem perhitungan biaya ini terdiri atas 3 bagian yang saling berhubungan. </a:t>
            </a:r>
          </a:p>
          <a:p>
            <a:pPr marL="285750" indent="-285750" algn="just" defTabSz="282575">
              <a:spcBef>
                <a:spcPts val="600"/>
              </a:spcBef>
              <a:buClr>
                <a:schemeClr val="bg1"/>
              </a:buClr>
              <a:buFont typeface="Courier New" panose="02070309020205020404" pitchFamily="49" charset="0"/>
              <a:buChar char="o"/>
            </a:pPr>
            <a:r>
              <a:rPr lang="sv-SE" dirty="0">
                <a:solidFill>
                  <a:schemeClr val="bg1"/>
                </a:solidFill>
                <a:latin typeface="IBM Plex Sans Condensed"/>
              </a:rPr>
              <a:t>Pertama, akuntansi biaya bahan baku memelihara catatan persediaan bahan baku, membebankan bahan baku langsung ke pesanan, dan membebankan bahan baku tidak langsung ke overhead pabrik. </a:t>
            </a:r>
          </a:p>
          <a:p>
            <a:pPr marL="285750" indent="-285750" algn="just" defTabSz="282575">
              <a:spcBef>
                <a:spcPts val="600"/>
              </a:spcBef>
              <a:buClr>
                <a:schemeClr val="bg1"/>
              </a:buClr>
              <a:buFont typeface="Courier New" panose="02070309020205020404" pitchFamily="49" charset="0"/>
              <a:buChar char="o"/>
            </a:pPr>
            <a:r>
              <a:rPr lang="sv-SE" dirty="0">
                <a:solidFill>
                  <a:schemeClr val="bg1"/>
                </a:solidFill>
                <a:latin typeface="IBM Plex Sans Condensed"/>
              </a:rPr>
              <a:t>Kedua, akuntansi tenaga kerja memelihara akun-akun yang berhubungan dengan beban gaji, membebankan tenaga kerja langsung ke pesanan, membebankan tenaga kerja tidak langsung ke overhead pabrik. </a:t>
            </a:r>
          </a:p>
          <a:p>
            <a:pPr marL="285750" indent="-285750" algn="just" defTabSz="282575">
              <a:spcBef>
                <a:spcPts val="600"/>
              </a:spcBef>
              <a:buClr>
                <a:schemeClr val="bg1"/>
              </a:buClr>
              <a:buFont typeface="Courier New" panose="02070309020205020404" pitchFamily="49" charset="0"/>
              <a:buChar char="o"/>
            </a:pPr>
            <a:r>
              <a:rPr lang="sv-SE" dirty="0">
                <a:solidFill>
                  <a:schemeClr val="bg1"/>
                </a:solidFill>
                <a:latin typeface="IBM Plex Sans Condensed"/>
              </a:rPr>
              <a:t>Ketiga, akuntansi overhead mengakumulasi biaya overhead pabrik, memelihara catatan terperinci atas overhead pabrik, dan membebankan sebagian dari overhead ke setiap pesanan.</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22</a:t>
            </a:r>
          </a:p>
        </p:txBody>
      </p:sp>
    </p:spTree>
    <p:extLst>
      <p:ext uri="{BB962C8B-B14F-4D97-AF65-F5344CB8AC3E}">
        <p14:creationId xmlns:p14="http://schemas.microsoft.com/office/powerpoint/2010/main" val="19043311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248" y="188393"/>
            <a:ext cx="2064000" cy="4061700"/>
          </a:xfrm>
        </p:spPr>
        <p:txBody>
          <a:bodyPr/>
          <a:lstStyle/>
          <a:p>
            <a:r>
              <a:rPr lang="en-US" sz="2400" b="1" dirty="0"/>
              <a:t>Ayat </a:t>
            </a:r>
            <a:r>
              <a:rPr lang="en-US" sz="2400" b="1" dirty="0" err="1"/>
              <a:t>Jurnal</a:t>
            </a:r>
            <a:endParaRPr lang="en-US" sz="2400" b="1" dirty="0"/>
          </a:p>
        </p:txBody>
      </p:sp>
      <p:sp>
        <p:nvSpPr>
          <p:cNvPr id="5" name="Rectangle 4"/>
          <p:cNvSpPr/>
          <p:nvPr/>
        </p:nvSpPr>
        <p:spPr>
          <a:xfrm>
            <a:off x="2770166" y="188393"/>
            <a:ext cx="6278137" cy="3170099"/>
          </a:xfrm>
          <a:prstGeom prst="rect">
            <a:avLst/>
          </a:prstGeom>
        </p:spPr>
        <p:txBody>
          <a:bodyPr wrap="square">
            <a:spAutoFit/>
          </a:bodyPr>
          <a:lstStyle/>
          <a:p>
            <a:pPr algn="just">
              <a:spcBef>
                <a:spcPts val="600"/>
              </a:spcBef>
              <a:buClr>
                <a:schemeClr val="bg1"/>
              </a:buClr>
            </a:pPr>
            <a:r>
              <a:rPr lang="en-US" sz="1600" dirty="0">
                <a:solidFill>
                  <a:schemeClr val="bg1"/>
                </a:solidFill>
                <a:latin typeface="IBM Plex Sans Condensed"/>
              </a:rPr>
              <a:t>Dasar </a:t>
            </a:r>
            <a:r>
              <a:rPr lang="en-US" sz="1600" dirty="0" err="1">
                <a:solidFill>
                  <a:schemeClr val="bg1"/>
                </a:solidFill>
                <a:latin typeface="IBM Plex Sans Condensed"/>
              </a:rPr>
              <a:t>dari</a:t>
            </a:r>
            <a:r>
              <a:rPr lang="en-US" sz="1600" dirty="0">
                <a:solidFill>
                  <a:schemeClr val="bg1"/>
                </a:solidFill>
                <a:latin typeface="IBM Plex Sans Condensed"/>
              </a:rPr>
              <a:t> </a:t>
            </a:r>
            <a:r>
              <a:rPr lang="en-US" sz="1600" dirty="0" err="1">
                <a:solidFill>
                  <a:schemeClr val="bg1"/>
                </a:solidFill>
                <a:latin typeface="IBM Plex Sans Condensed"/>
              </a:rPr>
              <a:t>perhitungan</a:t>
            </a:r>
            <a:r>
              <a:rPr lang="en-US" sz="1600" dirty="0">
                <a:solidFill>
                  <a:schemeClr val="bg1"/>
                </a:solidFill>
                <a:latin typeface="IBM Plex Sans Condensed"/>
              </a:rPr>
              <a:t> </a:t>
            </a:r>
            <a:r>
              <a:rPr lang="en-US" sz="1600" dirty="0" err="1">
                <a:solidFill>
                  <a:schemeClr val="bg1"/>
                </a:solidFill>
                <a:latin typeface="IBM Plex Sans Condensed"/>
              </a:rPr>
              <a:t>biaya</a:t>
            </a:r>
            <a:r>
              <a:rPr lang="en-US" sz="1600" dirty="0">
                <a:solidFill>
                  <a:schemeClr val="bg1"/>
                </a:solidFill>
                <a:latin typeface="IBM Plex Sans Condensed"/>
              </a:rPr>
              <a:t> </a:t>
            </a:r>
            <a:r>
              <a:rPr lang="en-US" sz="1600" dirty="0" err="1">
                <a:solidFill>
                  <a:schemeClr val="bg1"/>
                </a:solidFill>
                <a:latin typeface="IBM Plex Sans Condensed"/>
              </a:rPr>
              <a:t>berdasarkan</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a:t>
            </a:r>
            <a:r>
              <a:rPr lang="en-US" sz="1600" dirty="0" err="1">
                <a:solidFill>
                  <a:schemeClr val="bg1"/>
                </a:solidFill>
                <a:latin typeface="IBM Plex Sans Condensed"/>
              </a:rPr>
              <a:t>melibatkan</a:t>
            </a:r>
            <a:r>
              <a:rPr lang="en-US" sz="1600" dirty="0">
                <a:solidFill>
                  <a:schemeClr val="bg1"/>
                </a:solidFill>
                <a:latin typeface="IBM Plex Sans Condensed"/>
              </a:rPr>
              <a:t> </a:t>
            </a:r>
            <a:r>
              <a:rPr lang="en-US" sz="1600" dirty="0" err="1">
                <a:solidFill>
                  <a:schemeClr val="bg1"/>
                </a:solidFill>
                <a:latin typeface="IBM Plex Sans Condensed"/>
              </a:rPr>
              <a:t>hanya</a:t>
            </a:r>
            <a:r>
              <a:rPr lang="en-US" sz="1600" dirty="0">
                <a:solidFill>
                  <a:schemeClr val="bg1"/>
                </a:solidFill>
                <a:latin typeface="IBM Plex Sans Condensed"/>
              </a:rPr>
              <a:t> </a:t>
            </a:r>
            <a:r>
              <a:rPr lang="en-US" sz="1600" dirty="0" err="1">
                <a:solidFill>
                  <a:schemeClr val="bg1"/>
                </a:solidFill>
                <a:latin typeface="IBM Plex Sans Condensed"/>
              </a:rPr>
              <a:t>delapan</a:t>
            </a:r>
            <a:r>
              <a:rPr lang="en-US" sz="1600" dirty="0">
                <a:solidFill>
                  <a:schemeClr val="bg1"/>
                </a:solidFill>
                <a:latin typeface="IBM Plex Sans Condensed"/>
              </a:rPr>
              <a:t> </a:t>
            </a:r>
            <a:r>
              <a:rPr lang="en-US" sz="1600" dirty="0" err="1">
                <a:solidFill>
                  <a:schemeClr val="bg1"/>
                </a:solidFill>
                <a:latin typeface="IBM Plex Sans Condensed"/>
              </a:rPr>
              <a:t>tipe</a:t>
            </a:r>
            <a:r>
              <a:rPr lang="en-US" sz="1600" dirty="0">
                <a:solidFill>
                  <a:schemeClr val="bg1"/>
                </a:solidFill>
                <a:latin typeface="IBM Plex Sans Condensed"/>
              </a:rPr>
              <a:t> </a:t>
            </a:r>
            <a:r>
              <a:rPr lang="en-US" sz="1600" dirty="0" err="1">
                <a:solidFill>
                  <a:schemeClr val="bg1"/>
                </a:solidFill>
                <a:latin typeface="IBM Plex Sans Condensed"/>
              </a:rPr>
              <a:t>ayat</a:t>
            </a:r>
            <a:r>
              <a:rPr lang="en-US" sz="1600" dirty="0">
                <a:solidFill>
                  <a:schemeClr val="bg1"/>
                </a:solidFill>
                <a:latin typeface="IBM Plex Sans Condensed"/>
              </a:rPr>
              <a:t> </a:t>
            </a:r>
            <a:r>
              <a:rPr lang="en-US" sz="1600" dirty="0" err="1">
                <a:solidFill>
                  <a:schemeClr val="bg1"/>
                </a:solidFill>
                <a:latin typeface="IBM Plex Sans Condensed"/>
              </a:rPr>
              <a:t>jurnal</a:t>
            </a:r>
            <a:r>
              <a:rPr lang="en-US" sz="1600" dirty="0">
                <a:solidFill>
                  <a:schemeClr val="bg1"/>
                </a:solidFill>
                <a:latin typeface="IBM Plex Sans Condensed"/>
              </a:rPr>
              <a:t> </a:t>
            </a:r>
            <a:r>
              <a:rPr lang="en-US" sz="1600" dirty="0" err="1">
                <a:solidFill>
                  <a:schemeClr val="bg1"/>
                </a:solidFill>
                <a:latin typeface="IBM Plex Sans Condensed"/>
              </a:rPr>
              <a:t>akuntansi</a:t>
            </a:r>
            <a:r>
              <a:rPr lang="en-US" sz="1600" dirty="0">
                <a:solidFill>
                  <a:schemeClr val="bg1"/>
                </a:solidFill>
                <a:latin typeface="IBM Plex Sans Condensed"/>
              </a:rPr>
              <a:t>, </a:t>
            </a:r>
            <a:r>
              <a:rPr lang="en-US" sz="1600" dirty="0" err="1">
                <a:solidFill>
                  <a:schemeClr val="bg1"/>
                </a:solidFill>
                <a:latin typeface="IBM Plex Sans Condensed"/>
              </a:rPr>
              <a:t>satu</a:t>
            </a:r>
            <a:r>
              <a:rPr lang="en-US" sz="1600" dirty="0">
                <a:solidFill>
                  <a:schemeClr val="bg1"/>
                </a:solidFill>
                <a:latin typeface="IBM Plex Sans Condensed"/>
              </a:rPr>
              <a:t> </a:t>
            </a:r>
            <a:r>
              <a:rPr lang="en-US" sz="1600" dirty="0" err="1">
                <a:solidFill>
                  <a:schemeClr val="bg1"/>
                </a:solidFill>
                <a:latin typeface="IBM Plex Sans Condensed"/>
              </a:rPr>
              <a:t>untuk</a:t>
            </a:r>
            <a:r>
              <a:rPr lang="en-US" sz="1600" dirty="0">
                <a:solidFill>
                  <a:schemeClr val="bg1"/>
                </a:solidFill>
                <a:latin typeface="IBM Plex Sans Condensed"/>
              </a:rPr>
              <a:t> </a:t>
            </a:r>
            <a:r>
              <a:rPr lang="en-US" sz="1600" dirty="0" err="1">
                <a:solidFill>
                  <a:schemeClr val="bg1"/>
                </a:solidFill>
                <a:latin typeface="IBM Plex Sans Condensed"/>
              </a:rPr>
              <a:t>setiap</a:t>
            </a:r>
            <a:r>
              <a:rPr lang="en-US" sz="1600" dirty="0">
                <a:solidFill>
                  <a:schemeClr val="bg1"/>
                </a:solidFill>
                <a:latin typeface="IBM Plex Sans Condensed"/>
              </a:rPr>
              <a:t> item </a:t>
            </a:r>
            <a:r>
              <a:rPr lang="en-US" sz="1600" dirty="0" err="1">
                <a:solidFill>
                  <a:schemeClr val="bg1"/>
                </a:solidFill>
                <a:latin typeface="IBM Plex Sans Condensed"/>
              </a:rPr>
              <a:t>berikut</a:t>
            </a:r>
            <a:r>
              <a:rPr lang="en-US" sz="1600" dirty="0">
                <a:solidFill>
                  <a:schemeClr val="bg1"/>
                </a:solidFill>
                <a:latin typeface="IBM Plex Sans Condensed"/>
              </a:rPr>
              <a:t>. </a:t>
            </a:r>
          </a:p>
          <a:p>
            <a:pPr marL="342900" indent="-342900" algn="just">
              <a:spcBef>
                <a:spcPts val="600"/>
              </a:spcBef>
              <a:buClr>
                <a:schemeClr val="bg1"/>
              </a:buClr>
              <a:buAutoNum type="arabicParenR"/>
            </a:pPr>
            <a:r>
              <a:rPr lang="en-US" sz="1600" dirty="0" err="1">
                <a:solidFill>
                  <a:schemeClr val="bg1"/>
                </a:solidFill>
                <a:latin typeface="IBM Plex Sans Condensed"/>
              </a:rPr>
              <a:t>Pembelian</a:t>
            </a:r>
            <a:r>
              <a:rPr lang="en-US" sz="1600" dirty="0">
                <a:solidFill>
                  <a:schemeClr val="bg1"/>
                </a:solidFill>
                <a:latin typeface="IBM Plex Sans Condensed"/>
              </a:rPr>
              <a:t> </a:t>
            </a:r>
            <a:r>
              <a:rPr lang="en-US" sz="1600" dirty="0" err="1">
                <a:solidFill>
                  <a:schemeClr val="bg1"/>
                </a:solidFill>
                <a:latin typeface="IBM Plex Sans Condensed"/>
              </a:rPr>
              <a:t>bahan</a:t>
            </a:r>
            <a:r>
              <a:rPr lang="en-US" sz="1600" dirty="0">
                <a:solidFill>
                  <a:schemeClr val="bg1"/>
                </a:solidFill>
                <a:latin typeface="IBM Plex Sans Condensed"/>
              </a:rPr>
              <a:t> </a:t>
            </a:r>
            <a:r>
              <a:rPr lang="en-US" sz="1600" dirty="0" err="1">
                <a:solidFill>
                  <a:schemeClr val="bg1"/>
                </a:solidFill>
                <a:latin typeface="IBM Plex Sans Condensed"/>
              </a:rPr>
              <a:t>baku</a:t>
            </a:r>
            <a:r>
              <a:rPr lang="en-US" sz="1600" dirty="0">
                <a:solidFill>
                  <a:schemeClr val="bg1"/>
                </a:solidFill>
                <a:latin typeface="IBM Plex Sans Condensed"/>
              </a:rPr>
              <a:t> </a:t>
            </a:r>
          </a:p>
          <a:p>
            <a:pPr marL="342900" indent="-342900" algn="just">
              <a:spcBef>
                <a:spcPts val="600"/>
              </a:spcBef>
              <a:buClr>
                <a:schemeClr val="bg1"/>
              </a:buClr>
              <a:buAutoNum type="arabicParenR"/>
            </a:pPr>
            <a:r>
              <a:rPr lang="en-US" sz="1600" dirty="0" err="1">
                <a:solidFill>
                  <a:schemeClr val="bg1"/>
                </a:solidFill>
                <a:latin typeface="IBM Plex Sans Condensed"/>
              </a:rPr>
              <a:t>Pengakuan</a:t>
            </a:r>
            <a:r>
              <a:rPr lang="en-US" sz="1600" dirty="0">
                <a:solidFill>
                  <a:schemeClr val="bg1"/>
                </a:solidFill>
                <a:latin typeface="IBM Plex Sans Condensed"/>
              </a:rPr>
              <a:t> </a:t>
            </a:r>
            <a:r>
              <a:rPr lang="en-US" sz="1600" dirty="0" err="1">
                <a:solidFill>
                  <a:schemeClr val="bg1"/>
                </a:solidFill>
                <a:latin typeface="IBM Plex Sans Condensed"/>
              </a:rPr>
              <a:t>biaya</a:t>
            </a:r>
            <a:r>
              <a:rPr lang="en-US" sz="1600" dirty="0">
                <a:solidFill>
                  <a:schemeClr val="bg1"/>
                </a:solidFill>
                <a:latin typeface="IBM Plex Sans Condensed"/>
              </a:rPr>
              <a:t> </a:t>
            </a:r>
            <a:r>
              <a:rPr lang="en-US" sz="1600" dirty="0" err="1">
                <a:solidFill>
                  <a:schemeClr val="bg1"/>
                </a:solidFill>
                <a:latin typeface="IBM Plex Sans Condensed"/>
              </a:rPr>
              <a:t>tenaga</a:t>
            </a:r>
            <a:r>
              <a:rPr lang="en-US" sz="1600" dirty="0">
                <a:solidFill>
                  <a:schemeClr val="bg1"/>
                </a:solidFill>
                <a:latin typeface="IBM Plex Sans Condensed"/>
              </a:rPr>
              <a:t> </a:t>
            </a:r>
            <a:r>
              <a:rPr lang="en-US" sz="1600" dirty="0" err="1">
                <a:solidFill>
                  <a:schemeClr val="bg1"/>
                </a:solidFill>
                <a:latin typeface="IBM Plex Sans Condensed"/>
              </a:rPr>
              <a:t>kerja</a:t>
            </a:r>
            <a:r>
              <a:rPr lang="en-US" sz="1600" dirty="0">
                <a:solidFill>
                  <a:schemeClr val="bg1"/>
                </a:solidFill>
                <a:latin typeface="IBM Plex Sans Condensed"/>
              </a:rPr>
              <a:t> </a:t>
            </a:r>
            <a:r>
              <a:rPr lang="en-US" sz="1600" dirty="0" err="1">
                <a:solidFill>
                  <a:schemeClr val="bg1"/>
                </a:solidFill>
                <a:latin typeface="IBM Plex Sans Condensed"/>
              </a:rPr>
              <a:t>pabrik</a:t>
            </a:r>
            <a:r>
              <a:rPr lang="en-US" sz="1600" dirty="0">
                <a:solidFill>
                  <a:schemeClr val="bg1"/>
                </a:solidFill>
                <a:latin typeface="IBM Plex Sans Condensed"/>
              </a:rPr>
              <a:t> </a:t>
            </a:r>
          </a:p>
          <a:p>
            <a:pPr marL="342900" indent="-342900" algn="just">
              <a:spcBef>
                <a:spcPts val="600"/>
              </a:spcBef>
              <a:buClr>
                <a:schemeClr val="bg1"/>
              </a:buClr>
              <a:buAutoNum type="arabicParenR"/>
            </a:pPr>
            <a:r>
              <a:rPr lang="en-US" sz="1600" dirty="0" err="1">
                <a:solidFill>
                  <a:schemeClr val="bg1"/>
                </a:solidFill>
                <a:latin typeface="IBM Plex Sans Condensed"/>
              </a:rPr>
              <a:t>Pengakuan</a:t>
            </a:r>
            <a:r>
              <a:rPr lang="en-US" sz="1600" dirty="0">
                <a:solidFill>
                  <a:schemeClr val="bg1"/>
                </a:solidFill>
                <a:latin typeface="IBM Plex Sans Condensed"/>
              </a:rPr>
              <a:t> </a:t>
            </a:r>
            <a:r>
              <a:rPr lang="en-US" sz="1600" dirty="0" err="1">
                <a:solidFill>
                  <a:schemeClr val="bg1"/>
                </a:solidFill>
                <a:latin typeface="IBM Plex Sans Condensed"/>
              </a:rPr>
              <a:t>biaya</a:t>
            </a:r>
            <a:r>
              <a:rPr lang="en-US" sz="1600" dirty="0">
                <a:solidFill>
                  <a:schemeClr val="bg1"/>
                </a:solidFill>
                <a:latin typeface="IBM Plex Sans Condensed"/>
              </a:rPr>
              <a:t> overhead </a:t>
            </a:r>
            <a:r>
              <a:rPr lang="en-US" sz="1600" dirty="0" err="1">
                <a:solidFill>
                  <a:schemeClr val="bg1"/>
                </a:solidFill>
                <a:latin typeface="IBM Plex Sans Condensed"/>
              </a:rPr>
              <a:t>pabrik</a:t>
            </a:r>
            <a:r>
              <a:rPr lang="en-US" sz="1600" dirty="0">
                <a:solidFill>
                  <a:schemeClr val="bg1"/>
                </a:solidFill>
                <a:latin typeface="IBM Plex Sans Condensed"/>
              </a:rPr>
              <a:t> </a:t>
            </a:r>
          </a:p>
          <a:p>
            <a:pPr marL="342900" indent="-342900" algn="just">
              <a:spcBef>
                <a:spcPts val="600"/>
              </a:spcBef>
              <a:buClr>
                <a:schemeClr val="bg1"/>
              </a:buClr>
              <a:buAutoNum type="arabicParenR"/>
            </a:pPr>
            <a:r>
              <a:rPr lang="en-US" sz="1600" dirty="0" err="1">
                <a:solidFill>
                  <a:schemeClr val="bg1"/>
                </a:solidFill>
                <a:latin typeface="IBM Plex Sans Condensed"/>
              </a:rPr>
              <a:t>Penggunaan</a:t>
            </a:r>
            <a:r>
              <a:rPr lang="en-US" sz="1600" dirty="0">
                <a:solidFill>
                  <a:schemeClr val="bg1"/>
                </a:solidFill>
                <a:latin typeface="IBM Plex Sans Condensed"/>
              </a:rPr>
              <a:t> </a:t>
            </a:r>
            <a:r>
              <a:rPr lang="en-US" sz="1600" dirty="0" err="1">
                <a:solidFill>
                  <a:schemeClr val="bg1"/>
                </a:solidFill>
                <a:latin typeface="IBM Plex Sans Condensed"/>
              </a:rPr>
              <a:t>bahan</a:t>
            </a:r>
            <a:r>
              <a:rPr lang="en-US" sz="1600" dirty="0">
                <a:solidFill>
                  <a:schemeClr val="bg1"/>
                </a:solidFill>
                <a:latin typeface="IBM Plex Sans Condensed"/>
              </a:rPr>
              <a:t> </a:t>
            </a:r>
            <a:r>
              <a:rPr lang="en-US" sz="1600" dirty="0" err="1">
                <a:solidFill>
                  <a:schemeClr val="bg1"/>
                </a:solidFill>
                <a:latin typeface="IBM Plex Sans Condensed"/>
              </a:rPr>
              <a:t>baku</a:t>
            </a:r>
            <a:r>
              <a:rPr lang="en-US" sz="1600" dirty="0">
                <a:solidFill>
                  <a:schemeClr val="bg1"/>
                </a:solidFill>
                <a:latin typeface="IBM Plex Sans Condensed"/>
              </a:rPr>
              <a:t> </a:t>
            </a:r>
          </a:p>
          <a:p>
            <a:pPr marL="342900" indent="-342900" algn="just">
              <a:spcBef>
                <a:spcPts val="600"/>
              </a:spcBef>
              <a:buClr>
                <a:schemeClr val="bg1"/>
              </a:buClr>
              <a:buAutoNum type="arabicParenR"/>
            </a:pPr>
            <a:r>
              <a:rPr lang="en-US" sz="1600" dirty="0" err="1">
                <a:solidFill>
                  <a:schemeClr val="bg1"/>
                </a:solidFill>
                <a:latin typeface="IBM Plex Sans Condensed"/>
              </a:rPr>
              <a:t>Distribusi</a:t>
            </a:r>
            <a:r>
              <a:rPr lang="en-US" sz="1600" dirty="0">
                <a:solidFill>
                  <a:schemeClr val="bg1"/>
                </a:solidFill>
                <a:latin typeface="IBM Plex Sans Condensed"/>
              </a:rPr>
              <a:t> </a:t>
            </a:r>
            <a:r>
              <a:rPr lang="en-US" sz="1600" dirty="0" err="1">
                <a:solidFill>
                  <a:schemeClr val="bg1"/>
                </a:solidFill>
                <a:latin typeface="IBM Plex Sans Condensed"/>
              </a:rPr>
              <a:t>beban</a:t>
            </a:r>
            <a:r>
              <a:rPr lang="en-US" sz="1600" dirty="0">
                <a:solidFill>
                  <a:schemeClr val="bg1"/>
                </a:solidFill>
                <a:latin typeface="IBM Plex Sans Condensed"/>
              </a:rPr>
              <a:t> </a:t>
            </a:r>
            <a:r>
              <a:rPr lang="en-US" sz="1600" dirty="0" err="1">
                <a:solidFill>
                  <a:schemeClr val="bg1"/>
                </a:solidFill>
                <a:latin typeface="IBM Plex Sans Condensed"/>
              </a:rPr>
              <a:t>gaji</a:t>
            </a:r>
            <a:r>
              <a:rPr lang="en-US" sz="1600" dirty="0">
                <a:solidFill>
                  <a:schemeClr val="bg1"/>
                </a:solidFill>
                <a:latin typeface="IBM Plex Sans Condensed"/>
              </a:rPr>
              <a:t> </a:t>
            </a:r>
            <a:r>
              <a:rPr lang="en-US" sz="1600" dirty="0" err="1">
                <a:solidFill>
                  <a:schemeClr val="bg1"/>
                </a:solidFill>
                <a:latin typeface="IBM Plex Sans Condensed"/>
              </a:rPr>
              <a:t>tenaga</a:t>
            </a:r>
            <a:r>
              <a:rPr lang="en-US" sz="1600" dirty="0">
                <a:solidFill>
                  <a:schemeClr val="bg1"/>
                </a:solidFill>
                <a:latin typeface="IBM Plex Sans Condensed"/>
              </a:rPr>
              <a:t> </a:t>
            </a:r>
            <a:r>
              <a:rPr lang="en-US" sz="1600" dirty="0" err="1">
                <a:solidFill>
                  <a:schemeClr val="bg1"/>
                </a:solidFill>
                <a:latin typeface="IBM Plex Sans Condensed"/>
              </a:rPr>
              <a:t>kerja</a:t>
            </a:r>
            <a:r>
              <a:rPr lang="en-US" sz="1600" dirty="0">
                <a:solidFill>
                  <a:schemeClr val="bg1"/>
                </a:solidFill>
                <a:latin typeface="IBM Plex Sans Condensed"/>
              </a:rPr>
              <a:t> </a:t>
            </a:r>
          </a:p>
          <a:p>
            <a:pPr marL="342900" indent="-342900" algn="just">
              <a:spcBef>
                <a:spcPts val="600"/>
              </a:spcBef>
              <a:buClr>
                <a:schemeClr val="bg1"/>
              </a:buClr>
              <a:buAutoNum type="arabicParenR"/>
            </a:pPr>
            <a:r>
              <a:rPr lang="en-US" sz="1600" dirty="0" err="1">
                <a:solidFill>
                  <a:schemeClr val="bg1"/>
                </a:solidFill>
                <a:latin typeface="IBM Plex Sans Condensed"/>
              </a:rPr>
              <a:t>Pembebanan</a:t>
            </a:r>
            <a:r>
              <a:rPr lang="en-US" sz="1600" dirty="0">
                <a:solidFill>
                  <a:schemeClr val="bg1"/>
                </a:solidFill>
                <a:latin typeface="IBM Plex Sans Condensed"/>
              </a:rPr>
              <a:t> </a:t>
            </a:r>
            <a:r>
              <a:rPr lang="en-US" sz="1600" dirty="0" err="1">
                <a:solidFill>
                  <a:schemeClr val="bg1"/>
                </a:solidFill>
                <a:latin typeface="IBM Plex Sans Condensed"/>
              </a:rPr>
              <a:t>estimasi</a:t>
            </a:r>
            <a:r>
              <a:rPr lang="en-US" sz="1600" dirty="0">
                <a:solidFill>
                  <a:schemeClr val="bg1"/>
                </a:solidFill>
                <a:latin typeface="IBM Plex Sans Condensed"/>
              </a:rPr>
              <a:t> </a:t>
            </a:r>
            <a:r>
              <a:rPr lang="en-US" sz="1600" dirty="0" err="1">
                <a:solidFill>
                  <a:schemeClr val="bg1"/>
                </a:solidFill>
                <a:latin typeface="IBM Plex Sans Condensed"/>
              </a:rPr>
              <a:t>biaya</a:t>
            </a:r>
            <a:r>
              <a:rPr lang="en-US" sz="1600" dirty="0">
                <a:solidFill>
                  <a:schemeClr val="bg1"/>
                </a:solidFill>
                <a:latin typeface="IBM Plex Sans Condensed"/>
              </a:rPr>
              <a:t> overhead </a:t>
            </a:r>
          </a:p>
          <a:p>
            <a:pPr marL="342900" indent="-342900" algn="just">
              <a:spcBef>
                <a:spcPts val="600"/>
              </a:spcBef>
              <a:buClr>
                <a:schemeClr val="bg1"/>
              </a:buClr>
              <a:buAutoNum type="arabicParenR"/>
            </a:pPr>
            <a:r>
              <a:rPr lang="en-US" sz="1600" dirty="0" err="1">
                <a:solidFill>
                  <a:schemeClr val="bg1"/>
                </a:solidFill>
                <a:latin typeface="IBM Plex Sans Condensed"/>
              </a:rPr>
              <a:t>Penyelesaian</a:t>
            </a:r>
            <a:r>
              <a:rPr lang="en-US" sz="1600" dirty="0">
                <a:solidFill>
                  <a:schemeClr val="bg1"/>
                </a:solidFill>
                <a:latin typeface="IBM Plex Sans Condensed"/>
              </a:rPr>
              <a:t> </a:t>
            </a:r>
            <a:r>
              <a:rPr lang="en-US" sz="1600" dirty="0" err="1">
                <a:solidFill>
                  <a:schemeClr val="bg1"/>
                </a:solidFill>
                <a:latin typeface="IBM Plex Sans Condensed"/>
              </a:rPr>
              <a:t>pesanan</a:t>
            </a:r>
            <a:r>
              <a:rPr lang="en-US" sz="1600" dirty="0">
                <a:solidFill>
                  <a:schemeClr val="bg1"/>
                </a:solidFill>
                <a:latin typeface="IBM Plex Sans Condensed"/>
              </a:rPr>
              <a:t> </a:t>
            </a:r>
          </a:p>
          <a:p>
            <a:pPr marL="342900" indent="-342900" algn="just">
              <a:spcBef>
                <a:spcPts val="600"/>
              </a:spcBef>
              <a:buClr>
                <a:schemeClr val="bg1"/>
              </a:buClr>
              <a:buAutoNum type="arabicParenR"/>
            </a:pPr>
            <a:r>
              <a:rPr lang="en-US" sz="1600" dirty="0" err="1">
                <a:solidFill>
                  <a:schemeClr val="bg1"/>
                </a:solidFill>
                <a:latin typeface="IBM Plex Sans Condensed"/>
              </a:rPr>
              <a:t>Penjualan</a:t>
            </a:r>
            <a:r>
              <a:rPr lang="en-US" sz="1600" dirty="0">
                <a:solidFill>
                  <a:schemeClr val="bg1"/>
                </a:solidFill>
                <a:latin typeface="IBM Plex Sans Condensed"/>
              </a:rPr>
              <a:t> </a:t>
            </a:r>
            <a:r>
              <a:rPr lang="en-US" sz="1600" dirty="0" err="1">
                <a:solidFill>
                  <a:schemeClr val="bg1"/>
                </a:solidFill>
                <a:latin typeface="IBM Plex Sans Condensed"/>
              </a:rPr>
              <a:t>produk</a:t>
            </a:r>
            <a:r>
              <a:rPr lang="en-US" sz="1600" dirty="0">
                <a:solidFill>
                  <a:schemeClr val="bg1"/>
                </a:solidFill>
                <a:latin typeface="IBM Plex Sans Condensed"/>
              </a:rPr>
              <a:t> </a:t>
            </a: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23</a:t>
            </a:r>
          </a:p>
        </p:txBody>
      </p:sp>
    </p:spTree>
    <p:extLst>
      <p:ext uri="{BB962C8B-B14F-4D97-AF65-F5344CB8AC3E}">
        <p14:creationId xmlns:p14="http://schemas.microsoft.com/office/powerpoint/2010/main" val="38774047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36744"/>
            <a:ext cx="2064000" cy="4061700"/>
          </a:xfrm>
        </p:spPr>
        <p:txBody>
          <a:bodyPr/>
          <a:lstStyle/>
          <a:p>
            <a:r>
              <a:rPr lang="en-US" sz="2400" b="1" dirty="0" err="1"/>
              <a:t>Akuntansi</a:t>
            </a:r>
            <a:r>
              <a:rPr lang="en-US" sz="2400" b="1" dirty="0"/>
              <a:t> </a:t>
            </a:r>
            <a:r>
              <a:rPr lang="en-US" sz="2400" b="1" dirty="0" err="1"/>
              <a:t>Untuk</a:t>
            </a:r>
            <a:r>
              <a:rPr lang="en-US" sz="2400" b="1" dirty="0"/>
              <a:t> </a:t>
            </a:r>
            <a:r>
              <a:rPr lang="en-US" sz="2400" b="1" dirty="0" err="1"/>
              <a:t>Bahan</a:t>
            </a:r>
            <a:r>
              <a:rPr lang="en-US" sz="2400" b="1" dirty="0"/>
              <a:t> Baku</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743200" y="77824"/>
            <a:ext cx="6200775" cy="4493538"/>
          </a:xfrm>
          <a:prstGeom prst="rect">
            <a:avLst/>
          </a:prstGeom>
        </p:spPr>
        <p:txBody>
          <a:bodyPr wrap="square">
            <a:spAutoFit/>
          </a:bodyPr>
          <a:lstStyle/>
          <a:p>
            <a:pPr marL="285750" indent="-285750" algn="just">
              <a:buClr>
                <a:schemeClr val="bg1"/>
              </a:buClr>
              <a:buFont typeface="Wingdings" panose="05000000000000000000" pitchFamily="2" charset="2"/>
              <a:buChar char="ü"/>
            </a:pPr>
            <a:r>
              <a:rPr lang="en-US" sz="1300" b="1" dirty="0" err="1">
                <a:solidFill>
                  <a:schemeClr val="bg1"/>
                </a:solidFill>
                <a:latin typeface="IBM Plex Sans Condensed"/>
              </a:rPr>
              <a:t>Pembelian</a:t>
            </a:r>
            <a:r>
              <a:rPr lang="en-US" sz="1300" b="1" dirty="0">
                <a:solidFill>
                  <a:schemeClr val="bg1"/>
                </a:solidFill>
                <a:latin typeface="IBM Plex Sans Condensed"/>
              </a:rPr>
              <a:t> </a:t>
            </a:r>
            <a:r>
              <a:rPr lang="en-US" sz="1300" b="1" dirty="0" err="1">
                <a:solidFill>
                  <a:schemeClr val="bg1"/>
                </a:solidFill>
                <a:latin typeface="IBM Plex Sans Condensed"/>
              </a:rPr>
              <a:t>Bahan</a:t>
            </a:r>
            <a:r>
              <a:rPr lang="en-US" sz="1300" b="1" dirty="0">
                <a:solidFill>
                  <a:schemeClr val="bg1"/>
                </a:solidFill>
                <a:latin typeface="IBM Plex Sans Condensed"/>
              </a:rPr>
              <a:t> Baku </a:t>
            </a:r>
          </a:p>
          <a:p>
            <a:pPr algn="just" defTabSz="282575">
              <a:buClr>
                <a:schemeClr val="bg1"/>
              </a:buClr>
            </a:pPr>
            <a:r>
              <a:rPr lang="en-US" sz="1300" dirty="0">
                <a:solidFill>
                  <a:schemeClr val="bg1"/>
                </a:solidFill>
                <a:latin typeface="IBM Plex Sans Condensed"/>
              </a:rPr>
              <a:t>	</a:t>
            </a:r>
            <a:r>
              <a:rPr lang="en-US" sz="1300" dirty="0" err="1">
                <a:solidFill>
                  <a:schemeClr val="bg1"/>
                </a:solidFill>
                <a:latin typeface="IBM Plex Sans Condensed"/>
              </a:rPr>
              <a:t>Akuntansi</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pembelian</a:t>
            </a: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a:t>
            </a:r>
            <a:r>
              <a:rPr lang="en-US" sz="1300" dirty="0" err="1">
                <a:solidFill>
                  <a:schemeClr val="bg1"/>
                </a:solidFill>
                <a:latin typeface="IBM Plex Sans Condensed"/>
              </a:rPr>
              <a:t>baku</a:t>
            </a:r>
            <a:r>
              <a:rPr lang="en-US" sz="1300" dirty="0">
                <a:solidFill>
                  <a:schemeClr val="bg1"/>
                </a:solidFill>
                <a:latin typeface="IBM Plex Sans Condensed"/>
              </a:rPr>
              <a:t> </a:t>
            </a:r>
            <a:r>
              <a:rPr lang="en-US" sz="1300" dirty="0" err="1">
                <a:solidFill>
                  <a:schemeClr val="bg1"/>
                </a:solidFill>
                <a:latin typeface="IBM Plex Sans Condensed"/>
              </a:rPr>
              <a:t>adalah</a:t>
            </a:r>
            <a:r>
              <a:rPr lang="en-US" sz="1300" dirty="0">
                <a:solidFill>
                  <a:schemeClr val="bg1"/>
                </a:solidFill>
                <a:latin typeface="IBM Plex Sans Condensed"/>
              </a:rPr>
              <a:t> </a:t>
            </a:r>
            <a:r>
              <a:rPr lang="en-US" sz="1300" dirty="0" err="1">
                <a:solidFill>
                  <a:schemeClr val="bg1"/>
                </a:solidFill>
                <a:latin typeface="IBM Plex Sans Condensed"/>
              </a:rPr>
              <a:t>sama</a:t>
            </a:r>
            <a:r>
              <a:rPr lang="en-US" sz="1300" dirty="0">
                <a:solidFill>
                  <a:schemeClr val="bg1"/>
                </a:solidFill>
                <a:latin typeface="IBM Plex Sans Condensed"/>
              </a:rPr>
              <a:t> </a:t>
            </a:r>
            <a:r>
              <a:rPr lang="en-US" sz="1300" dirty="0" err="1">
                <a:solidFill>
                  <a:schemeClr val="bg1"/>
                </a:solidFill>
                <a:latin typeface="IBM Plex Sans Condensed"/>
              </a:rPr>
              <a:t>dengan</a:t>
            </a:r>
            <a:r>
              <a:rPr lang="en-US" sz="1300" dirty="0">
                <a:solidFill>
                  <a:schemeClr val="bg1"/>
                </a:solidFill>
                <a:latin typeface="IBM Plex Sans Condensed"/>
              </a:rPr>
              <a:t> </a:t>
            </a:r>
            <a:r>
              <a:rPr lang="en-US" sz="1300" dirty="0" err="1">
                <a:solidFill>
                  <a:schemeClr val="bg1"/>
                </a:solidFill>
                <a:latin typeface="IBM Plex Sans Condensed"/>
              </a:rPr>
              <a:t>akuntasi</a:t>
            </a: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a:t>
            </a:r>
            <a:r>
              <a:rPr lang="en-US" sz="1300" dirty="0" err="1">
                <a:solidFill>
                  <a:schemeClr val="bg1"/>
                </a:solidFill>
                <a:latin typeface="IBM Plex Sans Condensed"/>
              </a:rPr>
              <a:t>baku</a:t>
            </a:r>
            <a:r>
              <a:rPr lang="en-US" sz="1300" dirty="0">
                <a:solidFill>
                  <a:schemeClr val="bg1"/>
                </a:solidFill>
                <a:latin typeface="IBM Plex Sans Condensed"/>
              </a:rPr>
              <a:t> </a:t>
            </a:r>
            <a:r>
              <a:rPr lang="en-US" sz="1300" dirty="0" err="1">
                <a:solidFill>
                  <a:schemeClr val="bg1"/>
                </a:solidFill>
                <a:latin typeface="IBM Plex Sans Condensed"/>
              </a:rPr>
              <a:t>menggunakan</a:t>
            </a:r>
            <a:r>
              <a:rPr lang="en-US" sz="1300" dirty="0">
                <a:solidFill>
                  <a:schemeClr val="bg1"/>
                </a:solidFill>
                <a:latin typeface="IBM Plex Sans Condensed"/>
              </a:rPr>
              <a:t> system </a:t>
            </a:r>
            <a:r>
              <a:rPr lang="en-US" sz="1300" dirty="0" err="1">
                <a:solidFill>
                  <a:schemeClr val="bg1"/>
                </a:solidFill>
                <a:latin typeface="IBM Plex Sans Condensed"/>
              </a:rPr>
              <a:t>persediaan</a:t>
            </a:r>
            <a:r>
              <a:rPr lang="en-US" sz="1300" dirty="0">
                <a:solidFill>
                  <a:schemeClr val="bg1"/>
                </a:solidFill>
                <a:latin typeface="IBM Plex Sans Condensed"/>
              </a:rPr>
              <a:t> perpetual. </a:t>
            </a:r>
            <a:r>
              <a:rPr lang="en-US" sz="1300" dirty="0" err="1">
                <a:solidFill>
                  <a:schemeClr val="bg1"/>
                </a:solidFill>
                <a:latin typeface="IBM Plex Sans Condensed"/>
              </a:rPr>
              <a:t>Saat</a:t>
            </a: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a:t>
            </a:r>
            <a:r>
              <a:rPr lang="en-US" sz="1300" dirty="0" err="1">
                <a:solidFill>
                  <a:schemeClr val="bg1"/>
                </a:solidFill>
                <a:latin typeface="IBM Plex Sans Condensed"/>
              </a:rPr>
              <a:t>baku</a:t>
            </a:r>
            <a:r>
              <a:rPr lang="en-US" sz="1300" dirty="0">
                <a:solidFill>
                  <a:schemeClr val="bg1"/>
                </a:solidFill>
                <a:latin typeface="IBM Plex Sans Condensed"/>
              </a:rPr>
              <a:t> </a:t>
            </a:r>
            <a:r>
              <a:rPr lang="en-US" sz="1300" dirty="0" err="1">
                <a:solidFill>
                  <a:schemeClr val="bg1"/>
                </a:solidFill>
                <a:latin typeface="IBM Plex Sans Condensed"/>
              </a:rPr>
              <a:t>diterima</a:t>
            </a:r>
            <a:r>
              <a:rPr lang="en-US" sz="1300" dirty="0">
                <a:solidFill>
                  <a:schemeClr val="bg1"/>
                </a:solidFill>
                <a:latin typeface="IBM Plex Sans Condensed"/>
              </a:rPr>
              <a:t>, </a:t>
            </a:r>
            <a:r>
              <a:rPr lang="en-US" sz="1300" dirty="0" err="1">
                <a:solidFill>
                  <a:schemeClr val="bg1"/>
                </a:solidFill>
                <a:latin typeface="IBM Plex Sans Condensed"/>
              </a:rPr>
              <a:t>akun</a:t>
            </a: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a:t>
            </a:r>
            <a:r>
              <a:rPr lang="en-US" sz="1300" dirty="0" err="1">
                <a:solidFill>
                  <a:schemeClr val="bg1"/>
                </a:solidFill>
                <a:latin typeface="IBM Plex Sans Condensed"/>
              </a:rPr>
              <a:t>baku</a:t>
            </a:r>
            <a:r>
              <a:rPr lang="en-US" sz="1300" dirty="0">
                <a:solidFill>
                  <a:schemeClr val="bg1"/>
                </a:solidFill>
                <a:latin typeface="IBM Plex Sans Condensed"/>
              </a:rPr>
              <a:t> </a:t>
            </a:r>
            <a:r>
              <a:rPr lang="en-US" sz="1300" dirty="0" err="1">
                <a:solidFill>
                  <a:schemeClr val="bg1"/>
                </a:solidFill>
                <a:latin typeface="IBM Plex Sans Condensed"/>
              </a:rPr>
              <a:t>didebit</a:t>
            </a:r>
            <a:r>
              <a:rPr lang="en-US" sz="1300" dirty="0">
                <a:solidFill>
                  <a:schemeClr val="bg1"/>
                </a:solidFill>
                <a:latin typeface="IBM Plex Sans Condensed"/>
              </a:rPr>
              <a:t> (</a:t>
            </a:r>
            <a:r>
              <a:rPr lang="en-US" sz="1300" dirty="0" err="1">
                <a:solidFill>
                  <a:schemeClr val="bg1"/>
                </a:solidFill>
                <a:latin typeface="IBM Plex Sans Condensed"/>
              </a:rPr>
              <a:t>sedangkan</a:t>
            </a:r>
            <a:r>
              <a:rPr lang="en-US" sz="1300" dirty="0">
                <a:solidFill>
                  <a:schemeClr val="bg1"/>
                </a:solidFill>
                <a:latin typeface="IBM Plex Sans Condensed"/>
              </a:rPr>
              <a:t> pada </a:t>
            </a:r>
            <a:r>
              <a:rPr lang="en-US" sz="1300" dirty="0" err="1">
                <a:solidFill>
                  <a:schemeClr val="bg1"/>
                </a:solidFill>
                <a:latin typeface="IBM Plex Sans Condensed"/>
              </a:rPr>
              <a:t>sistem</a:t>
            </a:r>
            <a:r>
              <a:rPr lang="en-US" sz="1300" dirty="0">
                <a:solidFill>
                  <a:schemeClr val="bg1"/>
                </a:solidFill>
                <a:latin typeface="IBM Plex Sans Condensed"/>
              </a:rPr>
              <a:t> </a:t>
            </a:r>
            <a:r>
              <a:rPr lang="en-US" sz="1300" dirty="0" err="1">
                <a:solidFill>
                  <a:schemeClr val="bg1"/>
                </a:solidFill>
                <a:latin typeface="IBM Plex Sans Condensed"/>
              </a:rPr>
              <a:t>persediaan</a:t>
            </a:r>
            <a:r>
              <a:rPr lang="en-US" sz="1300" dirty="0">
                <a:solidFill>
                  <a:schemeClr val="bg1"/>
                </a:solidFill>
                <a:latin typeface="IBM Plex Sans Condensed"/>
              </a:rPr>
              <a:t> </a:t>
            </a:r>
            <a:r>
              <a:rPr lang="en-US" sz="1300" dirty="0" err="1">
                <a:solidFill>
                  <a:schemeClr val="bg1"/>
                </a:solidFill>
                <a:latin typeface="IBM Plex Sans Condensed"/>
              </a:rPr>
              <a:t>periodik</a:t>
            </a:r>
            <a:r>
              <a:rPr lang="en-US" sz="1300" dirty="0">
                <a:solidFill>
                  <a:schemeClr val="bg1"/>
                </a:solidFill>
                <a:latin typeface="IBM Plex Sans Condensed"/>
              </a:rPr>
              <a:t>, yang </a:t>
            </a:r>
            <a:r>
              <a:rPr lang="en-US" sz="1300" dirty="0" err="1">
                <a:solidFill>
                  <a:schemeClr val="bg1"/>
                </a:solidFill>
                <a:latin typeface="IBM Plex Sans Condensed"/>
              </a:rPr>
              <a:t>didebit</a:t>
            </a:r>
            <a:r>
              <a:rPr lang="en-US" sz="1300" dirty="0">
                <a:solidFill>
                  <a:schemeClr val="bg1"/>
                </a:solidFill>
                <a:latin typeface="IBM Plex Sans Condensed"/>
              </a:rPr>
              <a:t> </a:t>
            </a:r>
            <a:r>
              <a:rPr lang="en-US" sz="1300" dirty="0" err="1">
                <a:solidFill>
                  <a:schemeClr val="bg1"/>
                </a:solidFill>
                <a:latin typeface="IBM Plex Sans Condensed"/>
              </a:rPr>
              <a:t>adalah</a:t>
            </a:r>
            <a:r>
              <a:rPr lang="en-US" sz="1300" dirty="0">
                <a:solidFill>
                  <a:schemeClr val="bg1"/>
                </a:solidFill>
                <a:latin typeface="IBM Plex Sans Condensed"/>
              </a:rPr>
              <a:t> </a:t>
            </a:r>
            <a:r>
              <a:rPr lang="en-US" sz="1300" dirty="0" err="1">
                <a:solidFill>
                  <a:schemeClr val="bg1"/>
                </a:solidFill>
                <a:latin typeface="IBM Plex Sans Condensed"/>
              </a:rPr>
              <a:t>akun</a:t>
            </a:r>
            <a:r>
              <a:rPr lang="en-US" sz="1300" dirty="0">
                <a:solidFill>
                  <a:schemeClr val="bg1"/>
                </a:solidFill>
                <a:latin typeface="IBM Plex Sans Condensed"/>
              </a:rPr>
              <a:t> </a:t>
            </a:r>
            <a:r>
              <a:rPr lang="en-US" sz="1300" dirty="0" err="1">
                <a:solidFill>
                  <a:schemeClr val="bg1"/>
                </a:solidFill>
                <a:latin typeface="IBM Plex Sans Condensed"/>
              </a:rPr>
              <a:t>pembelian</a:t>
            </a:r>
            <a:r>
              <a:rPr lang="en-US" sz="1300" dirty="0">
                <a:solidFill>
                  <a:schemeClr val="bg1"/>
                </a:solidFill>
                <a:latin typeface="IBM Plex Sans Condensed"/>
              </a:rPr>
              <a:t>). Rayburn Company </a:t>
            </a:r>
            <a:r>
              <a:rPr lang="en-US" sz="1300" dirty="0" err="1">
                <a:solidFill>
                  <a:schemeClr val="bg1"/>
                </a:solidFill>
                <a:latin typeface="IBM Plex Sans Condensed"/>
              </a:rPr>
              <a:t>menerima</a:t>
            </a:r>
            <a:r>
              <a:rPr lang="en-US" sz="1300" dirty="0">
                <a:solidFill>
                  <a:schemeClr val="bg1"/>
                </a:solidFill>
                <a:latin typeface="IBM Plex Sans Condensed"/>
              </a:rPr>
              <a:t> </a:t>
            </a:r>
            <a:r>
              <a:rPr lang="en-US" sz="1300" dirty="0" err="1">
                <a:solidFill>
                  <a:schemeClr val="bg1"/>
                </a:solidFill>
                <a:latin typeface="IBM Plex Sans Condensed"/>
              </a:rPr>
              <a:t>pengiriman</a:t>
            </a:r>
            <a:r>
              <a:rPr lang="en-US" sz="1300" dirty="0">
                <a:solidFill>
                  <a:schemeClr val="bg1"/>
                </a:solidFill>
                <a:latin typeface="IBM Plex Sans Condensed"/>
              </a:rPr>
              <a:t> </a:t>
            </a:r>
            <a:r>
              <a:rPr lang="en-US" sz="1300" dirty="0" err="1">
                <a:solidFill>
                  <a:schemeClr val="bg1"/>
                </a:solidFill>
                <a:latin typeface="IBM Plex Sans Condensed"/>
              </a:rPr>
              <a:t>senilai</a:t>
            </a:r>
            <a:r>
              <a:rPr lang="en-US" sz="1300" dirty="0">
                <a:solidFill>
                  <a:schemeClr val="bg1"/>
                </a:solidFill>
                <a:latin typeface="IBM Plex Sans Condensed"/>
              </a:rPr>
              <a:t> $25.000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a:t>
            </a:r>
            <a:r>
              <a:rPr lang="en-US" sz="1300" dirty="0" err="1">
                <a:solidFill>
                  <a:schemeClr val="bg1"/>
                </a:solidFill>
                <a:latin typeface="IBM Plex Sans Condensed"/>
              </a:rPr>
              <a:t>baku</a:t>
            </a:r>
            <a:r>
              <a:rPr lang="en-US" sz="1300" dirty="0">
                <a:solidFill>
                  <a:schemeClr val="bg1"/>
                </a:solidFill>
                <a:latin typeface="IBM Plex Sans Condensed"/>
              </a:rPr>
              <a:t> yang </a:t>
            </a:r>
            <a:r>
              <a:rPr lang="en-US" sz="1300" dirty="0" err="1">
                <a:solidFill>
                  <a:schemeClr val="bg1"/>
                </a:solidFill>
                <a:latin typeface="IBM Plex Sans Condensed"/>
              </a:rPr>
              <a:t>dibeli</a:t>
            </a:r>
            <a:r>
              <a:rPr lang="en-US" sz="1300" dirty="0">
                <a:solidFill>
                  <a:schemeClr val="bg1"/>
                </a:solidFill>
                <a:latin typeface="IBM Plex Sans Condensed"/>
              </a:rPr>
              <a:t> pada </a:t>
            </a:r>
            <a:r>
              <a:rPr lang="en-US" sz="1300" dirty="0" err="1">
                <a:solidFill>
                  <a:schemeClr val="bg1"/>
                </a:solidFill>
                <a:latin typeface="IBM Plex Sans Condensed"/>
              </a:rPr>
              <a:t>tanggal</a:t>
            </a:r>
            <a:r>
              <a:rPr lang="en-US" sz="1300" dirty="0">
                <a:solidFill>
                  <a:schemeClr val="bg1"/>
                </a:solidFill>
                <a:latin typeface="IBM Plex Sans Condensed"/>
              </a:rPr>
              <a:t> 5 </a:t>
            </a:r>
            <a:r>
              <a:rPr lang="en-US" sz="1300" dirty="0" err="1">
                <a:solidFill>
                  <a:schemeClr val="bg1"/>
                </a:solidFill>
                <a:latin typeface="IBM Plex Sans Condensed"/>
              </a:rPr>
              <a:t>januari</a:t>
            </a:r>
            <a:r>
              <a:rPr lang="en-US" sz="1300" dirty="0">
                <a:solidFill>
                  <a:schemeClr val="bg1"/>
                </a:solidFill>
                <a:latin typeface="IBM Plex Sans Condensed"/>
              </a:rPr>
              <a:t>. Ayat </a:t>
            </a:r>
            <a:r>
              <a:rPr lang="en-US" sz="1300" dirty="0" err="1">
                <a:solidFill>
                  <a:schemeClr val="bg1"/>
                </a:solidFill>
                <a:latin typeface="IBM Plex Sans Condensed"/>
              </a:rPr>
              <a:t>jurnalnya</a:t>
            </a:r>
            <a:r>
              <a:rPr lang="en-US" sz="1300" dirty="0">
                <a:solidFill>
                  <a:schemeClr val="bg1"/>
                </a:solidFill>
                <a:latin typeface="IBM Plex Sans Condensed"/>
              </a:rPr>
              <a:t> </a:t>
            </a:r>
            <a:r>
              <a:rPr lang="en-US" sz="1300" dirty="0" err="1">
                <a:solidFill>
                  <a:schemeClr val="bg1"/>
                </a:solidFill>
                <a:latin typeface="IBM Plex Sans Condensed"/>
              </a:rPr>
              <a:t>sebagai</a:t>
            </a:r>
            <a:r>
              <a:rPr lang="en-US" sz="1300" dirty="0">
                <a:solidFill>
                  <a:schemeClr val="bg1"/>
                </a:solidFill>
                <a:latin typeface="IBM Plex Sans Condensed"/>
              </a:rPr>
              <a:t> </a:t>
            </a:r>
            <a:r>
              <a:rPr lang="en-US" sz="1300" dirty="0" err="1">
                <a:solidFill>
                  <a:schemeClr val="bg1"/>
                </a:solidFill>
                <a:latin typeface="IBM Plex Sans Condensed"/>
              </a:rPr>
              <a:t>berikut</a:t>
            </a:r>
            <a:r>
              <a:rPr lang="en-US" sz="1300" dirty="0">
                <a:solidFill>
                  <a:schemeClr val="bg1"/>
                </a:solidFill>
                <a:latin typeface="IBM Plex Sans Condensed"/>
              </a:rPr>
              <a:t>:</a:t>
            </a:r>
          </a:p>
          <a:p>
            <a:pPr algn="just" defTabSz="282575">
              <a:buClr>
                <a:schemeClr val="bg1"/>
              </a:buClr>
            </a:pPr>
            <a:endParaRPr lang="en-US" sz="1300" dirty="0">
              <a:solidFill>
                <a:schemeClr val="bg1"/>
              </a:solidFill>
              <a:latin typeface="IBM Plex Sans Condensed"/>
            </a:endParaRPr>
          </a:p>
          <a:p>
            <a:pPr algn="just">
              <a:buClr>
                <a:schemeClr val="bg1"/>
              </a:buClr>
            </a:pPr>
            <a:r>
              <a:rPr lang="en-US" sz="1300" dirty="0" err="1">
                <a:solidFill>
                  <a:schemeClr val="bg1"/>
                </a:solidFill>
                <a:latin typeface="IBM Plex Sans Condensed"/>
              </a:rPr>
              <a:t>Bahan</a:t>
            </a:r>
            <a:r>
              <a:rPr lang="en-US" sz="1300" dirty="0">
                <a:solidFill>
                  <a:schemeClr val="bg1"/>
                </a:solidFill>
                <a:latin typeface="IBM Plex Sans Condensed"/>
              </a:rPr>
              <a:t> Baku   		$25.000  </a:t>
            </a:r>
          </a:p>
          <a:p>
            <a:pPr algn="just">
              <a:buClr>
                <a:schemeClr val="bg1"/>
              </a:buClr>
            </a:pPr>
            <a:r>
              <a:rPr lang="en-US" sz="1300" dirty="0">
                <a:solidFill>
                  <a:schemeClr val="bg1"/>
                </a:solidFill>
                <a:latin typeface="IBM Plex Sans Condensed"/>
              </a:rPr>
              <a:t>	Utang </a:t>
            </a:r>
            <a:r>
              <a:rPr lang="en-US" sz="1300" dirty="0" err="1">
                <a:solidFill>
                  <a:schemeClr val="bg1"/>
                </a:solidFill>
                <a:latin typeface="IBM Plex Sans Condensed"/>
              </a:rPr>
              <a:t>usaha</a:t>
            </a:r>
            <a:r>
              <a:rPr lang="en-US" sz="1300" dirty="0">
                <a:solidFill>
                  <a:schemeClr val="bg1"/>
                </a:solidFill>
                <a:latin typeface="IBM Plex Sans Condensed"/>
              </a:rPr>
              <a:t>   	$25.000</a:t>
            </a:r>
          </a:p>
          <a:p>
            <a:pPr algn="just">
              <a:buClr>
                <a:schemeClr val="bg1"/>
              </a:buClr>
            </a:pPr>
            <a:endParaRPr lang="en-US" sz="1300" dirty="0">
              <a:solidFill>
                <a:schemeClr val="bg1"/>
              </a:solidFill>
              <a:latin typeface="IBM Plex Sans Condensed"/>
            </a:endParaRPr>
          </a:p>
          <a:p>
            <a:pPr marL="285750" indent="-285750" algn="just">
              <a:buClr>
                <a:schemeClr val="bg1"/>
              </a:buClr>
              <a:buFont typeface="Wingdings" panose="05000000000000000000" pitchFamily="2" charset="2"/>
              <a:buChar char="ü"/>
            </a:pPr>
            <a:r>
              <a:rPr lang="en-US" sz="1300" b="1" dirty="0" err="1">
                <a:solidFill>
                  <a:schemeClr val="bg1"/>
                </a:solidFill>
                <a:latin typeface="IBM Plex Sans Condensed"/>
              </a:rPr>
              <a:t>Penggunaan</a:t>
            </a:r>
            <a:r>
              <a:rPr lang="en-US" sz="1300" b="1" dirty="0">
                <a:solidFill>
                  <a:schemeClr val="bg1"/>
                </a:solidFill>
                <a:latin typeface="IBM Plex Sans Condensed"/>
              </a:rPr>
              <a:t> </a:t>
            </a:r>
            <a:r>
              <a:rPr lang="en-US" sz="1300" b="1" dirty="0" err="1">
                <a:solidFill>
                  <a:schemeClr val="bg1"/>
                </a:solidFill>
                <a:latin typeface="IBM Plex Sans Condensed"/>
              </a:rPr>
              <a:t>Bahan</a:t>
            </a:r>
            <a:r>
              <a:rPr lang="en-US" sz="1300" b="1" dirty="0">
                <a:solidFill>
                  <a:schemeClr val="bg1"/>
                </a:solidFill>
                <a:latin typeface="IBM Plex Sans Condensed"/>
              </a:rPr>
              <a:t> Baku </a:t>
            </a:r>
          </a:p>
          <a:p>
            <a:pPr algn="just">
              <a:buClr>
                <a:schemeClr val="bg1"/>
              </a:buClr>
              <a:tabLst>
                <a:tab pos="282575" algn="l"/>
              </a:tabLst>
            </a:pP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a:t>
            </a:r>
            <a:r>
              <a:rPr lang="en-US" sz="1300" dirty="0" err="1">
                <a:solidFill>
                  <a:schemeClr val="bg1"/>
                </a:solidFill>
                <a:latin typeface="IBM Plex Sans Condensed"/>
              </a:rPr>
              <a:t>baku</a:t>
            </a:r>
            <a:r>
              <a:rPr lang="en-US" sz="1300" dirty="0">
                <a:solidFill>
                  <a:schemeClr val="bg1"/>
                </a:solidFill>
                <a:latin typeface="IBM Plex Sans Condensed"/>
              </a:rPr>
              <a:t> </a:t>
            </a:r>
            <a:r>
              <a:rPr lang="en-US" sz="1300" dirty="0" err="1">
                <a:solidFill>
                  <a:schemeClr val="bg1"/>
                </a:solidFill>
                <a:latin typeface="IBM Plex Sans Condensed"/>
              </a:rPr>
              <a:t>langsung</a:t>
            </a: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suatu</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r>
              <a:rPr lang="en-US" sz="1300" dirty="0" err="1">
                <a:solidFill>
                  <a:schemeClr val="bg1"/>
                </a:solidFill>
                <a:latin typeface="IBM Plex Sans Condensed"/>
              </a:rPr>
              <a:t>dieluarkan</a:t>
            </a:r>
            <a:r>
              <a:rPr lang="en-US" sz="1300" dirty="0">
                <a:solidFill>
                  <a:schemeClr val="bg1"/>
                </a:solidFill>
                <a:latin typeface="IBM Plex Sans Condensed"/>
              </a:rPr>
              <a:t> </a:t>
            </a:r>
            <a:r>
              <a:rPr lang="en-US" sz="1300" dirty="0" err="1">
                <a:solidFill>
                  <a:schemeClr val="bg1"/>
                </a:solidFill>
                <a:latin typeface="IBM Plex Sans Condensed"/>
              </a:rPr>
              <a:t>ke</a:t>
            </a:r>
            <a:r>
              <a:rPr lang="en-US" sz="1300" dirty="0">
                <a:solidFill>
                  <a:schemeClr val="bg1"/>
                </a:solidFill>
                <a:latin typeface="IBM Plex Sans Condensed"/>
              </a:rPr>
              <a:t> </a:t>
            </a:r>
            <a:r>
              <a:rPr lang="en-US" sz="1300" dirty="0" err="1">
                <a:solidFill>
                  <a:schemeClr val="bg1"/>
                </a:solidFill>
                <a:latin typeface="IBM Plex Sans Condensed"/>
              </a:rPr>
              <a:t>pabrik</a:t>
            </a:r>
            <a:r>
              <a:rPr lang="en-US" sz="1300" dirty="0">
                <a:solidFill>
                  <a:schemeClr val="bg1"/>
                </a:solidFill>
                <a:latin typeface="IBM Plex Sans Condensed"/>
              </a:rPr>
              <a:t> </a:t>
            </a:r>
            <a:r>
              <a:rPr lang="en-US" sz="1300" dirty="0" err="1">
                <a:solidFill>
                  <a:schemeClr val="bg1"/>
                </a:solidFill>
                <a:latin typeface="IBM Plex Sans Condensed"/>
              </a:rPr>
              <a:t>berdasarkan</a:t>
            </a:r>
            <a:r>
              <a:rPr lang="en-US" sz="1300" dirty="0">
                <a:solidFill>
                  <a:schemeClr val="bg1"/>
                </a:solidFill>
                <a:latin typeface="IBM Plex Sans Condensed"/>
              </a:rPr>
              <a:t> </a:t>
            </a:r>
            <a:r>
              <a:rPr lang="en-US" sz="1300" dirty="0" err="1">
                <a:solidFill>
                  <a:schemeClr val="bg1"/>
                </a:solidFill>
                <a:latin typeface="IBM Plex Sans Condensed"/>
              </a:rPr>
              <a:t>bukti</a:t>
            </a:r>
            <a:r>
              <a:rPr lang="en-US" sz="1300" dirty="0">
                <a:solidFill>
                  <a:schemeClr val="bg1"/>
                </a:solidFill>
                <a:latin typeface="IBM Plex Sans Condensed"/>
              </a:rPr>
              <a:t> </a:t>
            </a:r>
            <a:r>
              <a:rPr lang="en-US" sz="1300" dirty="0" err="1">
                <a:solidFill>
                  <a:schemeClr val="bg1"/>
                </a:solidFill>
                <a:latin typeface="IBM Plex Sans Condensed"/>
              </a:rPr>
              <a:t>permintaan</a:t>
            </a: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a:t>
            </a:r>
            <a:r>
              <a:rPr lang="en-US" sz="1300" dirty="0" err="1">
                <a:solidFill>
                  <a:schemeClr val="bg1"/>
                </a:solidFill>
                <a:latin typeface="IBM Plex Sans Condensed"/>
              </a:rPr>
              <a:t>baku</a:t>
            </a:r>
            <a:r>
              <a:rPr lang="en-US" sz="1300" dirty="0">
                <a:solidFill>
                  <a:schemeClr val="bg1"/>
                </a:solidFill>
                <a:latin typeface="IBM Plex Sans Condensed"/>
              </a:rPr>
              <a:t> (materials requisitions). </a:t>
            </a:r>
            <a:r>
              <a:rPr lang="en-US" sz="1300" dirty="0" err="1">
                <a:solidFill>
                  <a:schemeClr val="bg1"/>
                </a:solidFill>
                <a:latin typeface="IBM Plex Sans Condensed"/>
              </a:rPr>
              <a:t>Bahan</a:t>
            </a:r>
            <a:r>
              <a:rPr lang="en-US" sz="1300" dirty="0">
                <a:solidFill>
                  <a:schemeClr val="bg1"/>
                </a:solidFill>
                <a:latin typeface="IBM Plex Sans Condensed"/>
              </a:rPr>
              <a:t> </a:t>
            </a:r>
            <a:r>
              <a:rPr lang="en-US" sz="1300" dirty="0" err="1">
                <a:solidFill>
                  <a:schemeClr val="bg1"/>
                </a:solidFill>
                <a:latin typeface="IBM Plex Sans Condensed"/>
              </a:rPr>
              <a:t>baku</a:t>
            </a:r>
            <a:r>
              <a:rPr lang="en-US" sz="1300" dirty="0">
                <a:solidFill>
                  <a:schemeClr val="bg1"/>
                </a:solidFill>
                <a:latin typeface="IBM Plex Sans Condensed"/>
              </a:rPr>
              <a:t> </a:t>
            </a:r>
            <a:r>
              <a:rPr lang="en-US" sz="1300" dirty="0" err="1">
                <a:solidFill>
                  <a:schemeClr val="bg1"/>
                </a:solidFill>
                <a:latin typeface="IBM Plex Sans Condensed"/>
              </a:rPr>
              <a:t>senilai</a:t>
            </a:r>
            <a:r>
              <a:rPr lang="en-US" sz="1300" dirty="0">
                <a:solidFill>
                  <a:schemeClr val="bg1"/>
                </a:solidFill>
                <a:latin typeface="IBM Plex Sans Condensed"/>
              </a:rPr>
              <a:t> $31.000 </a:t>
            </a:r>
            <a:r>
              <a:rPr lang="en-US" sz="1300" dirty="0" err="1">
                <a:solidFill>
                  <a:schemeClr val="bg1"/>
                </a:solidFill>
                <a:latin typeface="IBM Plex Sans Condensed"/>
              </a:rPr>
              <a:t>dikeluarkan</a:t>
            </a:r>
            <a:r>
              <a:rPr lang="en-US" sz="1300" dirty="0">
                <a:solidFill>
                  <a:schemeClr val="bg1"/>
                </a:solidFill>
                <a:latin typeface="IBM Plex Sans Condensed"/>
              </a:rPr>
              <a:t> </a:t>
            </a:r>
            <a:r>
              <a:rPr lang="en-US" sz="1300" dirty="0" err="1">
                <a:solidFill>
                  <a:schemeClr val="bg1"/>
                </a:solidFill>
                <a:latin typeface="IBM Plex Sans Condensed"/>
              </a:rPr>
              <a:t>dari</a:t>
            </a:r>
            <a:r>
              <a:rPr lang="en-US" sz="1300" dirty="0">
                <a:solidFill>
                  <a:schemeClr val="bg1"/>
                </a:solidFill>
                <a:latin typeface="IBM Plex Sans Condensed"/>
              </a:rPr>
              <a:t> </a:t>
            </a:r>
            <a:r>
              <a:rPr lang="en-US" sz="1300" dirty="0" err="1">
                <a:solidFill>
                  <a:schemeClr val="bg1"/>
                </a:solidFill>
                <a:latin typeface="IBM Plex Sans Condensed"/>
              </a:rPr>
              <a:t>gudang</a:t>
            </a: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produksi</a:t>
            </a:r>
            <a:r>
              <a:rPr lang="en-US" sz="1300" dirty="0">
                <a:solidFill>
                  <a:schemeClr val="bg1"/>
                </a:solidFill>
                <a:latin typeface="IBM Plex Sans Condensed"/>
              </a:rPr>
              <a:t> </a:t>
            </a:r>
            <a:r>
              <a:rPr lang="en-US" sz="1300" dirty="0" err="1">
                <a:solidFill>
                  <a:schemeClr val="bg1"/>
                </a:solidFill>
                <a:latin typeface="IBM Plex Sans Condensed"/>
              </a:rPr>
              <a:t>selama</a:t>
            </a:r>
            <a:r>
              <a:rPr lang="en-US" sz="1300" dirty="0">
                <a:solidFill>
                  <a:schemeClr val="bg1"/>
                </a:solidFill>
                <a:latin typeface="IBM Plex Sans Condensed"/>
              </a:rPr>
              <a:t> </a:t>
            </a:r>
            <a:r>
              <a:rPr lang="en-US" sz="1300" dirty="0" err="1">
                <a:solidFill>
                  <a:schemeClr val="bg1"/>
                </a:solidFill>
                <a:latin typeface="IBM Plex Sans Condensed"/>
              </a:rPr>
              <a:t>bulan</a:t>
            </a:r>
            <a:r>
              <a:rPr lang="en-US" sz="1300" dirty="0">
                <a:solidFill>
                  <a:schemeClr val="bg1"/>
                </a:solidFill>
                <a:latin typeface="IBM Plex Sans Condensed"/>
              </a:rPr>
              <a:t> </a:t>
            </a:r>
            <a:r>
              <a:rPr lang="en-US" sz="1300" dirty="0" err="1">
                <a:solidFill>
                  <a:schemeClr val="bg1"/>
                </a:solidFill>
                <a:latin typeface="IBM Plex Sans Condensed"/>
              </a:rPr>
              <a:t>januari</a:t>
            </a:r>
            <a:r>
              <a:rPr lang="en-US" sz="1300" dirty="0">
                <a:solidFill>
                  <a:schemeClr val="bg1"/>
                </a:solidFill>
                <a:latin typeface="IBM Plex Sans Condensed"/>
              </a:rPr>
              <a:t> di Rayburn Company, Rayburn Company </a:t>
            </a:r>
            <a:r>
              <a:rPr lang="en-US" sz="1300" dirty="0" err="1">
                <a:solidFill>
                  <a:schemeClr val="bg1"/>
                </a:solidFill>
                <a:latin typeface="IBM Plex Sans Condensed"/>
              </a:rPr>
              <a:t>mencatat</a:t>
            </a:r>
            <a:r>
              <a:rPr lang="en-US" sz="1300" dirty="0">
                <a:solidFill>
                  <a:schemeClr val="bg1"/>
                </a:solidFill>
                <a:latin typeface="IBM Plex Sans Condensed"/>
              </a:rPr>
              <a:t> </a:t>
            </a:r>
            <a:r>
              <a:rPr lang="en-US" sz="1300" dirty="0" err="1">
                <a:solidFill>
                  <a:schemeClr val="bg1"/>
                </a:solidFill>
                <a:latin typeface="IBM Plex Sans Condensed"/>
              </a:rPr>
              <a:t>permintaan</a:t>
            </a: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a:t>
            </a:r>
            <a:r>
              <a:rPr lang="en-US" sz="1300" dirty="0" err="1">
                <a:solidFill>
                  <a:schemeClr val="bg1"/>
                </a:solidFill>
                <a:latin typeface="IBM Plex Sans Condensed"/>
              </a:rPr>
              <a:t>baku</a:t>
            </a:r>
            <a:r>
              <a:rPr lang="en-US" sz="1300" dirty="0">
                <a:solidFill>
                  <a:schemeClr val="bg1"/>
                </a:solidFill>
                <a:latin typeface="IBM Plex Sans Condensed"/>
              </a:rPr>
              <a:t> </a:t>
            </a:r>
            <a:r>
              <a:rPr lang="en-US" sz="1300" dirty="0" err="1">
                <a:solidFill>
                  <a:schemeClr val="bg1"/>
                </a:solidFill>
                <a:latin typeface="IBM Plex Sans Condensed"/>
              </a:rPr>
              <a:t>ini</a:t>
            </a:r>
            <a:r>
              <a:rPr lang="en-US" sz="1300" dirty="0">
                <a:solidFill>
                  <a:schemeClr val="bg1"/>
                </a:solidFill>
                <a:latin typeface="IBM Plex Sans Condensed"/>
              </a:rPr>
              <a:t> </a:t>
            </a:r>
            <a:r>
              <a:rPr lang="en-US" sz="1300" dirty="0" err="1">
                <a:solidFill>
                  <a:schemeClr val="bg1"/>
                </a:solidFill>
                <a:latin typeface="IBM Plex Sans Condensed"/>
              </a:rPr>
              <a:t>menggunakan</a:t>
            </a:r>
            <a:r>
              <a:rPr lang="en-US" sz="1300" dirty="0">
                <a:solidFill>
                  <a:schemeClr val="bg1"/>
                </a:solidFill>
                <a:latin typeface="IBM Plex Sans Condensed"/>
              </a:rPr>
              <a:t> </a:t>
            </a:r>
            <a:r>
              <a:rPr lang="en-US" sz="1300" dirty="0" err="1">
                <a:solidFill>
                  <a:schemeClr val="bg1"/>
                </a:solidFill>
                <a:latin typeface="IBM Plex Sans Condensed"/>
              </a:rPr>
              <a:t>ayat</a:t>
            </a:r>
            <a:r>
              <a:rPr lang="en-US" sz="1300" dirty="0">
                <a:solidFill>
                  <a:schemeClr val="bg1"/>
                </a:solidFill>
                <a:latin typeface="IBM Plex Sans Condensed"/>
              </a:rPr>
              <a:t> </a:t>
            </a:r>
            <a:r>
              <a:rPr lang="en-US" sz="1300" dirty="0" err="1">
                <a:solidFill>
                  <a:schemeClr val="bg1"/>
                </a:solidFill>
                <a:latin typeface="IBM Plex Sans Condensed"/>
              </a:rPr>
              <a:t>jurnal</a:t>
            </a:r>
            <a:r>
              <a:rPr lang="en-US" sz="1300" dirty="0">
                <a:solidFill>
                  <a:schemeClr val="bg1"/>
                </a:solidFill>
                <a:latin typeface="IBM Plex Sans Condensed"/>
              </a:rPr>
              <a:t> </a:t>
            </a:r>
            <a:r>
              <a:rPr lang="en-US" sz="1300" dirty="0" err="1">
                <a:solidFill>
                  <a:schemeClr val="bg1"/>
                </a:solidFill>
                <a:latin typeface="IBM Plex Sans Condensed"/>
              </a:rPr>
              <a:t>bulanan</a:t>
            </a:r>
            <a:r>
              <a:rPr lang="en-US" sz="1300" dirty="0">
                <a:solidFill>
                  <a:schemeClr val="bg1"/>
                </a:solidFill>
                <a:latin typeface="IBM Plex Sans Condensed"/>
              </a:rPr>
              <a:t> </a:t>
            </a:r>
            <a:r>
              <a:rPr lang="en-US" sz="1300" dirty="0" err="1">
                <a:solidFill>
                  <a:schemeClr val="bg1"/>
                </a:solidFill>
                <a:latin typeface="IBM Plex Sans Condensed"/>
              </a:rPr>
              <a:t>sebagai</a:t>
            </a:r>
            <a:r>
              <a:rPr lang="en-US" sz="1300" dirty="0">
                <a:solidFill>
                  <a:schemeClr val="bg1"/>
                </a:solidFill>
                <a:latin typeface="IBM Plex Sans Condensed"/>
              </a:rPr>
              <a:t> </a:t>
            </a:r>
            <a:r>
              <a:rPr lang="en-US" sz="1300" dirty="0" err="1">
                <a:solidFill>
                  <a:schemeClr val="bg1"/>
                </a:solidFill>
                <a:latin typeface="IBM Plex Sans Condensed"/>
              </a:rPr>
              <a:t>berikut</a:t>
            </a:r>
            <a:r>
              <a:rPr lang="en-US" sz="1300" dirty="0">
                <a:solidFill>
                  <a:schemeClr val="bg1"/>
                </a:solidFill>
                <a:latin typeface="IBM Plex Sans Condensed"/>
              </a:rPr>
              <a:t>. </a:t>
            </a:r>
          </a:p>
          <a:p>
            <a:pPr algn="just">
              <a:buClr>
                <a:schemeClr val="bg1"/>
              </a:buClr>
            </a:pPr>
            <a:r>
              <a:rPr lang="en-US" sz="1300" dirty="0">
                <a:solidFill>
                  <a:schemeClr val="bg1"/>
                </a:solidFill>
                <a:latin typeface="IBM Plex Sans Condensed"/>
              </a:rPr>
              <a:t> </a:t>
            </a:r>
          </a:p>
          <a:p>
            <a:pPr algn="just">
              <a:buClr>
                <a:schemeClr val="bg1"/>
              </a:buClr>
            </a:pPr>
            <a:r>
              <a:rPr lang="en-US" sz="1300" dirty="0" err="1">
                <a:solidFill>
                  <a:schemeClr val="bg1"/>
                </a:solidFill>
                <a:latin typeface="IBM Plex Sans Condensed"/>
              </a:rPr>
              <a:t>Barang</a:t>
            </a:r>
            <a:r>
              <a:rPr lang="en-US" sz="1300" dirty="0">
                <a:solidFill>
                  <a:schemeClr val="bg1"/>
                </a:solidFill>
                <a:latin typeface="IBM Plex Sans Condensed"/>
              </a:rPr>
              <a:t> </a:t>
            </a:r>
            <a:r>
              <a:rPr lang="en-US" sz="1300" dirty="0" err="1">
                <a:solidFill>
                  <a:schemeClr val="bg1"/>
                </a:solidFill>
                <a:latin typeface="IBM Plex Sans Condensed"/>
              </a:rPr>
              <a:t>Dalam</a:t>
            </a:r>
            <a:r>
              <a:rPr lang="en-US" sz="1300" dirty="0">
                <a:solidFill>
                  <a:schemeClr val="bg1"/>
                </a:solidFill>
                <a:latin typeface="IBM Plex Sans Condensed"/>
              </a:rPr>
              <a:t> Proses 	$31.000  </a:t>
            </a:r>
          </a:p>
          <a:p>
            <a:pPr algn="just">
              <a:buClr>
                <a:schemeClr val="bg1"/>
              </a:buClr>
            </a:pP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Baku     	 $31.000 </a:t>
            </a:r>
          </a:p>
          <a:p>
            <a:pPr algn="just">
              <a:buClr>
                <a:schemeClr val="bg1"/>
              </a:buClr>
            </a:pPr>
            <a:r>
              <a:rPr lang="en-US" sz="1300" dirty="0">
                <a:solidFill>
                  <a:schemeClr val="bg1"/>
                </a:solidFill>
                <a:latin typeface="IBM Plex Sans Condensed"/>
              </a:rPr>
              <a:t> </a:t>
            </a:r>
          </a:p>
          <a:p>
            <a:pPr algn="just">
              <a:buClr>
                <a:schemeClr val="bg1"/>
              </a:buClr>
              <a:tabLst>
                <a:tab pos="282575" algn="l"/>
              </a:tabLst>
            </a:pPr>
            <a:r>
              <a:rPr lang="en-US" sz="1300" dirty="0">
                <a:solidFill>
                  <a:schemeClr val="bg1"/>
                </a:solidFill>
                <a:latin typeface="IBM Plex Sans Condensed"/>
              </a:rPr>
              <a:t>	</a:t>
            </a:r>
            <a:r>
              <a:rPr lang="en-US" sz="1300" dirty="0" err="1">
                <a:solidFill>
                  <a:schemeClr val="bg1"/>
                </a:solidFill>
                <a:latin typeface="IBM Plex Sans Condensed"/>
              </a:rPr>
              <a:t>Rincian</a:t>
            </a:r>
            <a:r>
              <a:rPr lang="en-US" sz="1300" dirty="0">
                <a:solidFill>
                  <a:schemeClr val="bg1"/>
                </a:solidFill>
                <a:latin typeface="IBM Plex Sans Condensed"/>
              </a:rPr>
              <a:t> </a:t>
            </a:r>
            <a:r>
              <a:rPr lang="en-US" sz="1300" dirty="0" err="1">
                <a:solidFill>
                  <a:schemeClr val="bg1"/>
                </a:solidFill>
                <a:latin typeface="IBM Plex Sans Condensed"/>
              </a:rPr>
              <a:t>dari</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overhead juga </a:t>
            </a:r>
            <a:r>
              <a:rPr lang="en-US" sz="1300" dirty="0" err="1">
                <a:solidFill>
                  <a:schemeClr val="bg1"/>
                </a:solidFill>
                <a:latin typeface="IBM Plex Sans Condensed"/>
              </a:rPr>
              <a:t>diposting</a:t>
            </a:r>
            <a:r>
              <a:rPr lang="en-US" sz="1300" dirty="0">
                <a:solidFill>
                  <a:schemeClr val="bg1"/>
                </a:solidFill>
                <a:latin typeface="IBM Plex Sans Condensed"/>
              </a:rPr>
              <a:t> </a:t>
            </a:r>
            <a:r>
              <a:rPr lang="en-US" sz="1300" dirty="0" err="1">
                <a:solidFill>
                  <a:schemeClr val="bg1"/>
                </a:solidFill>
                <a:latin typeface="IBM Plex Sans Condensed"/>
              </a:rPr>
              <a:t>ke</a:t>
            </a:r>
            <a:r>
              <a:rPr lang="en-US" sz="1300" dirty="0">
                <a:solidFill>
                  <a:schemeClr val="bg1"/>
                </a:solidFill>
                <a:latin typeface="IBM Plex Sans Condensed"/>
              </a:rPr>
              <a:t> </a:t>
            </a:r>
            <a:r>
              <a:rPr lang="en-US" sz="1300" dirty="0" err="1">
                <a:solidFill>
                  <a:schemeClr val="bg1"/>
                </a:solidFill>
                <a:latin typeface="IBM Plex Sans Condensed"/>
              </a:rPr>
              <a:t>akun</a:t>
            </a:r>
            <a:r>
              <a:rPr lang="en-US" sz="1300" dirty="0">
                <a:solidFill>
                  <a:schemeClr val="bg1"/>
                </a:solidFill>
                <a:latin typeface="IBM Plex Sans Condensed"/>
              </a:rPr>
              <a:t> </a:t>
            </a:r>
            <a:r>
              <a:rPr lang="en-US" sz="1300" dirty="0" err="1">
                <a:solidFill>
                  <a:schemeClr val="bg1"/>
                </a:solidFill>
                <a:latin typeface="IBM Plex Sans Condensed"/>
              </a:rPr>
              <a:t>buku</a:t>
            </a:r>
            <a:r>
              <a:rPr lang="en-US" sz="1300" dirty="0">
                <a:solidFill>
                  <a:schemeClr val="bg1"/>
                </a:solidFill>
                <a:latin typeface="IBM Plex Sans Condensed"/>
              </a:rPr>
              <a:t> </a:t>
            </a:r>
            <a:r>
              <a:rPr lang="en-US" sz="1300" dirty="0" err="1">
                <a:solidFill>
                  <a:schemeClr val="bg1"/>
                </a:solidFill>
                <a:latin typeface="IBM Plex Sans Condensed"/>
              </a:rPr>
              <a:t>pembantu</a:t>
            </a:r>
            <a:r>
              <a:rPr lang="en-US" sz="1300" dirty="0">
                <a:solidFill>
                  <a:schemeClr val="bg1"/>
                </a:solidFill>
                <a:latin typeface="IBM Plex Sans Condensed"/>
              </a:rPr>
              <a:t> overhead, yang </a:t>
            </a:r>
            <a:r>
              <a:rPr lang="en-US" sz="1300" dirty="0" err="1">
                <a:solidFill>
                  <a:schemeClr val="bg1"/>
                </a:solidFill>
                <a:latin typeface="IBM Plex Sans Condensed"/>
              </a:rPr>
              <a:t>bisa</a:t>
            </a:r>
            <a:r>
              <a:rPr lang="en-US" sz="1300" dirty="0">
                <a:solidFill>
                  <a:schemeClr val="bg1"/>
                </a:solidFill>
                <a:latin typeface="IBM Plex Sans Condensed"/>
              </a:rPr>
              <a:t> </a:t>
            </a:r>
            <a:r>
              <a:rPr lang="en-US" sz="1300" dirty="0" err="1">
                <a:solidFill>
                  <a:schemeClr val="bg1"/>
                </a:solidFill>
                <a:latin typeface="IBM Plex Sans Condensed"/>
              </a:rPr>
              <a:t>berupa</a:t>
            </a:r>
            <a:r>
              <a:rPr lang="en-US" sz="1300" dirty="0">
                <a:solidFill>
                  <a:schemeClr val="bg1"/>
                </a:solidFill>
                <a:latin typeface="IBM Plex Sans Condensed"/>
              </a:rPr>
              <a:t> </a:t>
            </a:r>
            <a:r>
              <a:rPr lang="en-US" sz="1300" dirty="0" err="1">
                <a:solidFill>
                  <a:schemeClr val="bg1"/>
                </a:solidFill>
                <a:latin typeface="IBM Plex Sans Condensed"/>
              </a:rPr>
              <a:t>kertas</a:t>
            </a:r>
            <a:r>
              <a:rPr lang="en-US" sz="1300" dirty="0">
                <a:solidFill>
                  <a:schemeClr val="bg1"/>
                </a:solidFill>
                <a:latin typeface="IBM Plex Sans Condensed"/>
              </a:rPr>
              <a:t> </a:t>
            </a:r>
            <a:r>
              <a:rPr lang="en-US" sz="1300" dirty="0" err="1">
                <a:solidFill>
                  <a:schemeClr val="bg1"/>
                </a:solidFill>
                <a:latin typeface="IBM Plex Sans Condensed"/>
              </a:rPr>
              <a:t>kerja</a:t>
            </a:r>
            <a:r>
              <a:rPr lang="en-US" sz="1300" dirty="0">
                <a:solidFill>
                  <a:schemeClr val="bg1"/>
                </a:solidFill>
                <a:latin typeface="IBM Plex Sans Condensed"/>
              </a:rPr>
              <a:t> yang </a:t>
            </a:r>
            <a:r>
              <a:rPr lang="en-US" sz="1300" dirty="0" err="1">
                <a:solidFill>
                  <a:schemeClr val="bg1"/>
                </a:solidFill>
                <a:latin typeface="IBM Plex Sans Condensed"/>
              </a:rPr>
              <a:t>disebut</a:t>
            </a:r>
            <a:r>
              <a:rPr lang="en-US" sz="1300" dirty="0">
                <a:solidFill>
                  <a:schemeClr val="bg1"/>
                </a:solidFill>
                <a:latin typeface="IBM Plex Sans Condensed"/>
              </a:rPr>
              <a:t> </a:t>
            </a:r>
            <a:r>
              <a:rPr lang="en-US" sz="1300" dirty="0" err="1">
                <a:solidFill>
                  <a:schemeClr val="bg1"/>
                </a:solidFill>
                <a:latin typeface="IBM Plex Sans Condensed"/>
              </a:rPr>
              <a:t>kertas</a:t>
            </a:r>
            <a:r>
              <a:rPr lang="en-US" sz="1300" dirty="0">
                <a:solidFill>
                  <a:schemeClr val="bg1"/>
                </a:solidFill>
                <a:latin typeface="IBM Plex Sans Condensed"/>
              </a:rPr>
              <a:t> </a:t>
            </a:r>
            <a:r>
              <a:rPr lang="en-US" sz="1300" dirty="0" err="1">
                <a:solidFill>
                  <a:schemeClr val="bg1"/>
                </a:solidFill>
                <a:latin typeface="IBM Plex Sans Condensed"/>
              </a:rPr>
              <a:t>kerja</a:t>
            </a:r>
            <a:r>
              <a:rPr lang="en-US" sz="1300" dirty="0">
                <a:solidFill>
                  <a:schemeClr val="bg1"/>
                </a:solidFill>
                <a:latin typeface="IBM Plex Sans Condensed"/>
              </a:rPr>
              <a:t> </a:t>
            </a:r>
            <a:r>
              <a:rPr lang="en-US" sz="1300" dirty="0" err="1">
                <a:solidFill>
                  <a:schemeClr val="bg1"/>
                </a:solidFill>
                <a:latin typeface="IBM Plex Sans Condensed"/>
              </a:rPr>
              <a:t>analisis</a:t>
            </a:r>
            <a:r>
              <a:rPr lang="en-US" sz="1300" dirty="0">
                <a:solidFill>
                  <a:schemeClr val="bg1"/>
                </a:solidFill>
                <a:latin typeface="IBM Plex Sans Condensed"/>
              </a:rPr>
              <a:t> overhead </a:t>
            </a:r>
            <a:r>
              <a:rPr lang="en-US" sz="1300" dirty="0" err="1">
                <a:solidFill>
                  <a:schemeClr val="bg1"/>
                </a:solidFill>
                <a:latin typeface="IBM Plex Sans Condensed"/>
              </a:rPr>
              <a:t>pabrik</a:t>
            </a:r>
            <a:r>
              <a:rPr lang="en-US" sz="1300" dirty="0">
                <a:solidFill>
                  <a:schemeClr val="bg1"/>
                </a:solidFill>
                <a:latin typeface="IBM Plex Sans Condensed"/>
              </a:rPr>
              <a:t> (factory overhead analysis sheet). </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24</a:t>
            </a:r>
          </a:p>
        </p:txBody>
      </p:sp>
    </p:spTree>
    <p:extLst>
      <p:ext uri="{BB962C8B-B14F-4D97-AF65-F5344CB8AC3E}">
        <p14:creationId xmlns:p14="http://schemas.microsoft.com/office/powerpoint/2010/main" val="2044194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36744"/>
            <a:ext cx="2064000" cy="4061700"/>
          </a:xfrm>
        </p:spPr>
        <p:txBody>
          <a:bodyPr/>
          <a:lstStyle/>
          <a:p>
            <a:r>
              <a:rPr lang="en-US" sz="2400" b="1" dirty="0" err="1"/>
              <a:t>Akuntansi</a:t>
            </a:r>
            <a:r>
              <a:rPr lang="en-US" sz="2400" b="1" dirty="0"/>
              <a:t> </a:t>
            </a:r>
            <a:r>
              <a:rPr lang="en-US" sz="2400" b="1" dirty="0" err="1"/>
              <a:t>Untuk</a:t>
            </a:r>
            <a:r>
              <a:rPr lang="en-US" sz="2400" b="1" dirty="0"/>
              <a:t> </a:t>
            </a:r>
            <a:r>
              <a:rPr lang="en-US" sz="2400" b="1" dirty="0" err="1"/>
              <a:t>Bahan</a:t>
            </a:r>
            <a:r>
              <a:rPr lang="en-US" sz="2400" b="1" dirty="0"/>
              <a:t> Baku (2)</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47974" y="77824"/>
            <a:ext cx="6105525" cy="4493538"/>
          </a:xfrm>
          <a:prstGeom prst="rect">
            <a:avLst/>
          </a:prstGeom>
        </p:spPr>
        <p:txBody>
          <a:bodyPr wrap="square">
            <a:spAutoFit/>
          </a:bodyPr>
          <a:lstStyle/>
          <a:p>
            <a:pPr algn="just" defTabSz="282575">
              <a:buClr>
                <a:schemeClr val="bg1"/>
              </a:buClr>
            </a:pPr>
            <a:r>
              <a:rPr lang="en-US" sz="1300" b="1" dirty="0">
                <a:solidFill>
                  <a:schemeClr val="bg1"/>
                </a:solidFill>
                <a:latin typeface="IBM Plex Sans Condensed"/>
              </a:rPr>
              <a:t>Jika </a:t>
            </a:r>
            <a:r>
              <a:rPr lang="en-US" sz="1300" b="1" dirty="0" err="1">
                <a:solidFill>
                  <a:schemeClr val="bg1"/>
                </a:solidFill>
                <a:latin typeface="IBM Plex Sans Condensed"/>
              </a:rPr>
              <a:t>Bahan</a:t>
            </a:r>
            <a:r>
              <a:rPr lang="en-US" sz="1300" b="1" dirty="0">
                <a:solidFill>
                  <a:schemeClr val="bg1"/>
                </a:solidFill>
                <a:latin typeface="IBM Plex Sans Condensed"/>
              </a:rPr>
              <a:t> Baku </a:t>
            </a:r>
            <a:r>
              <a:rPr lang="en-US" sz="1300" b="1" dirty="0" err="1">
                <a:solidFill>
                  <a:schemeClr val="bg1"/>
                </a:solidFill>
                <a:latin typeface="IBM Plex Sans Condensed"/>
              </a:rPr>
              <a:t>Dikembalikan</a:t>
            </a:r>
            <a:r>
              <a:rPr lang="en-US" sz="1300" b="1" dirty="0">
                <a:solidFill>
                  <a:schemeClr val="bg1"/>
                </a:solidFill>
                <a:latin typeface="IBM Plex Sans Condensed"/>
              </a:rPr>
              <a:t> </a:t>
            </a:r>
            <a:r>
              <a:rPr lang="en-US" sz="1300" b="1" dirty="0" err="1">
                <a:solidFill>
                  <a:schemeClr val="bg1"/>
                </a:solidFill>
                <a:latin typeface="IBM Plex Sans Condensed"/>
              </a:rPr>
              <a:t>Ke</a:t>
            </a:r>
            <a:r>
              <a:rPr lang="en-US" sz="1300" b="1" dirty="0">
                <a:solidFill>
                  <a:schemeClr val="bg1"/>
                </a:solidFill>
                <a:latin typeface="IBM Plex Sans Condensed"/>
              </a:rPr>
              <a:t> Gudang Karena </a:t>
            </a:r>
            <a:r>
              <a:rPr lang="en-US" sz="1300" b="1" dirty="0" err="1">
                <a:solidFill>
                  <a:schemeClr val="bg1"/>
                </a:solidFill>
                <a:latin typeface="IBM Plex Sans Condensed"/>
              </a:rPr>
              <a:t>Tidak</a:t>
            </a:r>
            <a:r>
              <a:rPr lang="en-US" sz="1300" b="1" dirty="0">
                <a:solidFill>
                  <a:schemeClr val="bg1"/>
                </a:solidFill>
                <a:latin typeface="IBM Plex Sans Condensed"/>
              </a:rPr>
              <a:t> </a:t>
            </a:r>
            <a:r>
              <a:rPr lang="en-US" sz="1300" b="1" dirty="0" err="1">
                <a:solidFill>
                  <a:schemeClr val="bg1"/>
                </a:solidFill>
                <a:latin typeface="IBM Plex Sans Condensed"/>
              </a:rPr>
              <a:t>Dipakai</a:t>
            </a:r>
            <a:endParaRPr lang="en-US" sz="1300" dirty="0">
              <a:solidFill>
                <a:schemeClr val="bg1"/>
              </a:solidFill>
              <a:latin typeface="IBM Plex Sans Condensed"/>
            </a:endParaRPr>
          </a:p>
          <a:p>
            <a:pPr algn="just" defTabSz="282575">
              <a:buClr>
                <a:schemeClr val="bg1"/>
              </a:buClr>
            </a:pPr>
            <a:r>
              <a:rPr lang="en-US" sz="1300" u="sng" dirty="0" err="1">
                <a:solidFill>
                  <a:schemeClr val="bg1"/>
                </a:solidFill>
                <a:latin typeface="IBM Plex Sans Condensed"/>
              </a:rPr>
              <a:t>Contoh</a:t>
            </a:r>
            <a:r>
              <a:rPr lang="en-US" sz="1300" u="sng" dirty="0">
                <a:solidFill>
                  <a:schemeClr val="bg1"/>
                </a:solidFill>
                <a:latin typeface="IBM Plex Sans Condensed"/>
              </a:rPr>
              <a:t> : </a:t>
            </a:r>
          </a:p>
          <a:p>
            <a:pPr algn="just" defTabSz="282575">
              <a:buClr>
                <a:schemeClr val="bg1"/>
              </a:buClr>
            </a:pPr>
            <a:r>
              <a:rPr lang="en-US" sz="1300" dirty="0" err="1">
                <a:solidFill>
                  <a:schemeClr val="bg1"/>
                </a:solidFill>
                <a:latin typeface="IBM Plex Sans Condensed"/>
              </a:rPr>
              <a:t>Produksi</a:t>
            </a:r>
            <a:r>
              <a:rPr lang="en-US" sz="1300" dirty="0">
                <a:solidFill>
                  <a:schemeClr val="bg1"/>
                </a:solidFill>
                <a:latin typeface="IBM Plex Sans Condensed"/>
              </a:rPr>
              <a:t> </a:t>
            </a:r>
            <a:r>
              <a:rPr lang="en-US" sz="1300" dirty="0" err="1">
                <a:solidFill>
                  <a:schemeClr val="bg1"/>
                </a:solidFill>
                <a:latin typeface="IBM Plex Sans Condensed"/>
              </a:rPr>
              <a:t>mengembalikan</a:t>
            </a: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Baku </a:t>
            </a:r>
            <a:r>
              <a:rPr lang="en-US" sz="1300" dirty="0" err="1">
                <a:solidFill>
                  <a:schemeClr val="bg1"/>
                </a:solidFill>
                <a:latin typeface="IBM Plex Sans Condensed"/>
              </a:rPr>
              <a:t>ke</a:t>
            </a:r>
            <a:r>
              <a:rPr lang="en-US" sz="1300" dirty="0">
                <a:solidFill>
                  <a:schemeClr val="bg1"/>
                </a:solidFill>
                <a:latin typeface="IBM Plex Sans Condensed"/>
              </a:rPr>
              <a:t> Gudang </a:t>
            </a:r>
            <a:r>
              <a:rPr lang="en-US" sz="1300" dirty="0" err="1">
                <a:solidFill>
                  <a:schemeClr val="bg1"/>
                </a:solidFill>
                <a:latin typeface="IBM Plex Sans Condensed"/>
              </a:rPr>
              <a:t>sebesar</a:t>
            </a:r>
            <a:r>
              <a:rPr lang="en-US" sz="1300" dirty="0">
                <a:solidFill>
                  <a:schemeClr val="bg1"/>
                </a:solidFill>
                <a:latin typeface="IBM Plex Sans Condensed"/>
              </a:rPr>
              <a:t> $ 5.000 </a:t>
            </a:r>
          </a:p>
          <a:p>
            <a:pPr algn="just" defTabSz="282575">
              <a:buClr>
                <a:schemeClr val="bg1"/>
              </a:buClr>
            </a:pPr>
            <a:r>
              <a:rPr lang="en-US" sz="1300" dirty="0">
                <a:solidFill>
                  <a:schemeClr val="bg1"/>
                </a:solidFill>
                <a:latin typeface="IBM Plex Sans Condensed"/>
              </a:rPr>
              <a:t>Ayat </a:t>
            </a:r>
            <a:r>
              <a:rPr lang="en-US" sz="1300" dirty="0" err="1">
                <a:solidFill>
                  <a:schemeClr val="bg1"/>
                </a:solidFill>
                <a:latin typeface="IBM Plex Sans Condensed"/>
              </a:rPr>
              <a:t>Jurnal</a:t>
            </a:r>
            <a:r>
              <a:rPr lang="en-US" sz="1300" dirty="0">
                <a:solidFill>
                  <a:schemeClr val="bg1"/>
                </a:solidFill>
                <a:latin typeface="IBM Plex Sans Condensed"/>
              </a:rPr>
              <a:t> : </a:t>
            </a:r>
          </a:p>
          <a:p>
            <a:pPr algn="just" defTabSz="282575">
              <a:buClr>
                <a:schemeClr val="bg1"/>
              </a:buClr>
            </a:pPr>
            <a:r>
              <a:rPr lang="en-US" sz="1300" dirty="0" err="1">
                <a:solidFill>
                  <a:schemeClr val="bg1"/>
                </a:solidFill>
                <a:latin typeface="IBM Plex Sans Condensed"/>
              </a:rPr>
              <a:t>Bahan</a:t>
            </a:r>
            <a:r>
              <a:rPr lang="en-US" sz="1300" dirty="0">
                <a:solidFill>
                  <a:schemeClr val="bg1"/>
                </a:solidFill>
                <a:latin typeface="IBM Plex Sans Condensed"/>
              </a:rPr>
              <a:t> Baku 							$ 5.000 </a:t>
            </a:r>
          </a:p>
          <a:p>
            <a:pPr algn="just" defTabSz="282575">
              <a:buClr>
                <a:schemeClr val="bg1"/>
              </a:buClr>
            </a:pPr>
            <a:r>
              <a:rPr lang="en-US" sz="1300" dirty="0">
                <a:solidFill>
                  <a:schemeClr val="bg1"/>
                </a:solidFill>
                <a:latin typeface="IBM Plex Sans Condensed"/>
              </a:rPr>
              <a:t>	</a:t>
            </a:r>
            <a:r>
              <a:rPr lang="en-US" sz="1300" dirty="0" err="1">
                <a:solidFill>
                  <a:schemeClr val="bg1"/>
                </a:solidFill>
                <a:latin typeface="IBM Plex Sans Condensed"/>
              </a:rPr>
              <a:t>Barang</a:t>
            </a:r>
            <a:r>
              <a:rPr lang="en-US" sz="1300" dirty="0">
                <a:solidFill>
                  <a:schemeClr val="bg1"/>
                </a:solidFill>
                <a:latin typeface="IBM Plex Sans Condensed"/>
              </a:rPr>
              <a:t> </a:t>
            </a:r>
            <a:r>
              <a:rPr lang="en-US" sz="1300" dirty="0" err="1">
                <a:solidFill>
                  <a:schemeClr val="bg1"/>
                </a:solidFill>
                <a:latin typeface="IBM Plex Sans Condensed"/>
              </a:rPr>
              <a:t>Dalam</a:t>
            </a:r>
            <a:r>
              <a:rPr lang="en-US" sz="1300" dirty="0">
                <a:solidFill>
                  <a:schemeClr val="bg1"/>
                </a:solidFill>
                <a:latin typeface="IBM Plex Sans Condensed"/>
              </a:rPr>
              <a:t> Proses 						$ 5.000</a:t>
            </a:r>
          </a:p>
          <a:p>
            <a:pPr algn="just" defTabSz="282575">
              <a:buClr>
                <a:schemeClr val="bg1"/>
              </a:buClr>
            </a:pPr>
            <a:endParaRPr lang="en-US" sz="1300" dirty="0">
              <a:solidFill>
                <a:schemeClr val="bg1"/>
              </a:solidFill>
              <a:latin typeface="IBM Plex Sans Condensed"/>
            </a:endParaRPr>
          </a:p>
          <a:p>
            <a:pPr algn="just" defTabSz="282575">
              <a:buClr>
                <a:schemeClr val="bg1"/>
              </a:buClr>
            </a:pPr>
            <a:r>
              <a:rPr lang="en-US" sz="1300" b="1" dirty="0" err="1">
                <a:solidFill>
                  <a:schemeClr val="bg1"/>
                </a:solidFill>
                <a:latin typeface="IBM Plex Sans Condensed"/>
              </a:rPr>
              <a:t>Bahan</a:t>
            </a:r>
            <a:r>
              <a:rPr lang="en-US" sz="1300" b="1" dirty="0">
                <a:solidFill>
                  <a:schemeClr val="bg1"/>
                </a:solidFill>
                <a:latin typeface="IBM Plex Sans Condensed"/>
              </a:rPr>
              <a:t> Baku </a:t>
            </a:r>
            <a:r>
              <a:rPr lang="en-US" sz="1300" b="1" dirty="0" err="1">
                <a:solidFill>
                  <a:schemeClr val="bg1"/>
                </a:solidFill>
                <a:latin typeface="IBM Plex Sans Condensed"/>
              </a:rPr>
              <a:t>Tidak</a:t>
            </a:r>
            <a:r>
              <a:rPr lang="en-US" sz="1300" b="1" dirty="0">
                <a:solidFill>
                  <a:schemeClr val="bg1"/>
                </a:solidFill>
                <a:latin typeface="IBM Plex Sans Condensed"/>
              </a:rPr>
              <a:t> </a:t>
            </a:r>
            <a:r>
              <a:rPr lang="en-US" sz="1300" b="1" dirty="0" err="1">
                <a:solidFill>
                  <a:schemeClr val="bg1"/>
                </a:solidFill>
                <a:latin typeface="IBM Plex Sans Condensed"/>
              </a:rPr>
              <a:t>Langsung</a:t>
            </a:r>
            <a:r>
              <a:rPr lang="en-US" sz="1300" b="1" dirty="0">
                <a:solidFill>
                  <a:schemeClr val="bg1"/>
                </a:solidFill>
                <a:latin typeface="IBM Plex Sans Condensed"/>
              </a:rPr>
              <a:t> Dan </a:t>
            </a:r>
            <a:r>
              <a:rPr lang="en-US" sz="1300" b="1" dirty="0" err="1">
                <a:solidFill>
                  <a:schemeClr val="bg1"/>
                </a:solidFill>
                <a:latin typeface="IBM Plex Sans Condensed"/>
              </a:rPr>
              <a:t>Perlengkapan</a:t>
            </a:r>
            <a:endParaRPr lang="en-US" sz="1300" b="1" dirty="0">
              <a:solidFill>
                <a:schemeClr val="bg1"/>
              </a:solidFill>
              <a:latin typeface="IBM Plex Sans Condensed"/>
            </a:endParaRPr>
          </a:p>
          <a:p>
            <a:pPr algn="just" defTabSz="282575">
              <a:buClr>
                <a:schemeClr val="bg1"/>
              </a:buClr>
            </a:pPr>
            <a:r>
              <a:rPr lang="en-US" sz="1300" dirty="0">
                <a:solidFill>
                  <a:schemeClr val="bg1"/>
                </a:solidFill>
                <a:latin typeface="IBM Plex Sans Condensed"/>
              </a:rPr>
              <a:t>Jika </a:t>
            </a:r>
            <a:r>
              <a:rPr lang="en-US" sz="1300" dirty="0" err="1">
                <a:solidFill>
                  <a:schemeClr val="bg1"/>
                </a:solidFill>
                <a:latin typeface="IBM Plex Sans Condensed"/>
              </a:rPr>
              <a:t>digunakan</a:t>
            </a:r>
            <a:r>
              <a:rPr lang="en-US" sz="1300" dirty="0">
                <a:solidFill>
                  <a:schemeClr val="bg1"/>
                </a:solidFill>
                <a:latin typeface="IBM Plex Sans Condensed"/>
              </a:rPr>
              <a:t> di </a:t>
            </a:r>
            <a:r>
              <a:rPr lang="en-US" sz="1300" dirty="0" err="1">
                <a:solidFill>
                  <a:schemeClr val="bg1"/>
                </a:solidFill>
                <a:latin typeface="IBM Plex Sans Condensed"/>
              </a:rPr>
              <a:t>pabrik</a:t>
            </a:r>
            <a:r>
              <a:rPr lang="en-US" sz="1300" dirty="0">
                <a:solidFill>
                  <a:schemeClr val="bg1"/>
                </a:solidFill>
                <a:latin typeface="IBM Plex Sans Condensed"/>
              </a:rPr>
              <a:t>, </a:t>
            </a:r>
            <a:r>
              <a:rPr lang="en-US" sz="1300" dirty="0" err="1">
                <a:solidFill>
                  <a:schemeClr val="bg1"/>
                </a:solidFill>
                <a:latin typeface="IBM Plex Sans Condensed"/>
              </a:rPr>
              <a:t>maka</a:t>
            </a:r>
            <a:r>
              <a:rPr lang="en-US" sz="1300" dirty="0">
                <a:solidFill>
                  <a:schemeClr val="bg1"/>
                </a:solidFill>
                <a:latin typeface="IBM Plex Sans Condensed"/>
              </a:rPr>
              <a:t> </a:t>
            </a:r>
            <a:r>
              <a:rPr lang="en-US" sz="1300" dirty="0" err="1">
                <a:solidFill>
                  <a:schemeClr val="bg1"/>
                </a:solidFill>
                <a:latin typeface="IBM Plex Sans Condensed"/>
              </a:rPr>
              <a:t>dibebankan</a:t>
            </a:r>
            <a:r>
              <a:rPr lang="en-US" sz="1300" dirty="0">
                <a:solidFill>
                  <a:schemeClr val="bg1"/>
                </a:solidFill>
                <a:latin typeface="IBM Plex Sans Condensed"/>
              </a:rPr>
              <a:t> </a:t>
            </a:r>
            <a:r>
              <a:rPr lang="en-US" sz="1300" dirty="0" err="1">
                <a:solidFill>
                  <a:schemeClr val="bg1"/>
                </a:solidFill>
                <a:latin typeface="IBM Plex Sans Condensed"/>
              </a:rPr>
              <a:t>ke</a:t>
            </a:r>
            <a:r>
              <a:rPr lang="en-US" sz="1300" dirty="0">
                <a:solidFill>
                  <a:schemeClr val="bg1"/>
                </a:solidFill>
                <a:latin typeface="IBM Plex Sans Condensed"/>
              </a:rPr>
              <a:t> “</a:t>
            </a:r>
            <a:r>
              <a:rPr lang="en-US" sz="1300" dirty="0" err="1">
                <a:solidFill>
                  <a:schemeClr val="bg1"/>
                </a:solidFill>
                <a:latin typeface="IBM Plex Sans Condensed"/>
              </a:rPr>
              <a:t>Pengendali</a:t>
            </a:r>
            <a:r>
              <a:rPr lang="en-US" sz="1300" dirty="0">
                <a:solidFill>
                  <a:schemeClr val="bg1"/>
                </a:solidFill>
                <a:latin typeface="IBM Plex Sans Condensed"/>
              </a:rPr>
              <a:t> Overhead </a:t>
            </a:r>
            <a:r>
              <a:rPr lang="en-US" sz="1300" dirty="0" err="1">
                <a:solidFill>
                  <a:schemeClr val="bg1"/>
                </a:solidFill>
                <a:latin typeface="IBM Plex Sans Condensed"/>
              </a:rPr>
              <a:t>Pabrik</a:t>
            </a:r>
            <a:r>
              <a:rPr lang="en-US" sz="1300" dirty="0">
                <a:solidFill>
                  <a:schemeClr val="bg1"/>
                </a:solidFill>
                <a:latin typeface="IBM Plex Sans Condensed"/>
              </a:rPr>
              <a:t>”. </a:t>
            </a:r>
          </a:p>
          <a:p>
            <a:pPr algn="just" defTabSz="282575">
              <a:buClr>
                <a:schemeClr val="bg1"/>
              </a:buClr>
            </a:pPr>
            <a:r>
              <a:rPr lang="en-US" sz="1300" u="sng" dirty="0" err="1">
                <a:solidFill>
                  <a:schemeClr val="bg1"/>
                </a:solidFill>
                <a:latin typeface="IBM Plex Sans Condensed"/>
              </a:rPr>
              <a:t>Contoh</a:t>
            </a:r>
            <a:r>
              <a:rPr lang="en-US" sz="1300" u="sng" dirty="0">
                <a:solidFill>
                  <a:schemeClr val="bg1"/>
                </a:solidFill>
                <a:latin typeface="IBM Plex Sans Condensed"/>
              </a:rPr>
              <a:t> : </a:t>
            </a:r>
          </a:p>
          <a:p>
            <a:pPr algn="just" defTabSz="282575">
              <a:buClr>
                <a:schemeClr val="bg1"/>
              </a:buClr>
            </a:pPr>
            <a:r>
              <a:rPr lang="en-US" sz="1300" dirty="0" err="1">
                <a:solidFill>
                  <a:schemeClr val="bg1"/>
                </a:solidFill>
                <a:latin typeface="IBM Plex Sans Condensed"/>
              </a:rPr>
              <a:t>Perlengkapan</a:t>
            </a:r>
            <a:r>
              <a:rPr lang="en-US" sz="1300" dirty="0">
                <a:solidFill>
                  <a:schemeClr val="bg1"/>
                </a:solidFill>
                <a:latin typeface="IBM Plex Sans Condensed"/>
              </a:rPr>
              <a:t> </a:t>
            </a:r>
            <a:r>
              <a:rPr lang="en-US" sz="1300" dirty="0" err="1">
                <a:solidFill>
                  <a:schemeClr val="bg1"/>
                </a:solidFill>
                <a:latin typeface="IBM Plex Sans Condensed"/>
              </a:rPr>
              <a:t>senilai</a:t>
            </a:r>
            <a:r>
              <a:rPr lang="en-US" sz="1300" dirty="0">
                <a:solidFill>
                  <a:schemeClr val="bg1"/>
                </a:solidFill>
                <a:latin typeface="IBM Plex Sans Condensed"/>
              </a:rPr>
              <a:t> $ 6.000 </a:t>
            </a:r>
            <a:r>
              <a:rPr lang="en-US" sz="1300" dirty="0" err="1">
                <a:solidFill>
                  <a:schemeClr val="bg1"/>
                </a:solidFill>
                <a:latin typeface="IBM Plex Sans Condensed"/>
              </a:rPr>
              <a:t>dikeluarkan</a:t>
            </a:r>
            <a:r>
              <a:rPr lang="en-US" sz="1300" dirty="0">
                <a:solidFill>
                  <a:schemeClr val="bg1"/>
                </a:solidFill>
                <a:latin typeface="IBM Plex Sans Condensed"/>
              </a:rPr>
              <a:t> </a:t>
            </a:r>
            <a:r>
              <a:rPr lang="en-US" sz="1300" dirty="0" err="1">
                <a:solidFill>
                  <a:schemeClr val="bg1"/>
                </a:solidFill>
                <a:latin typeface="IBM Plex Sans Condensed"/>
              </a:rPr>
              <a:t>dari</a:t>
            </a:r>
            <a:r>
              <a:rPr lang="en-US" sz="1300" dirty="0">
                <a:solidFill>
                  <a:schemeClr val="bg1"/>
                </a:solidFill>
                <a:latin typeface="IBM Plex Sans Condensed"/>
              </a:rPr>
              <a:t> </a:t>
            </a:r>
            <a:r>
              <a:rPr lang="en-US" sz="1300" dirty="0" err="1">
                <a:solidFill>
                  <a:schemeClr val="bg1"/>
                </a:solidFill>
                <a:latin typeface="IBM Plex Sans Condensed"/>
              </a:rPr>
              <a:t>gudang</a:t>
            </a: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produksi</a:t>
            </a:r>
            <a:r>
              <a:rPr lang="en-US" sz="1300" dirty="0">
                <a:solidFill>
                  <a:schemeClr val="bg1"/>
                </a:solidFill>
                <a:latin typeface="IBM Plex Sans Condensed"/>
              </a:rPr>
              <a:t>. </a:t>
            </a:r>
          </a:p>
          <a:p>
            <a:pPr algn="just" defTabSz="282575">
              <a:buClr>
                <a:schemeClr val="bg1"/>
              </a:buClr>
            </a:pPr>
            <a:r>
              <a:rPr lang="en-US" sz="1300" dirty="0">
                <a:solidFill>
                  <a:schemeClr val="bg1"/>
                </a:solidFill>
                <a:latin typeface="IBM Plex Sans Condensed"/>
              </a:rPr>
              <a:t>Ayat </a:t>
            </a:r>
            <a:r>
              <a:rPr lang="en-US" sz="1300" dirty="0" err="1">
                <a:solidFill>
                  <a:schemeClr val="bg1"/>
                </a:solidFill>
                <a:latin typeface="IBM Plex Sans Condensed"/>
              </a:rPr>
              <a:t>Jurnal</a:t>
            </a:r>
            <a:r>
              <a:rPr lang="en-US" sz="1300" dirty="0">
                <a:solidFill>
                  <a:schemeClr val="bg1"/>
                </a:solidFill>
                <a:latin typeface="IBM Plex Sans Condensed"/>
              </a:rPr>
              <a:t> : </a:t>
            </a:r>
          </a:p>
          <a:p>
            <a:pPr algn="just" defTabSz="282575">
              <a:buClr>
                <a:schemeClr val="bg1"/>
              </a:buClr>
            </a:pPr>
            <a:r>
              <a:rPr lang="en-US" sz="1300" dirty="0" err="1">
                <a:solidFill>
                  <a:schemeClr val="bg1"/>
                </a:solidFill>
                <a:latin typeface="IBM Plex Sans Condensed"/>
              </a:rPr>
              <a:t>Pengendali</a:t>
            </a:r>
            <a:r>
              <a:rPr lang="en-US" sz="1300" dirty="0">
                <a:solidFill>
                  <a:schemeClr val="bg1"/>
                </a:solidFill>
                <a:latin typeface="IBM Plex Sans Condensed"/>
              </a:rPr>
              <a:t> Overhead </a:t>
            </a:r>
            <a:r>
              <a:rPr lang="en-US" sz="1300" dirty="0" err="1">
                <a:solidFill>
                  <a:schemeClr val="bg1"/>
                </a:solidFill>
                <a:latin typeface="IBM Plex Sans Condensed"/>
              </a:rPr>
              <a:t>Pabrik</a:t>
            </a:r>
            <a:r>
              <a:rPr lang="en-US" sz="1300" dirty="0">
                <a:solidFill>
                  <a:schemeClr val="bg1"/>
                </a:solidFill>
                <a:latin typeface="IBM Plex Sans Condensed"/>
              </a:rPr>
              <a:t> 			$ 6.000 </a:t>
            </a:r>
          </a:p>
          <a:p>
            <a:pPr algn="just" defTabSz="282575">
              <a:buClr>
                <a:schemeClr val="bg1"/>
              </a:buClr>
            </a:pP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Baku 									$ 6.000</a:t>
            </a:r>
          </a:p>
          <a:p>
            <a:pPr algn="just" defTabSz="282575">
              <a:buClr>
                <a:schemeClr val="bg1"/>
              </a:buClr>
            </a:pPr>
            <a:endParaRPr lang="en-US" sz="1300" dirty="0">
              <a:solidFill>
                <a:schemeClr val="bg1"/>
              </a:solidFill>
              <a:latin typeface="IBM Plex Sans Condensed"/>
            </a:endParaRPr>
          </a:p>
          <a:p>
            <a:pPr algn="just" defTabSz="282575">
              <a:buClr>
                <a:schemeClr val="bg1"/>
              </a:buClr>
            </a:pPr>
            <a:r>
              <a:rPr lang="en-US" sz="1300" dirty="0">
                <a:solidFill>
                  <a:schemeClr val="bg1"/>
                </a:solidFill>
                <a:latin typeface="IBM Plex Sans Condensed"/>
              </a:rPr>
              <a:t>Jika </a:t>
            </a:r>
            <a:r>
              <a:rPr lang="en-US" sz="1300" dirty="0" err="1">
                <a:solidFill>
                  <a:schemeClr val="bg1"/>
                </a:solidFill>
                <a:latin typeface="IBM Plex Sans Condensed"/>
              </a:rPr>
              <a:t>tidak</a:t>
            </a:r>
            <a:r>
              <a:rPr lang="en-US" sz="1300" dirty="0">
                <a:solidFill>
                  <a:schemeClr val="bg1"/>
                </a:solidFill>
                <a:latin typeface="IBM Plex Sans Condensed"/>
              </a:rPr>
              <a:t> </a:t>
            </a:r>
            <a:r>
              <a:rPr lang="en-US" sz="1300" dirty="0" err="1">
                <a:solidFill>
                  <a:schemeClr val="bg1"/>
                </a:solidFill>
                <a:latin typeface="IBM Plex Sans Condensed"/>
              </a:rPr>
              <a:t>digunakan</a:t>
            </a:r>
            <a:r>
              <a:rPr lang="en-US" sz="1300" dirty="0">
                <a:solidFill>
                  <a:schemeClr val="bg1"/>
                </a:solidFill>
                <a:latin typeface="IBM Plex Sans Condensed"/>
              </a:rPr>
              <a:t> di </a:t>
            </a:r>
            <a:r>
              <a:rPr lang="en-US" sz="1300" dirty="0" err="1">
                <a:solidFill>
                  <a:schemeClr val="bg1"/>
                </a:solidFill>
                <a:latin typeface="IBM Plex Sans Condensed"/>
              </a:rPr>
              <a:t>pabrik</a:t>
            </a:r>
            <a:r>
              <a:rPr lang="en-US" sz="1300" dirty="0">
                <a:solidFill>
                  <a:schemeClr val="bg1"/>
                </a:solidFill>
                <a:latin typeface="IBM Plex Sans Condensed"/>
              </a:rPr>
              <a:t>, </a:t>
            </a:r>
            <a:r>
              <a:rPr lang="en-US" sz="1300" dirty="0" err="1">
                <a:solidFill>
                  <a:schemeClr val="bg1"/>
                </a:solidFill>
                <a:latin typeface="IBM Plex Sans Condensed"/>
              </a:rPr>
              <a:t>maka</a:t>
            </a:r>
            <a:r>
              <a:rPr lang="en-US" sz="1300" dirty="0">
                <a:solidFill>
                  <a:schemeClr val="bg1"/>
                </a:solidFill>
                <a:latin typeface="IBM Plex Sans Condensed"/>
              </a:rPr>
              <a:t> </a:t>
            </a:r>
            <a:r>
              <a:rPr lang="en-US" sz="1300" dirty="0" err="1">
                <a:solidFill>
                  <a:schemeClr val="bg1"/>
                </a:solidFill>
                <a:latin typeface="IBM Plex Sans Condensed"/>
              </a:rPr>
              <a:t>dibebankan</a:t>
            </a:r>
            <a:r>
              <a:rPr lang="en-US" sz="1300" dirty="0">
                <a:solidFill>
                  <a:schemeClr val="bg1"/>
                </a:solidFill>
                <a:latin typeface="IBM Plex Sans Condensed"/>
              </a:rPr>
              <a:t> </a:t>
            </a:r>
            <a:r>
              <a:rPr lang="en-US" sz="1300" dirty="0" err="1">
                <a:solidFill>
                  <a:schemeClr val="bg1"/>
                </a:solidFill>
                <a:latin typeface="IBM Plex Sans Condensed"/>
              </a:rPr>
              <a:t>ke</a:t>
            </a:r>
            <a:r>
              <a:rPr lang="en-US" sz="1300" dirty="0">
                <a:solidFill>
                  <a:schemeClr val="bg1"/>
                </a:solidFill>
                <a:latin typeface="IBM Plex Sans Condensed"/>
              </a:rPr>
              <a:t> “Beban </a:t>
            </a:r>
            <a:r>
              <a:rPr lang="en-US" sz="1300" dirty="0" err="1">
                <a:solidFill>
                  <a:schemeClr val="bg1"/>
                </a:solidFill>
                <a:latin typeface="IBM Plex Sans Condensed"/>
              </a:rPr>
              <a:t>Pemasaran</a:t>
            </a:r>
            <a:r>
              <a:rPr lang="en-US" sz="1300" dirty="0">
                <a:solidFill>
                  <a:schemeClr val="bg1"/>
                </a:solidFill>
                <a:latin typeface="IBM Plex Sans Condensed"/>
              </a:rPr>
              <a:t> Dan </a:t>
            </a:r>
            <a:r>
              <a:rPr lang="en-US" sz="1300" dirty="0" err="1">
                <a:solidFill>
                  <a:schemeClr val="bg1"/>
                </a:solidFill>
                <a:latin typeface="IBM Plex Sans Condensed"/>
              </a:rPr>
              <a:t>Administrasi</a:t>
            </a:r>
            <a:r>
              <a:rPr lang="en-US" sz="1300" dirty="0">
                <a:solidFill>
                  <a:schemeClr val="bg1"/>
                </a:solidFill>
                <a:latin typeface="IBM Plex Sans Condensed"/>
              </a:rPr>
              <a:t>”. </a:t>
            </a:r>
          </a:p>
          <a:p>
            <a:pPr algn="just" defTabSz="282575">
              <a:buClr>
                <a:schemeClr val="bg1"/>
              </a:buClr>
            </a:pPr>
            <a:r>
              <a:rPr lang="en-US" sz="1300" u="sng" dirty="0" err="1">
                <a:solidFill>
                  <a:schemeClr val="bg1"/>
                </a:solidFill>
                <a:latin typeface="IBM Plex Sans Condensed"/>
              </a:rPr>
              <a:t>Contoh</a:t>
            </a:r>
            <a:r>
              <a:rPr lang="en-US" sz="1300" u="sng" dirty="0">
                <a:solidFill>
                  <a:schemeClr val="bg1"/>
                </a:solidFill>
                <a:latin typeface="IBM Plex Sans Condensed"/>
              </a:rPr>
              <a:t> : </a:t>
            </a:r>
          </a:p>
          <a:p>
            <a:pPr algn="just" defTabSz="282575">
              <a:buClr>
                <a:schemeClr val="bg1"/>
              </a:buClr>
            </a:pPr>
            <a:r>
              <a:rPr lang="en-US" sz="1300" dirty="0" err="1">
                <a:solidFill>
                  <a:schemeClr val="bg1"/>
                </a:solidFill>
                <a:latin typeface="IBM Plex Sans Condensed"/>
              </a:rPr>
              <a:t>Perlengkapan</a:t>
            </a:r>
            <a:r>
              <a:rPr lang="en-US" sz="1300" dirty="0">
                <a:solidFill>
                  <a:schemeClr val="bg1"/>
                </a:solidFill>
                <a:latin typeface="IBM Plex Sans Condensed"/>
              </a:rPr>
              <a:t> </a:t>
            </a:r>
            <a:r>
              <a:rPr lang="en-US" sz="1300" dirty="0" err="1">
                <a:solidFill>
                  <a:schemeClr val="bg1"/>
                </a:solidFill>
                <a:latin typeface="IBM Plex Sans Condensed"/>
              </a:rPr>
              <a:t>senilai</a:t>
            </a:r>
            <a:r>
              <a:rPr lang="en-US" sz="1300" dirty="0">
                <a:solidFill>
                  <a:schemeClr val="bg1"/>
                </a:solidFill>
                <a:latin typeface="IBM Plex Sans Condensed"/>
              </a:rPr>
              <a:t> $ 6.000 </a:t>
            </a:r>
            <a:r>
              <a:rPr lang="en-US" sz="1300" dirty="0" err="1">
                <a:solidFill>
                  <a:schemeClr val="bg1"/>
                </a:solidFill>
                <a:latin typeface="IBM Plex Sans Condensed"/>
              </a:rPr>
              <a:t>dikeluarkan</a:t>
            </a:r>
            <a:r>
              <a:rPr lang="en-US" sz="1300" dirty="0">
                <a:solidFill>
                  <a:schemeClr val="bg1"/>
                </a:solidFill>
                <a:latin typeface="IBM Plex Sans Condensed"/>
              </a:rPr>
              <a:t> </a:t>
            </a:r>
            <a:r>
              <a:rPr lang="en-US" sz="1300" dirty="0" err="1">
                <a:solidFill>
                  <a:schemeClr val="bg1"/>
                </a:solidFill>
                <a:latin typeface="IBM Plex Sans Condensed"/>
              </a:rPr>
              <a:t>dari</a:t>
            </a:r>
            <a:r>
              <a:rPr lang="en-US" sz="1300" dirty="0">
                <a:solidFill>
                  <a:schemeClr val="bg1"/>
                </a:solidFill>
                <a:latin typeface="IBM Plex Sans Condensed"/>
              </a:rPr>
              <a:t> </a:t>
            </a:r>
            <a:r>
              <a:rPr lang="en-US" sz="1300" dirty="0" err="1">
                <a:solidFill>
                  <a:schemeClr val="bg1"/>
                </a:solidFill>
                <a:latin typeface="IBM Plex Sans Condensed"/>
              </a:rPr>
              <a:t>gudang</a:t>
            </a: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pemasaran</a:t>
            </a:r>
            <a:r>
              <a:rPr lang="en-US" sz="1300" dirty="0">
                <a:solidFill>
                  <a:schemeClr val="bg1"/>
                </a:solidFill>
                <a:latin typeface="IBM Plex Sans Condensed"/>
              </a:rPr>
              <a:t>. </a:t>
            </a:r>
          </a:p>
          <a:p>
            <a:pPr algn="just" defTabSz="282575">
              <a:buClr>
                <a:schemeClr val="bg1"/>
              </a:buClr>
            </a:pPr>
            <a:r>
              <a:rPr lang="en-US" sz="1300" dirty="0">
                <a:solidFill>
                  <a:schemeClr val="bg1"/>
                </a:solidFill>
                <a:latin typeface="IBM Plex Sans Condensed"/>
              </a:rPr>
              <a:t>Ayat </a:t>
            </a:r>
            <a:r>
              <a:rPr lang="en-US" sz="1300" dirty="0" err="1">
                <a:solidFill>
                  <a:schemeClr val="bg1"/>
                </a:solidFill>
                <a:latin typeface="IBM Plex Sans Condensed"/>
              </a:rPr>
              <a:t>Jurnal</a:t>
            </a:r>
            <a:r>
              <a:rPr lang="en-US" sz="1300" dirty="0">
                <a:solidFill>
                  <a:schemeClr val="bg1"/>
                </a:solidFill>
                <a:latin typeface="IBM Plex Sans Condensed"/>
              </a:rPr>
              <a:t> : </a:t>
            </a:r>
          </a:p>
          <a:p>
            <a:pPr algn="just" defTabSz="282575">
              <a:buClr>
                <a:schemeClr val="bg1"/>
              </a:buClr>
            </a:pPr>
            <a:r>
              <a:rPr lang="en-US" sz="1300" dirty="0">
                <a:solidFill>
                  <a:schemeClr val="bg1"/>
                </a:solidFill>
                <a:latin typeface="IBM Plex Sans Condensed"/>
              </a:rPr>
              <a:t>Beban </a:t>
            </a:r>
            <a:r>
              <a:rPr lang="en-US" sz="1300" dirty="0" err="1">
                <a:solidFill>
                  <a:schemeClr val="bg1"/>
                </a:solidFill>
                <a:latin typeface="IBM Plex Sans Condensed"/>
              </a:rPr>
              <a:t>Pemasaran</a:t>
            </a:r>
            <a:r>
              <a:rPr lang="en-US" sz="1300" dirty="0">
                <a:solidFill>
                  <a:schemeClr val="bg1"/>
                </a:solidFill>
                <a:latin typeface="IBM Plex Sans Condensed"/>
              </a:rPr>
              <a:t> Dan </a:t>
            </a:r>
            <a:r>
              <a:rPr lang="en-US" sz="1300" dirty="0" err="1">
                <a:solidFill>
                  <a:schemeClr val="bg1"/>
                </a:solidFill>
                <a:latin typeface="IBM Plex Sans Condensed"/>
              </a:rPr>
              <a:t>Administrasi</a:t>
            </a:r>
            <a:r>
              <a:rPr lang="en-US" sz="1300" dirty="0">
                <a:solidFill>
                  <a:schemeClr val="bg1"/>
                </a:solidFill>
                <a:latin typeface="IBM Plex Sans Condensed"/>
              </a:rPr>
              <a:t> 	$ 6.000 </a:t>
            </a:r>
          </a:p>
          <a:p>
            <a:pPr algn="just" defTabSz="282575">
              <a:buClr>
                <a:schemeClr val="bg1"/>
              </a:buClr>
            </a:pPr>
            <a:r>
              <a:rPr lang="en-US" sz="1300" dirty="0">
                <a:solidFill>
                  <a:schemeClr val="bg1"/>
                </a:solidFill>
                <a:latin typeface="IBM Plex Sans Condensed"/>
              </a:rPr>
              <a:t>	</a:t>
            </a:r>
            <a:r>
              <a:rPr lang="en-US" sz="1300" dirty="0" err="1">
                <a:solidFill>
                  <a:schemeClr val="bg1"/>
                </a:solidFill>
                <a:latin typeface="IBM Plex Sans Condensed"/>
              </a:rPr>
              <a:t>Bahan</a:t>
            </a:r>
            <a:r>
              <a:rPr lang="en-US" sz="1300" dirty="0">
                <a:solidFill>
                  <a:schemeClr val="bg1"/>
                </a:solidFill>
                <a:latin typeface="IBM Plex Sans Condensed"/>
              </a:rPr>
              <a:t> Baku							 		$ 6.000</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25</a:t>
            </a:r>
          </a:p>
        </p:txBody>
      </p:sp>
    </p:spTree>
    <p:extLst>
      <p:ext uri="{BB962C8B-B14F-4D97-AF65-F5344CB8AC3E}">
        <p14:creationId xmlns:p14="http://schemas.microsoft.com/office/powerpoint/2010/main" val="1793835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36744"/>
            <a:ext cx="2064000" cy="4061700"/>
          </a:xfrm>
        </p:spPr>
        <p:txBody>
          <a:bodyPr/>
          <a:lstStyle/>
          <a:p>
            <a:r>
              <a:rPr lang="en-US" sz="2400" b="1" dirty="0" err="1"/>
              <a:t>Akuntansi</a:t>
            </a:r>
            <a:r>
              <a:rPr lang="en-US" sz="2400" b="1" dirty="0"/>
              <a:t> </a:t>
            </a:r>
            <a:r>
              <a:rPr lang="en-US" sz="2400" b="1" dirty="0" err="1"/>
              <a:t>Untuk</a:t>
            </a:r>
            <a:r>
              <a:rPr lang="en-US" sz="2400" b="1" dirty="0"/>
              <a:t> Tenaga </a:t>
            </a:r>
            <a:r>
              <a:rPr lang="en-US" sz="2400" b="1" dirty="0" err="1"/>
              <a:t>Kerja</a:t>
            </a:r>
            <a:endParaRPr lang="en-US" sz="2400" b="1" dirty="0"/>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86075" y="136744"/>
            <a:ext cx="6038798" cy="4493538"/>
          </a:xfrm>
          <a:prstGeom prst="rect">
            <a:avLst/>
          </a:prstGeom>
        </p:spPr>
        <p:txBody>
          <a:bodyPr wrap="square">
            <a:spAutoFit/>
          </a:bodyPr>
          <a:lstStyle/>
          <a:p>
            <a:pPr algn="just" defTabSz="282575">
              <a:buClr>
                <a:schemeClr val="bg1"/>
              </a:buClr>
            </a:pP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mengidentifikasi</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tenaga</a:t>
            </a:r>
            <a:r>
              <a:rPr lang="en-US" sz="1300" dirty="0">
                <a:solidFill>
                  <a:schemeClr val="bg1"/>
                </a:solidFill>
                <a:latin typeface="IBM Plex Sans Condensed"/>
              </a:rPr>
              <a:t> </a:t>
            </a:r>
            <a:r>
              <a:rPr lang="en-US" sz="1300" dirty="0" err="1">
                <a:solidFill>
                  <a:schemeClr val="bg1"/>
                </a:solidFill>
                <a:latin typeface="IBM Plex Sans Condensed"/>
              </a:rPr>
              <a:t>kerja</a:t>
            </a:r>
            <a:r>
              <a:rPr lang="en-US" sz="1300" dirty="0">
                <a:solidFill>
                  <a:schemeClr val="bg1"/>
                </a:solidFill>
                <a:latin typeface="IBM Plex Sans Condensed"/>
              </a:rPr>
              <a:t> </a:t>
            </a:r>
            <a:r>
              <a:rPr lang="en-US" sz="1300" dirty="0" err="1">
                <a:solidFill>
                  <a:schemeClr val="bg1"/>
                </a:solidFill>
                <a:latin typeface="IBM Plex Sans Condensed"/>
              </a:rPr>
              <a:t>langsung</a:t>
            </a:r>
            <a:r>
              <a:rPr lang="en-US" sz="1300" dirty="0">
                <a:solidFill>
                  <a:schemeClr val="bg1"/>
                </a:solidFill>
                <a:latin typeface="IBM Plex Sans Condensed"/>
              </a:rPr>
              <a:t> dan </a:t>
            </a:r>
            <a:r>
              <a:rPr lang="en-US" sz="1300" dirty="0" err="1">
                <a:solidFill>
                  <a:schemeClr val="bg1"/>
                </a:solidFill>
                <a:latin typeface="IBM Plex Sans Condensed"/>
              </a:rPr>
              <a:t>tidak</a:t>
            </a:r>
            <a:r>
              <a:rPr lang="en-US" sz="1300" dirty="0">
                <a:solidFill>
                  <a:schemeClr val="bg1"/>
                </a:solidFill>
                <a:latin typeface="IBM Plex Sans Condensed"/>
              </a:rPr>
              <a:t> </a:t>
            </a:r>
            <a:r>
              <a:rPr lang="en-US" sz="1300" dirty="0" err="1">
                <a:solidFill>
                  <a:schemeClr val="bg1"/>
                </a:solidFill>
                <a:latin typeface="IBM Plex Sans Condensed"/>
              </a:rPr>
              <a:t>langsung</a:t>
            </a:r>
            <a:r>
              <a:rPr lang="en-US" sz="1300" dirty="0">
                <a:solidFill>
                  <a:schemeClr val="bg1"/>
                </a:solidFill>
                <a:latin typeface="IBM Plex Sans Condensed"/>
              </a:rPr>
              <a:t>, </a:t>
            </a:r>
            <a:r>
              <a:rPr lang="en-US" sz="1300" dirty="0" err="1">
                <a:solidFill>
                  <a:schemeClr val="bg1"/>
                </a:solidFill>
                <a:latin typeface="IBM Plex Sans Condensed"/>
              </a:rPr>
              <a:t>setiap</a:t>
            </a:r>
            <a:r>
              <a:rPr lang="en-US" sz="1300" dirty="0">
                <a:solidFill>
                  <a:schemeClr val="bg1"/>
                </a:solidFill>
                <a:latin typeface="IBM Plex Sans Condensed"/>
              </a:rPr>
              <a:t> </a:t>
            </a:r>
            <a:r>
              <a:rPr lang="en-US" sz="1300" dirty="0" err="1">
                <a:solidFill>
                  <a:schemeClr val="bg1"/>
                </a:solidFill>
                <a:latin typeface="IBM Plex Sans Condensed"/>
              </a:rPr>
              <a:t>karyawan</a:t>
            </a:r>
            <a:r>
              <a:rPr lang="en-US" sz="1300" dirty="0">
                <a:solidFill>
                  <a:schemeClr val="bg1"/>
                </a:solidFill>
                <a:latin typeface="IBM Plex Sans Condensed"/>
              </a:rPr>
              <a:t> </a:t>
            </a:r>
            <a:r>
              <a:rPr lang="en-US" sz="1300" dirty="0" err="1">
                <a:solidFill>
                  <a:schemeClr val="bg1"/>
                </a:solidFill>
                <a:latin typeface="IBM Plex Sans Condensed"/>
              </a:rPr>
              <a:t>membuat</a:t>
            </a:r>
            <a:r>
              <a:rPr lang="en-US" sz="1300" dirty="0">
                <a:solidFill>
                  <a:schemeClr val="bg1"/>
                </a:solidFill>
                <a:latin typeface="IBM Plex Sans Condensed"/>
              </a:rPr>
              <a:t> </a:t>
            </a:r>
            <a:r>
              <a:rPr lang="en-US" sz="1300" dirty="0" err="1">
                <a:solidFill>
                  <a:schemeClr val="bg1"/>
                </a:solidFill>
                <a:latin typeface="IBM Plex Sans Condensed"/>
              </a:rPr>
              <a:t>satu</a:t>
            </a:r>
            <a:r>
              <a:rPr lang="en-US" sz="1300" dirty="0">
                <a:solidFill>
                  <a:schemeClr val="bg1"/>
                </a:solidFill>
                <a:latin typeface="IBM Plex Sans Condensed"/>
              </a:rPr>
              <a:t> </a:t>
            </a:r>
            <a:r>
              <a:rPr lang="en-US" sz="1300" dirty="0" err="1">
                <a:solidFill>
                  <a:schemeClr val="bg1"/>
                </a:solidFill>
                <a:latin typeface="IBM Plex Sans Condensed"/>
              </a:rPr>
              <a:t>atau</a:t>
            </a:r>
            <a:r>
              <a:rPr lang="en-US" sz="1300" dirty="0">
                <a:solidFill>
                  <a:schemeClr val="bg1"/>
                </a:solidFill>
                <a:latin typeface="IBM Plex Sans Condensed"/>
              </a:rPr>
              <a:t> </a:t>
            </a:r>
            <a:r>
              <a:rPr lang="en-US" sz="1300" dirty="0" err="1">
                <a:solidFill>
                  <a:schemeClr val="bg1"/>
                </a:solidFill>
                <a:latin typeface="IBM Plex Sans Condensed"/>
              </a:rPr>
              <a:t>lebih</a:t>
            </a:r>
            <a:r>
              <a:rPr lang="en-US" sz="1300" dirty="0">
                <a:solidFill>
                  <a:schemeClr val="bg1"/>
                </a:solidFill>
                <a:latin typeface="IBM Plex Sans Condensed"/>
              </a:rPr>
              <a:t> </a:t>
            </a:r>
            <a:r>
              <a:rPr lang="en-US" sz="1300" dirty="0" err="1">
                <a:solidFill>
                  <a:schemeClr val="bg1"/>
                </a:solidFill>
                <a:latin typeface="IBM Plex Sans Condensed"/>
              </a:rPr>
              <a:t>kartu</a:t>
            </a:r>
            <a:r>
              <a:rPr lang="en-US" sz="1300" dirty="0">
                <a:solidFill>
                  <a:schemeClr val="bg1"/>
                </a:solidFill>
                <a:latin typeface="IBM Plex Sans Condensed"/>
              </a:rPr>
              <a:t> jam </a:t>
            </a:r>
            <a:r>
              <a:rPr lang="en-US" sz="1300" dirty="0" err="1">
                <a:solidFill>
                  <a:schemeClr val="bg1"/>
                </a:solidFill>
                <a:latin typeface="IBM Plex Sans Condensed"/>
              </a:rPr>
              <a:t>kerja</a:t>
            </a:r>
            <a:r>
              <a:rPr lang="en-US" sz="1300" dirty="0">
                <a:solidFill>
                  <a:schemeClr val="bg1"/>
                </a:solidFill>
                <a:latin typeface="IBM Plex Sans Condensed"/>
              </a:rPr>
              <a:t> </a:t>
            </a:r>
            <a:r>
              <a:rPr lang="en-US" sz="1300" dirty="0" err="1">
                <a:solidFill>
                  <a:schemeClr val="bg1"/>
                </a:solidFill>
                <a:latin typeface="IBM Plex Sans Condensed"/>
              </a:rPr>
              <a:t>karyawan</a:t>
            </a:r>
            <a:r>
              <a:rPr lang="en-US" sz="1300" dirty="0">
                <a:solidFill>
                  <a:schemeClr val="bg1"/>
                </a:solidFill>
                <a:latin typeface="IBM Plex Sans Condensed"/>
              </a:rPr>
              <a:t> </a:t>
            </a:r>
            <a:r>
              <a:rPr lang="en-US" sz="1300" dirty="0" err="1">
                <a:solidFill>
                  <a:schemeClr val="bg1"/>
                </a:solidFill>
                <a:latin typeface="IBM Plex Sans Condensed"/>
              </a:rPr>
              <a:t>setiap</a:t>
            </a:r>
            <a:r>
              <a:rPr lang="en-US" sz="1300" dirty="0">
                <a:solidFill>
                  <a:schemeClr val="bg1"/>
                </a:solidFill>
                <a:latin typeface="IBM Plex Sans Condensed"/>
              </a:rPr>
              <a:t> </a:t>
            </a:r>
            <a:r>
              <a:rPr lang="en-US" sz="1300" dirty="0" err="1">
                <a:solidFill>
                  <a:schemeClr val="bg1"/>
                </a:solidFill>
                <a:latin typeface="IBM Plex Sans Condensed"/>
              </a:rPr>
              <a:t>hari</a:t>
            </a:r>
            <a:r>
              <a:rPr lang="en-US" sz="1300" dirty="0">
                <a:solidFill>
                  <a:schemeClr val="bg1"/>
                </a:solidFill>
                <a:latin typeface="IBM Plex Sans Condensed"/>
              </a:rPr>
              <a:t>. </a:t>
            </a:r>
            <a:r>
              <a:rPr lang="en-US" sz="1300" dirty="0" err="1">
                <a:solidFill>
                  <a:schemeClr val="bg1"/>
                </a:solidFill>
                <a:latin typeface="IBM Plex Sans Condensed"/>
              </a:rPr>
              <a:t>Setiap</a:t>
            </a:r>
            <a:r>
              <a:rPr lang="en-US" sz="1300" dirty="0">
                <a:solidFill>
                  <a:schemeClr val="bg1"/>
                </a:solidFill>
                <a:latin typeface="IBM Plex Sans Condensed"/>
              </a:rPr>
              <a:t> </a:t>
            </a:r>
            <a:r>
              <a:rPr lang="en-US" sz="1300" dirty="0" err="1">
                <a:solidFill>
                  <a:schemeClr val="bg1"/>
                </a:solidFill>
                <a:latin typeface="IBM Plex Sans Condensed"/>
              </a:rPr>
              <a:t>kartu</a:t>
            </a:r>
            <a:r>
              <a:rPr lang="en-US" sz="1300" dirty="0">
                <a:solidFill>
                  <a:schemeClr val="bg1"/>
                </a:solidFill>
                <a:latin typeface="IBM Plex Sans Condensed"/>
              </a:rPr>
              <a:t> jam </a:t>
            </a:r>
            <a:r>
              <a:rPr lang="en-US" sz="1300" dirty="0" err="1">
                <a:solidFill>
                  <a:schemeClr val="bg1"/>
                </a:solidFill>
                <a:latin typeface="IBM Plex Sans Condensed"/>
              </a:rPr>
              <a:t>kerja</a:t>
            </a:r>
            <a:r>
              <a:rPr lang="en-US" sz="1300" dirty="0">
                <a:solidFill>
                  <a:schemeClr val="bg1"/>
                </a:solidFill>
                <a:latin typeface="IBM Plex Sans Condensed"/>
              </a:rPr>
              <a:t> </a:t>
            </a:r>
            <a:r>
              <a:rPr lang="en-US" sz="1300" dirty="0" err="1">
                <a:solidFill>
                  <a:schemeClr val="bg1"/>
                </a:solidFill>
                <a:latin typeface="IBM Plex Sans Condensed"/>
              </a:rPr>
              <a:t>karyawan</a:t>
            </a:r>
            <a:r>
              <a:rPr lang="en-US" sz="1300" dirty="0">
                <a:solidFill>
                  <a:schemeClr val="bg1"/>
                </a:solidFill>
                <a:latin typeface="IBM Plex Sans Condensed"/>
              </a:rPr>
              <a:t> </a:t>
            </a:r>
            <a:r>
              <a:rPr lang="en-US" sz="1300" dirty="0" err="1">
                <a:solidFill>
                  <a:schemeClr val="bg1"/>
                </a:solidFill>
                <a:latin typeface="IBM Plex Sans Condensed"/>
              </a:rPr>
              <a:t>merupakan</a:t>
            </a:r>
            <a:r>
              <a:rPr lang="en-US" sz="1300" dirty="0">
                <a:solidFill>
                  <a:schemeClr val="bg1"/>
                </a:solidFill>
                <a:latin typeface="IBM Plex Sans Condensed"/>
              </a:rPr>
              <a:t> </a:t>
            </a:r>
            <a:r>
              <a:rPr lang="en-US" sz="1300" dirty="0" err="1">
                <a:solidFill>
                  <a:schemeClr val="bg1"/>
                </a:solidFill>
                <a:latin typeface="IBM Plex Sans Condensed"/>
              </a:rPr>
              <a:t>dokumen</a:t>
            </a:r>
            <a:r>
              <a:rPr lang="en-US" sz="1300" dirty="0">
                <a:solidFill>
                  <a:schemeClr val="bg1"/>
                </a:solidFill>
                <a:latin typeface="IBM Plex Sans Condensed"/>
              </a:rPr>
              <a:t> yang </a:t>
            </a:r>
            <a:r>
              <a:rPr lang="en-US" sz="1300" dirty="0" err="1">
                <a:solidFill>
                  <a:schemeClr val="bg1"/>
                </a:solidFill>
                <a:latin typeface="IBM Plex Sans Condensed"/>
              </a:rPr>
              <a:t>menunjukkan</a:t>
            </a:r>
            <a:r>
              <a:rPr lang="en-US" sz="1300" dirty="0">
                <a:solidFill>
                  <a:schemeClr val="bg1"/>
                </a:solidFill>
                <a:latin typeface="IBM Plex Sans Condensed"/>
              </a:rPr>
              <a:t> </a:t>
            </a:r>
            <a:r>
              <a:rPr lang="en-US" sz="1300" dirty="0" err="1">
                <a:solidFill>
                  <a:schemeClr val="bg1"/>
                </a:solidFill>
                <a:latin typeface="IBM Plex Sans Condensed"/>
              </a:rPr>
              <a:t>waktu</a:t>
            </a:r>
            <a:r>
              <a:rPr lang="en-US" sz="1300" dirty="0">
                <a:solidFill>
                  <a:schemeClr val="bg1"/>
                </a:solidFill>
                <a:latin typeface="IBM Plex Sans Condensed"/>
              </a:rPr>
              <a:t> yang </a:t>
            </a:r>
            <a:r>
              <a:rPr lang="en-US" sz="1300" dirty="0" err="1">
                <a:solidFill>
                  <a:schemeClr val="bg1"/>
                </a:solidFill>
                <a:latin typeface="IBM Plex Sans Condensed"/>
              </a:rPr>
              <a:t>dihabiskan</a:t>
            </a:r>
            <a:r>
              <a:rPr lang="en-US" sz="1300" dirty="0">
                <a:solidFill>
                  <a:schemeClr val="bg1"/>
                </a:solidFill>
                <a:latin typeface="IBM Plex Sans Condensed"/>
              </a:rPr>
              <a:t> oleh </a:t>
            </a:r>
            <a:r>
              <a:rPr lang="en-US" sz="1300" dirty="0" err="1">
                <a:solidFill>
                  <a:schemeClr val="bg1"/>
                </a:solidFill>
                <a:latin typeface="IBM Plex Sans Condensed"/>
              </a:rPr>
              <a:t>seorang</a:t>
            </a:r>
            <a:r>
              <a:rPr lang="en-US" sz="1300" dirty="0">
                <a:solidFill>
                  <a:schemeClr val="bg1"/>
                </a:solidFill>
                <a:latin typeface="IBM Plex Sans Condensed"/>
              </a:rPr>
              <a:t> </a:t>
            </a:r>
            <a:r>
              <a:rPr lang="en-US" sz="1300" dirty="0" err="1">
                <a:solidFill>
                  <a:schemeClr val="bg1"/>
                </a:solidFill>
                <a:latin typeface="IBM Plex Sans Condensed"/>
              </a:rPr>
              <a:t>pekerja</a:t>
            </a: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suatu</a:t>
            </a:r>
            <a:r>
              <a:rPr lang="en-US" sz="1300" dirty="0">
                <a:solidFill>
                  <a:schemeClr val="bg1"/>
                </a:solidFill>
                <a:latin typeface="IBM Plex Sans Condensed"/>
              </a:rPr>
              <a:t> </a:t>
            </a:r>
            <a:r>
              <a:rPr lang="en-US" sz="1300" dirty="0" err="1">
                <a:solidFill>
                  <a:schemeClr val="bg1"/>
                </a:solidFill>
                <a:latin typeface="IBM Plex Sans Condensed"/>
              </a:rPr>
              <a:t>pesanan</a:t>
            </a:r>
            <a:r>
              <a:rPr lang="en-US" sz="1300" dirty="0">
                <a:solidFill>
                  <a:schemeClr val="bg1"/>
                </a:solidFill>
                <a:latin typeface="IBM Plex Sans Condensed"/>
              </a:rPr>
              <a:t> </a:t>
            </a:r>
            <a:r>
              <a:rPr lang="en-US" sz="1300" dirty="0" err="1">
                <a:solidFill>
                  <a:schemeClr val="bg1"/>
                </a:solidFill>
                <a:latin typeface="IBM Plex Sans Condensed"/>
              </a:rPr>
              <a:t>tertentu</a:t>
            </a:r>
            <a:r>
              <a:rPr lang="en-US" sz="1300" dirty="0">
                <a:solidFill>
                  <a:schemeClr val="bg1"/>
                </a:solidFill>
                <a:latin typeface="IBM Plex Sans Condensed"/>
              </a:rPr>
              <a:t> (</a:t>
            </a:r>
            <a:r>
              <a:rPr lang="en-US" sz="1300" dirty="0" err="1">
                <a:solidFill>
                  <a:schemeClr val="bg1"/>
                </a:solidFill>
                <a:latin typeface="IBM Plex Sans Condensed"/>
              </a:rPr>
              <a:t>tenaga</a:t>
            </a:r>
            <a:r>
              <a:rPr lang="en-US" sz="1300" dirty="0">
                <a:solidFill>
                  <a:schemeClr val="bg1"/>
                </a:solidFill>
                <a:latin typeface="IBM Plex Sans Condensed"/>
              </a:rPr>
              <a:t> </a:t>
            </a:r>
            <a:r>
              <a:rPr lang="en-US" sz="1300" dirty="0" err="1">
                <a:solidFill>
                  <a:schemeClr val="bg1"/>
                </a:solidFill>
                <a:latin typeface="IBM Plex Sans Condensed"/>
              </a:rPr>
              <a:t>kerja</a:t>
            </a:r>
            <a:r>
              <a:rPr lang="en-US" sz="1300" dirty="0">
                <a:solidFill>
                  <a:schemeClr val="bg1"/>
                </a:solidFill>
                <a:latin typeface="IBM Plex Sans Condensed"/>
              </a:rPr>
              <a:t> </a:t>
            </a:r>
            <a:r>
              <a:rPr lang="en-US" sz="1300" dirty="0" err="1">
                <a:solidFill>
                  <a:schemeClr val="bg1"/>
                </a:solidFill>
                <a:latin typeface="IBM Plex Sans Condensed"/>
              </a:rPr>
              <a:t>langsung</a:t>
            </a:r>
            <a:r>
              <a:rPr lang="en-US" sz="1300" dirty="0">
                <a:solidFill>
                  <a:schemeClr val="bg1"/>
                </a:solidFill>
                <a:latin typeface="IBM Plex Sans Condensed"/>
              </a:rPr>
              <a:t>) </a:t>
            </a:r>
            <a:r>
              <a:rPr lang="en-US" sz="1300" dirty="0" err="1">
                <a:solidFill>
                  <a:schemeClr val="bg1"/>
                </a:solidFill>
                <a:latin typeface="IBM Plex Sans Condensed"/>
              </a:rPr>
              <a:t>atau</a:t>
            </a: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tugas-tugas</a:t>
            </a:r>
            <a:r>
              <a:rPr lang="en-US" sz="1300" dirty="0">
                <a:solidFill>
                  <a:schemeClr val="bg1"/>
                </a:solidFill>
                <a:latin typeface="IBM Plex Sans Condensed"/>
              </a:rPr>
              <a:t> lain (</a:t>
            </a:r>
            <a:r>
              <a:rPr lang="en-US" sz="1300" dirty="0" err="1">
                <a:solidFill>
                  <a:schemeClr val="bg1"/>
                </a:solidFill>
                <a:latin typeface="IBM Plex Sans Condensed"/>
              </a:rPr>
              <a:t>tenaga</a:t>
            </a:r>
            <a:r>
              <a:rPr lang="en-US" sz="1300" dirty="0">
                <a:solidFill>
                  <a:schemeClr val="bg1"/>
                </a:solidFill>
                <a:latin typeface="IBM Plex Sans Condensed"/>
              </a:rPr>
              <a:t> </a:t>
            </a:r>
            <a:r>
              <a:rPr lang="en-US" sz="1300" dirty="0" err="1">
                <a:solidFill>
                  <a:schemeClr val="bg1"/>
                </a:solidFill>
                <a:latin typeface="IBM Plex Sans Condensed"/>
              </a:rPr>
              <a:t>kerja</a:t>
            </a:r>
            <a:r>
              <a:rPr lang="en-US" sz="1300" dirty="0">
                <a:solidFill>
                  <a:schemeClr val="bg1"/>
                </a:solidFill>
                <a:latin typeface="IBM Plex Sans Condensed"/>
              </a:rPr>
              <a:t> </a:t>
            </a:r>
            <a:r>
              <a:rPr lang="en-US" sz="1300" dirty="0" err="1">
                <a:solidFill>
                  <a:schemeClr val="bg1"/>
                </a:solidFill>
                <a:latin typeface="IBM Plex Sans Condensed"/>
              </a:rPr>
              <a:t>tidak</a:t>
            </a:r>
            <a:r>
              <a:rPr lang="en-US" sz="1300" dirty="0">
                <a:solidFill>
                  <a:schemeClr val="bg1"/>
                </a:solidFill>
                <a:latin typeface="IBM Plex Sans Condensed"/>
              </a:rPr>
              <a:t> </a:t>
            </a:r>
            <a:r>
              <a:rPr lang="en-US" sz="1300" dirty="0" err="1">
                <a:solidFill>
                  <a:schemeClr val="bg1"/>
                </a:solidFill>
                <a:latin typeface="IBM Plex Sans Condensed"/>
              </a:rPr>
              <a:t>langsung</a:t>
            </a:r>
            <a:r>
              <a:rPr lang="en-US" sz="1300" dirty="0">
                <a:solidFill>
                  <a:schemeClr val="bg1"/>
                </a:solidFill>
                <a:latin typeface="IBM Plex Sans Condensed"/>
              </a:rPr>
              <a:t>).</a:t>
            </a:r>
          </a:p>
          <a:p>
            <a:pPr algn="just" defTabSz="282575">
              <a:buClr>
                <a:schemeClr val="bg1"/>
              </a:buClr>
            </a:pPr>
            <a:endParaRPr lang="en-US" sz="1300" dirty="0">
              <a:solidFill>
                <a:schemeClr val="bg1"/>
              </a:solidFill>
              <a:latin typeface="IBM Plex Sans Condensed"/>
            </a:endParaRPr>
          </a:p>
          <a:p>
            <a:pPr marL="285750" indent="-285750" algn="just" defTabSz="282575">
              <a:buClr>
                <a:schemeClr val="bg1"/>
              </a:buClr>
              <a:buFont typeface="Wingdings" panose="05000000000000000000" pitchFamily="2" charset="2"/>
              <a:buChar char="ü"/>
            </a:pPr>
            <a:r>
              <a:rPr lang="en-US" sz="1300" b="1" dirty="0" err="1">
                <a:solidFill>
                  <a:schemeClr val="bg1"/>
                </a:solidFill>
                <a:latin typeface="IBM Plex Sans Condensed"/>
              </a:rPr>
              <a:t>Biaya</a:t>
            </a:r>
            <a:r>
              <a:rPr lang="en-US" sz="1300" b="1" dirty="0">
                <a:solidFill>
                  <a:schemeClr val="bg1"/>
                </a:solidFill>
                <a:latin typeface="IBM Plex Sans Condensed"/>
              </a:rPr>
              <a:t> Tenaga </a:t>
            </a:r>
            <a:r>
              <a:rPr lang="en-US" sz="1300" b="1" dirty="0" err="1">
                <a:solidFill>
                  <a:schemeClr val="bg1"/>
                </a:solidFill>
                <a:latin typeface="IBM Plex Sans Condensed"/>
              </a:rPr>
              <a:t>Kerja</a:t>
            </a:r>
            <a:r>
              <a:rPr lang="en-US" sz="1300" b="1" dirty="0">
                <a:solidFill>
                  <a:schemeClr val="bg1"/>
                </a:solidFill>
                <a:latin typeface="IBM Plex Sans Condensed"/>
              </a:rPr>
              <a:t> yang </a:t>
            </a:r>
            <a:r>
              <a:rPr lang="en-US" sz="1300" b="1" dirty="0" err="1">
                <a:solidFill>
                  <a:schemeClr val="bg1"/>
                </a:solidFill>
                <a:latin typeface="IBM Plex Sans Condensed"/>
              </a:rPr>
              <a:t>Terjadi</a:t>
            </a:r>
            <a:r>
              <a:rPr lang="en-US" sz="1300" b="1" dirty="0">
                <a:solidFill>
                  <a:schemeClr val="bg1"/>
                </a:solidFill>
                <a:latin typeface="IBM Plex Sans Condensed"/>
              </a:rPr>
              <a:t> </a:t>
            </a:r>
          </a:p>
          <a:p>
            <a:pPr algn="just" defTabSz="282575">
              <a:buClr>
                <a:schemeClr val="bg1"/>
              </a:buClr>
            </a:pP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setiap</a:t>
            </a:r>
            <a:r>
              <a:rPr lang="en-US" sz="1300" dirty="0">
                <a:solidFill>
                  <a:schemeClr val="bg1"/>
                </a:solidFill>
                <a:latin typeface="IBM Plex Sans Condensed"/>
              </a:rPr>
              <a:t> </a:t>
            </a:r>
            <a:r>
              <a:rPr lang="en-US" sz="1300" dirty="0" err="1">
                <a:solidFill>
                  <a:schemeClr val="bg1"/>
                </a:solidFill>
                <a:latin typeface="IBM Plex Sans Condensed"/>
              </a:rPr>
              <a:t>periode</a:t>
            </a:r>
            <a:r>
              <a:rPr lang="en-US" sz="1300" dirty="0">
                <a:solidFill>
                  <a:schemeClr val="bg1"/>
                </a:solidFill>
                <a:latin typeface="IBM Plex Sans Condensed"/>
              </a:rPr>
              <a:t> </a:t>
            </a:r>
            <a:r>
              <a:rPr lang="en-US" sz="1300" dirty="0" err="1">
                <a:solidFill>
                  <a:schemeClr val="bg1"/>
                </a:solidFill>
                <a:latin typeface="IBM Plex Sans Condensed"/>
              </a:rPr>
              <a:t>pembayaran</a:t>
            </a:r>
            <a:r>
              <a:rPr lang="en-US" sz="1300" dirty="0">
                <a:solidFill>
                  <a:schemeClr val="bg1"/>
                </a:solidFill>
                <a:latin typeface="IBM Plex Sans Condensed"/>
              </a:rPr>
              <a:t> </a:t>
            </a:r>
            <a:r>
              <a:rPr lang="en-US" sz="1300" dirty="0" err="1">
                <a:solidFill>
                  <a:schemeClr val="bg1"/>
                </a:solidFill>
                <a:latin typeface="IBM Plex Sans Condensed"/>
              </a:rPr>
              <a:t>gaji</a:t>
            </a:r>
            <a:r>
              <a:rPr lang="en-US" sz="1300" dirty="0">
                <a:solidFill>
                  <a:schemeClr val="bg1"/>
                </a:solidFill>
                <a:latin typeface="IBM Plex Sans Condensed"/>
              </a:rPr>
              <a:t>, </a:t>
            </a:r>
            <a:r>
              <a:rPr lang="en-US" sz="1300" dirty="0" err="1">
                <a:solidFill>
                  <a:schemeClr val="bg1"/>
                </a:solidFill>
                <a:latin typeface="IBM Plex Sans Condensed"/>
              </a:rPr>
              <a:t>kewajiban</a:t>
            </a:r>
            <a:r>
              <a:rPr lang="en-US" sz="1300" dirty="0">
                <a:solidFill>
                  <a:schemeClr val="bg1"/>
                </a:solidFill>
                <a:latin typeface="IBM Plex Sans Condensed"/>
              </a:rPr>
              <a:t> </a:t>
            </a:r>
            <a:r>
              <a:rPr lang="en-US" sz="1300" dirty="0" err="1">
                <a:solidFill>
                  <a:schemeClr val="bg1"/>
                </a:solidFill>
                <a:latin typeface="IBM Plex Sans Condensed"/>
              </a:rPr>
              <a:t>untuk</a:t>
            </a:r>
            <a:r>
              <a:rPr lang="en-US" sz="1300" dirty="0">
                <a:solidFill>
                  <a:schemeClr val="bg1"/>
                </a:solidFill>
                <a:latin typeface="IBM Plex Sans Condensed"/>
              </a:rPr>
              <a:t> </a:t>
            </a:r>
            <a:r>
              <a:rPr lang="en-US" sz="1300" dirty="0" err="1">
                <a:solidFill>
                  <a:schemeClr val="bg1"/>
                </a:solidFill>
                <a:latin typeface="IBM Plex Sans Condensed"/>
              </a:rPr>
              <a:t>gaji</a:t>
            </a:r>
            <a:r>
              <a:rPr lang="en-US" sz="1300" dirty="0">
                <a:solidFill>
                  <a:schemeClr val="bg1"/>
                </a:solidFill>
                <a:latin typeface="IBM Plex Sans Condensed"/>
              </a:rPr>
              <a:t> dan </a:t>
            </a:r>
            <a:r>
              <a:rPr lang="en-US" sz="1300" dirty="0" err="1">
                <a:solidFill>
                  <a:schemeClr val="bg1"/>
                </a:solidFill>
                <a:latin typeface="IBM Plex Sans Condensed"/>
              </a:rPr>
              <a:t>pembayaran</a:t>
            </a:r>
            <a:r>
              <a:rPr lang="en-US" sz="1300" dirty="0">
                <a:solidFill>
                  <a:schemeClr val="bg1"/>
                </a:solidFill>
                <a:latin typeface="IBM Plex Sans Condensed"/>
              </a:rPr>
              <a:t> </a:t>
            </a:r>
            <a:r>
              <a:rPr lang="en-US" sz="1300" dirty="0" err="1">
                <a:solidFill>
                  <a:schemeClr val="bg1"/>
                </a:solidFill>
                <a:latin typeface="IBM Plex Sans Condensed"/>
              </a:rPr>
              <a:t>lainnya</a:t>
            </a:r>
            <a:r>
              <a:rPr lang="en-US" sz="1300" dirty="0">
                <a:solidFill>
                  <a:schemeClr val="bg1"/>
                </a:solidFill>
                <a:latin typeface="IBM Plex Sans Condensed"/>
              </a:rPr>
              <a:t> </a:t>
            </a:r>
            <a:r>
              <a:rPr lang="en-US" sz="1300" dirty="0" err="1">
                <a:solidFill>
                  <a:schemeClr val="bg1"/>
                </a:solidFill>
                <a:latin typeface="IBM Plex Sans Condensed"/>
              </a:rPr>
              <a:t>dijurnal</a:t>
            </a:r>
            <a:r>
              <a:rPr lang="en-US" sz="1300" dirty="0">
                <a:solidFill>
                  <a:schemeClr val="bg1"/>
                </a:solidFill>
                <a:latin typeface="IBM Plex Sans Condensed"/>
              </a:rPr>
              <a:t> dan </a:t>
            </a:r>
            <a:r>
              <a:rPr lang="en-US" sz="1300" dirty="0" err="1">
                <a:solidFill>
                  <a:schemeClr val="bg1"/>
                </a:solidFill>
                <a:latin typeface="IBM Plex Sans Condensed"/>
              </a:rPr>
              <a:t>diposting</a:t>
            </a:r>
            <a:r>
              <a:rPr lang="en-US" sz="1300" dirty="0">
                <a:solidFill>
                  <a:schemeClr val="bg1"/>
                </a:solidFill>
                <a:latin typeface="IBM Plex Sans Condensed"/>
              </a:rPr>
              <a:t> </a:t>
            </a:r>
            <a:r>
              <a:rPr lang="en-US" sz="1300" dirty="0" err="1">
                <a:solidFill>
                  <a:schemeClr val="bg1"/>
                </a:solidFill>
                <a:latin typeface="IBM Plex Sans Condensed"/>
              </a:rPr>
              <a:t>ke</a:t>
            </a:r>
            <a:r>
              <a:rPr lang="en-US" sz="1300" dirty="0">
                <a:solidFill>
                  <a:schemeClr val="bg1"/>
                </a:solidFill>
                <a:latin typeface="IBM Plex Sans Condensed"/>
              </a:rPr>
              <a:t> </a:t>
            </a:r>
            <a:r>
              <a:rPr lang="en-US" sz="1300" dirty="0" err="1">
                <a:solidFill>
                  <a:schemeClr val="bg1"/>
                </a:solidFill>
                <a:latin typeface="IBM Plex Sans Condensed"/>
              </a:rPr>
              <a:t>buku</a:t>
            </a:r>
            <a:r>
              <a:rPr lang="en-US" sz="1300" dirty="0">
                <a:solidFill>
                  <a:schemeClr val="bg1"/>
                </a:solidFill>
                <a:latin typeface="IBM Plex Sans Condensed"/>
              </a:rPr>
              <a:t> </a:t>
            </a:r>
            <a:r>
              <a:rPr lang="en-US" sz="1300" dirty="0" err="1">
                <a:solidFill>
                  <a:schemeClr val="bg1"/>
                </a:solidFill>
                <a:latin typeface="IBM Plex Sans Condensed"/>
              </a:rPr>
              <a:t>besar</a:t>
            </a:r>
            <a:r>
              <a:rPr lang="en-US" sz="1300" dirty="0">
                <a:solidFill>
                  <a:schemeClr val="bg1"/>
                </a:solidFill>
                <a:latin typeface="IBM Plex Sans Condensed"/>
              </a:rPr>
              <a:t> (</a:t>
            </a:r>
            <a:r>
              <a:rPr lang="en-US" sz="1300" dirty="0" err="1">
                <a:solidFill>
                  <a:schemeClr val="bg1"/>
                </a:solidFill>
                <a:latin typeface="IBM Plex Sans Condensed"/>
              </a:rPr>
              <a:t>beban</a:t>
            </a:r>
            <a:r>
              <a:rPr lang="en-US" sz="1300" dirty="0">
                <a:solidFill>
                  <a:schemeClr val="bg1"/>
                </a:solidFill>
                <a:latin typeface="IBM Plex Sans Condensed"/>
              </a:rPr>
              <a:t> </a:t>
            </a:r>
            <a:r>
              <a:rPr lang="en-US" sz="1300" dirty="0" err="1">
                <a:solidFill>
                  <a:schemeClr val="bg1"/>
                </a:solidFill>
                <a:latin typeface="IBM Plex Sans Condensed"/>
              </a:rPr>
              <a:t>gaji</a:t>
            </a:r>
            <a:r>
              <a:rPr lang="en-US" sz="1300" dirty="0">
                <a:solidFill>
                  <a:schemeClr val="bg1"/>
                </a:solidFill>
                <a:latin typeface="IBM Plex Sans Condensed"/>
              </a:rPr>
              <a:t> yang </a:t>
            </a:r>
            <a:r>
              <a:rPr lang="en-US" sz="1300" dirty="0" err="1">
                <a:solidFill>
                  <a:schemeClr val="bg1"/>
                </a:solidFill>
                <a:latin typeface="IBM Plex Sans Condensed"/>
              </a:rPr>
              <a:t>harus</a:t>
            </a:r>
            <a:r>
              <a:rPr lang="en-US" sz="1300" dirty="0">
                <a:solidFill>
                  <a:schemeClr val="bg1"/>
                </a:solidFill>
                <a:latin typeface="IBM Plex Sans Condensed"/>
              </a:rPr>
              <a:t> </a:t>
            </a:r>
            <a:r>
              <a:rPr lang="en-US" sz="1300" dirty="0" err="1">
                <a:solidFill>
                  <a:schemeClr val="bg1"/>
                </a:solidFill>
                <a:latin typeface="IBM Plex Sans Condensed"/>
              </a:rPr>
              <a:t>dibayar</a:t>
            </a:r>
            <a:r>
              <a:rPr lang="en-US" sz="1300" dirty="0">
                <a:solidFill>
                  <a:schemeClr val="bg1"/>
                </a:solidFill>
                <a:latin typeface="IBM Plex Sans Condensed"/>
              </a:rPr>
              <a:t> </a:t>
            </a:r>
            <a:r>
              <a:rPr lang="en-US" sz="1300" dirty="0" err="1">
                <a:solidFill>
                  <a:schemeClr val="bg1"/>
                </a:solidFill>
                <a:latin typeface="IBM Plex Sans Condensed"/>
              </a:rPr>
              <a:t>merupakan</a:t>
            </a:r>
            <a:r>
              <a:rPr lang="en-US" sz="1300" dirty="0">
                <a:solidFill>
                  <a:schemeClr val="bg1"/>
                </a:solidFill>
                <a:latin typeface="IBM Plex Sans Condensed"/>
              </a:rPr>
              <a:t> </a:t>
            </a:r>
            <a:r>
              <a:rPr lang="en-US" sz="1300" dirty="0" err="1">
                <a:solidFill>
                  <a:schemeClr val="bg1"/>
                </a:solidFill>
                <a:latin typeface="IBM Plex Sans Condensed"/>
              </a:rPr>
              <a:t>satu-satunya</a:t>
            </a:r>
            <a:r>
              <a:rPr lang="en-US" sz="1300" dirty="0">
                <a:solidFill>
                  <a:schemeClr val="bg1"/>
                </a:solidFill>
                <a:latin typeface="IBM Plex Sans Condensed"/>
              </a:rPr>
              <a:t> </a:t>
            </a:r>
            <a:r>
              <a:rPr lang="en-US" sz="1300" dirty="0" err="1">
                <a:solidFill>
                  <a:schemeClr val="bg1"/>
                </a:solidFill>
                <a:latin typeface="IBM Plex Sans Condensed"/>
              </a:rPr>
              <a:t>kewajiban</a:t>
            </a:r>
            <a:r>
              <a:rPr lang="en-US" sz="1300" dirty="0">
                <a:solidFill>
                  <a:schemeClr val="bg1"/>
                </a:solidFill>
                <a:latin typeface="IBM Plex Sans Condensed"/>
              </a:rPr>
              <a:t> yang </a:t>
            </a:r>
            <a:r>
              <a:rPr lang="en-US" sz="1300" dirty="0" err="1">
                <a:solidFill>
                  <a:schemeClr val="bg1"/>
                </a:solidFill>
                <a:latin typeface="IBM Plex Sans Condensed"/>
              </a:rPr>
              <a:t>diilustrasikan</a:t>
            </a:r>
            <a:r>
              <a:rPr lang="en-US" sz="1300" dirty="0">
                <a:solidFill>
                  <a:schemeClr val="bg1"/>
                </a:solidFill>
                <a:latin typeface="IBM Plex Sans Condensed"/>
              </a:rPr>
              <a:t>, </a:t>
            </a:r>
            <a:r>
              <a:rPr lang="en-US" sz="1300" dirty="0" err="1">
                <a:solidFill>
                  <a:schemeClr val="bg1"/>
                </a:solidFill>
                <a:latin typeface="IBM Plex Sans Condensed"/>
              </a:rPr>
              <a:t>sehingga</a:t>
            </a:r>
            <a:r>
              <a:rPr lang="en-US" sz="1300" dirty="0">
                <a:solidFill>
                  <a:schemeClr val="bg1"/>
                </a:solidFill>
                <a:latin typeface="IBM Plex Sans Condensed"/>
              </a:rPr>
              <a:t> </a:t>
            </a:r>
            <a:r>
              <a:rPr lang="en-US" sz="1300" dirty="0" err="1">
                <a:solidFill>
                  <a:schemeClr val="bg1"/>
                </a:solidFill>
                <a:latin typeface="IBM Plex Sans Condensed"/>
              </a:rPr>
              <a:t>seluruh</a:t>
            </a:r>
            <a:r>
              <a:rPr lang="en-US" sz="1300" dirty="0">
                <a:solidFill>
                  <a:schemeClr val="bg1"/>
                </a:solidFill>
                <a:latin typeface="IBM Plex Sans Condensed"/>
              </a:rPr>
              <a:t> </a:t>
            </a:r>
            <a:r>
              <a:rPr lang="en-US" sz="1300" dirty="0" err="1">
                <a:solidFill>
                  <a:schemeClr val="bg1"/>
                </a:solidFill>
                <a:latin typeface="IBM Plex Sans Condensed"/>
              </a:rPr>
              <a:t>beban</a:t>
            </a:r>
            <a:r>
              <a:rPr lang="en-US" sz="1300" dirty="0">
                <a:solidFill>
                  <a:schemeClr val="bg1"/>
                </a:solidFill>
                <a:latin typeface="IBM Plex Sans Condensed"/>
              </a:rPr>
              <a:t> </a:t>
            </a:r>
            <a:r>
              <a:rPr lang="en-US" sz="1300" dirty="0" err="1">
                <a:solidFill>
                  <a:schemeClr val="bg1"/>
                </a:solidFill>
                <a:latin typeface="IBM Plex Sans Condensed"/>
              </a:rPr>
              <a:t>gaji</a:t>
            </a:r>
            <a:r>
              <a:rPr lang="en-US" sz="1300" dirty="0">
                <a:solidFill>
                  <a:schemeClr val="bg1"/>
                </a:solidFill>
                <a:latin typeface="IBM Plex Sans Condensed"/>
              </a:rPr>
              <a:t> </a:t>
            </a:r>
            <a:r>
              <a:rPr lang="en-US" sz="1300" dirty="0" err="1">
                <a:solidFill>
                  <a:schemeClr val="bg1"/>
                </a:solidFill>
                <a:latin typeface="IBM Plex Sans Condensed"/>
              </a:rPr>
              <a:t>akan</a:t>
            </a:r>
            <a:r>
              <a:rPr lang="en-US" sz="1300" dirty="0">
                <a:solidFill>
                  <a:schemeClr val="bg1"/>
                </a:solidFill>
                <a:latin typeface="IBM Plex Sans Condensed"/>
              </a:rPr>
              <a:t> </a:t>
            </a:r>
            <a:r>
              <a:rPr lang="en-US" sz="1300" dirty="0" err="1">
                <a:solidFill>
                  <a:schemeClr val="bg1"/>
                </a:solidFill>
                <a:latin typeface="IBM Plex Sans Condensed"/>
              </a:rPr>
              <a:t>dikreditkan</a:t>
            </a:r>
            <a:r>
              <a:rPr lang="en-US" sz="1300" dirty="0">
                <a:solidFill>
                  <a:schemeClr val="bg1"/>
                </a:solidFill>
                <a:latin typeface="IBM Plex Sans Condensed"/>
              </a:rPr>
              <a:t> </a:t>
            </a:r>
            <a:r>
              <a:rPr lang="en-US" sz="1300" dirty="0" err="1">
                <a:solidFill>
                  <a:schemeClr val="bg1"/>
                </a:solidFill>
                <a:latin typeface="IBM Plex Sans Condensed"/>
              </a:rPr>
              <a:t>ke</a:t>
            </a:r>
            <a:r>
              <a:rPr lang="en-US" sz="1300" dirty="0">
                <a:solidFill>
                  <a:schemeClr val="bg1"/>
                </a:solidFill>
                <a:latin typeface="IBM Plex Sans Condensed"/>
              </a:rPr>
              <a:t> </a:t>
            </a:r>
            <a:r>
              <a:rPr lang="en-US" sz="1300" dirty="0" err="1">
                <a:solidFill>
                  <a:schemeClr val="bg1"/>
                </a:solidFill>
                <a:latin typeface="IBM Plex Sans Condensed"/>
              </a:rPr>
              <a:t>akun</a:t>
            </a:r>
            <a:r>
              <a:rPr lang="en-US" sz="1300" dirty="0">
                <a:solidFill>
                  <a:schemeClr val="bg1"/>
                </a:solidFill>
                <a:latin typeface="IBM Plex Sans Condensed"/>
              </a:rPr>
              <a:t> </a:t>
            </a:r>
            <a:r>
              <a:rPr lang="en-US" sz="1300" dirty="0" err="1">
                <a:solidFill>
                  <a:schemeClr val="bg1"/>
                </a:solidFill>
                <a:latin typeface="IBM Plex Sans Condensed"/>
              </a:rPr>
              <a:t>beban</a:t>
            </a:r>
            <a:r>
              <a:rPr lang="en-US" sz="1300" dirty="0">
                <a:solidFill>
                  <a:schemeClr val="bg1"/>
                </a:solidFill>
                <a:latin typeface="IBM Plex Sans Condensed"/>
              </a:rPr>
              <a:t> </a:t>
            </a:r>
            <a:r>
              <a:rPr lang="en-US" sz="1300" dirty="0" err="1">
                <a:solidFill>
                  <a:schemeClr val="bg1"/>
                </a:solidFill>
                <a:latin typeface="IBM Plex Sans Condensed"/>
              </a:rPr>
              <a:t>gaji</a:t>
            </a:r>
            <a:r>
              <a:rPr lang="en-US" sz="1300" dirty="0">
                <a:solidFill>
                  <a:schemeClr val="bg1"/>
                </a:solidFill>
                <a:latin typeface="IBM Plex Sans Condensed"/>
              </a:rPr>
              <a:t> yang </a:t>
            </a:r>
            <a:r>
              <a:rPr lang="en-US" sz="1300" dirty="0" err="1">
                <a:solidFill>
                  <a:schemeClr val="bg1"/>
                </a:solidFill>
                <a:latin typeface="IBM Plex Sans Condensed"/>
              </a:rPr>
              <a:t>masih</a:t>
            </a:r>
            <a:r>
              <a:rPr lang="en-US" sz="1300" dirty="0">
                <a:solidFill>
                  <a:schemeClr val="bg1"/>
                </a:solidFill>
                <a:latin typeface="IBM Plex Sans Condensed"/>
              </a:rPr>
              <a:t> </a:t>
            </a:r>
            <a:r>
              <a:rPr lang="en-US" sz="1300" dirty="0" err="1">
                <a:solidFill>
                  <a:schemeClr val="bg1"/>
                </a:solidFill>
                <a:latin typeface="IBM Plex Sans Condensed"/>
              </a:rPr>
              <a:t>harus</a:t>
            </a:r>
            <a:r>
              <a:rPr lang="en-US" sz="1300" dirty="0">
                <a:solidFill>
                  <a:schemeClr val="bg1"/>
                </a:solidFill>
                <a:latin typeface="IBM Plex Sans Condensed"/>
              </a:rPr>
              <a:t> </a:t>
            </a:r>
            <a:r>
              <a:rPr lang="en-US" sz="1300" dirty="0" err="1">
                <a:solidFill>
                  <a:schemeClr val="bg1"/>
                </a:solidFill>
                <a:latin typeface="IBM Plex Sans Condensed"/>
              </a:rPr>
              <a:t>dibayar</a:t>
            </a:r>
            <a:r>
              <a:rPr lang="en-US" sz="1300" dirty="0">
                <a:solidFill>
                  <a:schemeClr val="bg1"/>
                </a:solidFill>
                <a:latin typeface="IBM Plex Sans Condensed"/>
              </a:rPr>
              <a:t>). </a:t>
            </a:r>
            <a:r>
              <a:rPr lang="en-US" sz="1300" dirty="0" err="1">
                <a:solidFill>
                  <a:schemeClr val="bg1"/>
                </a:solidFill>
                <a:latin typeface="IBM Plex Sans Condensed"/>
              </a:rPr>
              <a:t>Tanpa</a:t>
            </a:r>
            <a:r>
              <a:rPr lang="en-US" sz="1300" dirty="0">
                <a:solidFill>
                  <a:schemeClr val="bg1"/>
                </a:solidFill>
                <a:latin typeface="IBM Plex Sans Condensed"/>
              </a:rPr>
              <a:t> </a:t>
            </a:r>
            <a:r>
              <a:rPr lang="en-US" sz="1300" dirty="0" err="1">
                <a:solidFill>
                  <a:schemeClr val="bg1"/>
                </a:solidFill>
                <a:latin typeface="IBM Plex Sans Condensed"/>
              </a:rPr>
              <a:t>memedulikan</a:t>
            </a:r>
            <a:r>
              <a:rPr lang="en-US" sz="1300" dirty="0">
                <a:solidFill>
                  <a:schemeClr val="bg1"/>
                </a:solidFill>
                <a:latin typeface="IBM Plex Sans Condensed"/>
              </a:rPr>
              <a:t> </a:t>
            </a:r>
            <a:r>
              <a:rPr lang="en-US" sz="1300" dirty="0" err="1">
                <a:solidFill>
                  <a:schemeClr val="bg1"/>
                </a:solidFill>
                <a:latin typeface="IBM Plex Sans Condensed"/>
              </a:rPr>
              <a:t>jumlah</a:t>
            </a:r>
            <a:r>
              <a:rPr lang="en-US" sz="1300" dirty="0">
                <a:solidFill>
                  <a:schemeClr val="bg1"/>
                </a:solidFill>
                <a:latin typeface="IBM Plex Sans Condensed"/>
              </a:rPr>
              <a:t> </a:t>
            </a:r>
            <a:r>
              <a:rPr lang="en-US" sz="1300" dirty="0" err="1">
                <a:solidFill>
                  <a:schemeClr val="bg1"/>
                </a:solidFill>
                <a:latin typeface="IBM Plex Sans Condensed"/>
              </a:rPr>
              <a:t>kewajiban</a:t>
            </a:r>
            <a:r>
              <a:rPr lang="en-US" sz="1300" dirty="0">
                <a:solidFill>
                  <a:schemeClr val="bg1"/>
                </a:solidFill>
                <a:latin typeface="IBM Plex Sans Condensed"/>
              </a:rPr>
              <a:t> yang </a:t>
            </a:r>
            <a:r>
              <a:rPr lang="en-US" sz="1300" dirty="0" err="1">
                <a:solidFill>
                  <a:schemeClr val="bg1"/>
                </a:solidFill>
                <a:latin typeface="IBM Plex Sans Condensed"/>
              </a:rPr>
              <a:t>dicatat</a:t>
            </a:r>
            <a:r>
              <a:rPr lang="en-US" sz="1300" dirty="0">
                <a:solidFill>
                  <a:schemeClr val="bg1"/>
                </a:solidFill>
                <a:latin typeface="IBM Plex Sans Condensed"/>
              </a:rPr>
              <a:t>, </a:t>
            </a:r>
            <a:r>
              <a:rPr lang="en-US" sz="1300" dirty="0" err="1">
                <a:solidFill>
                  <a:schemeClr val="bg1"/>
                </a:solidFill>
                <a:latin typeface="IBM Plex Sans Condensed"/>
              </a:rPr>
              <a:t>lawannya</a:t>
            </a:r>
            <a:r>
              <a:rPr lang="en-US" sz="1300" dirty="0">
                <a:solidFill>
                  <a:schemeClr val="bg1"/>
                </a:solidFill>
                <a:latin typeface="IBM Plex Sans Condensed"/>
              </a:rPr>
              <a:t> </a:t>
            </a:r>
            <a:r>
              <a:rPr lang="en-US" sz="1300" dirty="0" err="1">
                <a:solidFill>
                  <a:schemeClr val="bg1"/>
                </a:solidFill>
                <a:latin typeface="IBM Plex Sans Condensed"/>
              </a:rPr>
              <a:t>adalah</a:t>
            </a:r>
            <a:r>
              <a:rPr lang="en-US" sz="1300" dirty="0">
                <a:solidFill>
                  <a:schemeClr val="bg1"/>
                </a:solidFill>
                <a:latin typeface="IBM Plex Sans Condensed"/>
              </a:rPr>
              <a:t> debit </a:t>
            </a:r>
            <a:r>
              <a:rPr lang="en-US" sz="1300" dirty="0" err="1">
                <a:solidFill>
                  <a:schemeClr val="bg1"/>
                </a:solidFill>
                <a:latin typeface="IBM Plex Sans Condensed"/>
              </a:rPr>
              <a:t>ke</a:t>
            </a:r>
            <a:r>
              <a:rPr lang="en-US" sz="1300" dirty="0">
                <a:solidFill>
                  <a:schemeClr val="bg1"/>
                </a:solidFill>
                <a:latin typeface="IBM Plex Sans Condensed"/>
              </a:rPr>
              <a:t> </a:t>
            </a:r>
            <a:r>
              <a:rPr lang="en-US" sz="1300" dirty="0" err="1">
                <a:solidFill>
                  <a:schemeClr val="bg1"/>
                </a:solidFill>
                <a:latin typeface="IBM Plex Sans Condensed"/>
              </a:rPr>
              <a:t>beban</a:t>
            </a:r>
            <a:r>
              <a:rPr lang="en-US" sz="1300" dirty="0">
                <a:solidFill>
                  <a:schemeClr val="bg1"/>
                </a:solidFill>
                <a:latin typeface="IBM Plex Sans Condensed"/>
              </a:rPr>
              <a:t> </a:t>
            </a:r>
            <a:r>
              <a:rPr lang="en-US" sz="1300" dirty="0" err="1">
                <a:solidFill>
                  <a:schemeClr val="bg1"/>
                </a:solidFill>
                <a:latin typeface="IBM Plex Sans Condensed"/>
              </a:rPr>
              <a:t>gaji</a:t>
            </a:r>
            <a:r>
              <a:rPr lang="en-US" sz="1300" dirty="0">
                <a:solidFill>
                  <a:schemeClr val="bg1"/>
                </a:solidFill>
                <a:latin typeface="IBM Plex Sans Condensed"/>
              </a:rPr>
              <a:t>, </a:t>
            </a:r>
            <a:r>
              <a:rPr lang="en-US" sz="1300" dirty="0" err="1">
                <a:solidFill>
                  <a:schemeClr val="bg1"/>
                </a:solidFill>
                <a:latin typeface="IBM Plex Sans Condensed"/>
              </a:rPr>
              <a:t>dimana</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tenaga</a:t>
            </a:r>
            <a:r>
              <a:rPr lang="en-US" sz="1300" dirty="0">
                <a:solidFill>
                  <a:schemeClr val="bg1"/>
                </a:solidFill>
                <a:latin typeface="IBM Plex Sans Condensed"/>
              </a:rPr>
              <a:t> </a:t>
            </a:r>
            <a:r>
              <a:rPr lang="en-US" sz="1300" dirty="0" err="1">
                <a:solidFill>
                  <a:schemeClr val="bg1"/>
                </a:solidFill>
                <a:latin typeface="IBM Plex Sans Condensed"/>
              </a:rPr>
              <a:t>kerja</a:t>
            </a:r>
            <a:r>
              <a:rPr lang="en-US" sz="1300" dirty="0">
                <a:solidFill>
                  <a:schemeClr val="bg1"/>
                </a:solidFill>
                <a:latin typeface="IBM Plex Sans Condensed"/>
              </a:rPr>
              <a:t> </a:t>
            </a:r>
            <a:r>
              <a:rPr lang="en-US" sz="1300" dirty="0" err="1">
                <a:solidFill>
                  <a:schemeClr val="bg1"/>
                </a:solidFill>
                <a:latin typeface="IBM Plex Sans Condensed"/>
              </a:rPr>
              <a:t>diakumulasikan</a:t>
            </a:r>
            <a:r>
              <a:rPr lang="en-US" sz="1300" dirty="0">
                <a:solidFill>
                  <a:schemeClr val="bg1"/>
                </a:solidFill>
                <a:latin typeface="IBM Plex Sans Condensed"/>
              </a:rPr>
              <a:t> </a:t>
            </a:r>
            <a:r>
              <a:rPr lang="en-US" sz="1300" dirty="0" err="1">
                <a:solidFill>
                  <a:schemeClr val="bg1"/>
                </a:solidFill>
                <a:latin typeface="IBM Plex Sans Condensed"/>
              </a:rPr>
              <a:t>sementara</a:t>
            </a:r>
            <a:r>
              <a:rPr lang="en-US" sz="1300" dirty="0">
                <a:solidFill>
                  <a:schemeClr val="bg1"/>
                </a:solidFill>
                <a:latin typeface="IBM Plex Sans Condensed"/>
              </a:rPr>
              <a:t> </a:t>
            </a:r>
            <a:r>
              <a:rPr lang="en-US" sz="1300" dirty="0" err="1">
                <a:solidFill>
                  <a:schemeClr val="bg1"/>
                </a:solidFill>
                <a:latin typeface="IBM Plex Sans Condensed"/>
              </a:rPr>
              <a:t>sampai</a:t>
            </a:r>
            <a:r>
              <a:rPr lang="en-US" sz="1300" dirty="0">
                <a:solidFill>
                  <a:schemeClr val="bg1"/>
                </a:solidFill>
                <a:latin typeface="IBM Plex Sans Condensed"/>
              </a:rPr>
              <a:t> </a:t>
            </a:r>
            <a:r>
              <a:rPr lang="en-US" sz="1300" dirty="0" err="1">
                <a:solidFill>
                  <a:schemeClr val="bg1"/>
                </a:solidFill>
                <a:latin typeface="IBM Plex Sans Condensed"/>
              </a:rPr>
              <a:t>didistribusikan</a:t>
            </a:r>
            <a:r>
              <a:rPr lang="en-US" sz="1300" dirty="0">
                <a:solidFill>
                  <a:schemeClr val="bg1"/>
                </a:solidFill>
                <a:latin typeface="IBM Plex Sans Condensed"/>
              </a:rPr>
              <a:t> kea </a:t>
            </a:r>
            <a:r>
              <a:rPr lang="en-US" sz="1300" dirty="0" err="1">
                <a:solidFill>
                  <a:schemeClr val="bg1"/>
                </a:solidFill>
                <a:latin typeface="IBM Plex Sans Condensed"/>
              </a:rPr>
              <a:t>kun-akun</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a:t>
            </a:r>
            <a:r>
              <a:rPr lang="en-US" sz="1300" dirty="0" err="1">
                <a:solidFill>
                  <a:schemeClr val="bg1"/>
                </a:solidFill>
                <a:latin typeface="IBM Plex Sans Condensed"/>
              </a:rPr>
              <a:t>biasanya</a:t>
            </a:r>
            <a:r>
              <a:rPr lang="en-US" sz="1300" dirty="0">
                <a:solidFill>
                  <a:schemeClr val="bg1"/>
                </a:solidFill>
                <a:latin typeface="IBM Plex Sans Condensed"/>
              </a:rPr>
              <a:t> di </a:t>
            </a:r>
            <a:r>
              <a:rPr lang="en-US" sz="1300" dirty="0" err="1">
                <a:solidFill>
                  <a:schemeClr val="bg1"/>
                </a:solidFill>
                <a:latin typeface="IBM Plex Sans Condensed"/>
              </a:rPr>
              <a:t>akhir</a:t>
            </a:r>
            <a:r>
              <a:rPr lang="en-US" sz="1300" dirty="0">
                <a:solidFill>
                  <a:schemeClr val="bg1"/>
                </a:solidFill>
                <a:latin typeface="IBM Plex Sans Condensed"/>
              </a:rPr>
              <a:t> </a:t>
            </a:r>
            <a:r>
              <a:rPr lang="en-US" sz="1300" dirty="0" err="1">
                <a:solidFill>
                  <a:schemeClr val="bg1"/>
                </a:solidFill>
                <a:latin typeface="IBM Plex Sans Condensed"/>
              </a:rPr>
              <a:t>bulan</a:t>
            </a:r>
            <a:r>
              <a:rPr lang="en-US" sz="1300" dirty="0">
                <a:solidFill>
                  <a:schemeClr val="bg1"/>
                </a:solidFill>
                <a:latin typeface="IBM Plex Sans Condensed"/>
              </a:rPr>
              <a:t>. </a:t>
            </a:r>
          </a:p>
          <a:p>
            <a:pPr algn="just" defTabSz="282575">
              <a:buClr>
                <a:schemeClr val="bg1"/>
              </a:buClr>
            </a:pPr>
            <a:endParaRPr lang="en-US" sz="1300" dirty="0">
              <a:solidFill>
                <a:schemeClr val="bg1"/>
              </a:solidFill>
              <a:latin typeface="IBM Plex Sans Condensed"/>
            </a:endParaRPr>
          </a:p>
          <a:p>
            <a:pPr algn="just" defTabSz="282575">
              <a:buClr>
                <a:schemeClr val="bg1"/>
              </a:buClr>
            </a:pPr>
            <a:r>
              <a:rPr lang="en-US" sz="1300" u="sng" dirty="0" err="1">
                <a:solidFill>
                  <a:schemeClr val="bg1"/>
                </a:solidFill>
                <a:latin typeface="IBM Plex Sans Condensed"/>
              </a:rPr>
              <a:t>Contoh</a:t>
            </a:r>
            <a:r>
              <a:rPr lang="en-US" sz="1300" u="sng" dirty="0">
                <a:solidFill>
                  <a:schemeClr val="bg1"/>
                </a:solidFill>
                <a:latin typeface="IBM Plex Sans Condensed"/>
              </a:rPr>
              <a:t> : </a:t>
            </a:r>
          </a:p>
          <a:p>
            <a:pPr algn="just" defTabSz="282575">
              <a:buClr>
                <a:schemeClr val="bg1"/>
              </a:buClr>
            </a:pPr>
            <a:r>
              <a:rPr lang="en-US" sz="1300" dirty="0">
                <a:solidFill>
                  <a:schemeClr val="bg1"/>
                </a:solidFill>
                <a:latin typeface="IBM Plex Sans Condensed"/>
              </a:rPr>
              <a:t>Beban </a:t>
            </a:r>
            <a:r>
              <a:rPr lang="en-US" sz="1300" dirty="0" err="1">
                <a:solidFill>
                  <a:schemeClr val="bg1"/>
                </a:solidFill>
                <a:latin typeface="IBM Plex Sans Condensed"/>
              </a:rPr>
              <a:t>gaji</a:t>
            </a:r>
            <a:r>
              <a:rPr lang="en-US" sz="1300" dirty="0">
                <a:solidFill>
                  <a:schemeClr val="bg1"/>
                </a:solidFill>
                <a:latin typeface="IBM Plex Sans Condensed"/>
              </a:rPr>
              <a:t> </a:t>
            </a:r>
            <a:r>
              <a:rPr lang="en-US" sz="1300" dirty="0" err="1">
                <a:solidFill>
                  <a:schemeClr val="bg1"/>
                </a:solidFill>
                <a:latin typeface="IBM Plex Sans Condensed"/>
              </a:rPr>
              <a:t>pabrik</a:t>
            </a:r>
            <a:r>
              <a:rPr lang="en-US" sz="1300" dirty="0">
                <a:solidFill>
                  <a:schemeClr val="bg1"/>
                </a:solidFill>
                <a:latin typeface="IBM Plex Sans Condensed"/>
              </a:rPr>
              <a:t> $ 31.000 </a:t>
            </a:r>
            <a:r>
              <a:rPr lang="en-US" sz="1300" dirty="0" err="1">
                <a:solidFill>
                  <a:schemeClr val="bg1"/>
                </a:solidFill>
                <a:latin typeface="IBM Plex Sans Condensed"/>
              </a:rPr>
              <a:t>dihitung</a:t>
            </a:r>
            <a:r>
              <a:rPr lang="en-US" sz="1300" dirty="0">
                <a:solidFill>
                  <a:schemeClr val="bg1"/>
                </a:solidFill>
                <a:latin typeface="IBM Plex Sans Condensed"/>
              </a:rPr>
              <a:t> dan </a:t>
            </a:r>
            <a:r>
              <a:rPr lang="en-US" sz="1300" dirty="0" err="1">
                <a:solidFill>
                  <a:schemeClr val="bg1"/>
                </a:solidFill>
                <a:latin typeface="IBM Plex Sans Condensed"/>
              </a:rPr>
              <a:t>dicatat</a:t>
            </a:r>
            <a:r>
              <a:rPr lang="en-US" sz="1300" dirty="0">
                <a:solidFill>
                  <a:schemeClr val="bg1"/>
                </a:solidFill>
                <a:latin typeface="IBM Plex Sans Condensed"/>
              </a:rPr>
              <a:t> pada </a:t>
            </a:r>
            <a:r>
              <a:rPr lang="en-US" sz="1300" dirty="0" err="1">
                <a:solidFill>
                  <a:schemeClr val="bg1"/>
                </a:solidFill>
                <a:latin typeface="IBM Plex Sans Condensed"/>
              </a:rPr>
              <a:t>tanggal</a:t>
            </a:r>
            <a:r>
              <a:rPr lang="en-US" sz="1300" dirty="0">
                <a:solidFill>
                  <a:schemeClr val="bg1"/>
                </a:solidFill>
                <a:latin typeface="IBM Plex Sans Condensed"/>
              </a:rPr>
              <a:t> 31 </a:t>
            </a:r>
            <a:r>
              <a:rPr lang="en-US" sz="1300" dirty="0" err="1">
                <a:solidFill>
                  <a:schemeClr val="bg1"/>
                </a:solidFill>
                <a:latin typeface="IBM Plex Sans Condensed"/>
              </a:rPr>
              <a:t>Januari</a:t>
            </a:r>
            <a:r>
              <a:rPr lang="en-US" sz="1300" dirty="0">
                <a:solidFill>
                  <a:schemeClr val="bg1"/>
                </a:solidFill>
                <a:latin typeface="IBM Plex Sans Condensed"/>
              </a:rPr>
              <a:t> dan </a:t>
            </a:r>
            <a:r>
              <a:rPr lang="en-US" sz="1300" dirty="0" err="1">
                <a:solidFill>
                  <a:schemeClr val="bg1"/>
                </a:solidFill>
                <a:latin typeface="IBM Plex Sans Condensed"/>
              </a:rPr>
              <a:t>akan</a:t>
            </a:r>
            <a:r>
              <a:rPr lang="en-US" sz="1300" dirty="0">
                <a:solidFill>
                  <a:schemeClr val="bg1"/>
                </a:solidFill>
                <a:latin typeface="IBM Plex Sans Condensed"/>
              </a:rPr>
              <a:t> </a:t>
            </a:r>
            <a:r>
              <a:rPr lang="en-US" sz="1300" dirty="0" err="1">
                <a:solidFill>
                  <a:schemeClr val="bg1"/>
                </a:solidFill>
                <a:latin typeface="IBM Plex Sans Condensed"/>
              </a:rPr>
              <a:t>dibayar</a:t>
            </a:r>
            <a:r>
              <a:rPr lang="en-US" sz="1300" dirty="0">
                <a:solidFill>
                  <a:schemeClr val="bg1"/>
                </a:solidFill>
                <a:latin typeface="IBM Plex Sans Condensed"/>
              </a:rPr>
              <a:t> pada </a:t>
            </a:r>
            <a:r>
              <a:rPr lang="en-US" sz="1300" dirty="0" err="1">
                <a:solidFill>
                  <a:schemeClr val="bg1"/>
                </a:solidFill>
                <a:latin typeface="IBM Plex Sans Condensed"/>
              </a:rPr>
              <a:t>awal</a:t>
            </a:r>
            <a:r>
              <a:rPr lang="en-US" sz="1300" dirty="0">
                <a:solidFill>
                  <a:schemeClr val="bg1"/>
                </a:solidFill>
                <a:latin typeface="IBM Plex Sans Condensed"/>
              </a:rPr>
              <a:t> </a:t>
            </a:r>
            <a:r>
              <a:rPr lang="en-US" sz="1300" dirty="0" err="1">
                <a:solidFill>
                  <a:schemeClr val="bg1"/>
                </a:solidFill>
                <a:latin typeface="IBM Plex Sans Condensed"/>
              </a:rPr>
              <a:t>Februari</a:t>
            </a:r>
            <a:r>
              <a:rPr lang="en-US" sz="1300" dirty="0">
                <a:solidFill>
                  <a:schemeClr val="bg1"/>
                </a:solidFill>
                <a:latin typeface="IBM Plex Sans Condensed"/>
              </a:rPr>
              <a:t> </a:t>
            </a:r>
          </a:p>
          <a:p>
            <a:pPr algn="just" defTabSz="282575">
              <a:buClr>
                <a:schemeClr val="bg1"/>
              </a:buClr>
            </a:pPr>
            <a:r>
              <a:rPr lang="en-US" sz="1300" dirty="0">
                <a:solidFill>
                  <a:schemeClr val="bg1"/>
                </a:solidFill>
                <a:latin typeface="IBM Plex Sans Condensed"/>
              </a:rPr>
              <a:t>Ayat </a:t>
            </a:r>
            <a:r>
              <a:rPr lang="en-US" sz="1300" dirty="0" err="1">
                <a:solidFill>
                  <a:schemeClr val="bg1"/>
                </a:solidFill>
                <a:latin typeface="IBM Plex Sans Condensed"/>
              </a:rPr>
              <a:t>Jurnal</a:t>
            </a:r>
            <a:r>
              <a:rPr lang="en-US" sz="1300" dirty="0">
                <a:solidFill>
                  <a:schemeClr val="bg1"/>
                </a:solidFill>
                <a:latin typeface="IBM Plex Sans Condensed"/>
              </a:rPr>
              <a:t> : </a:t>
            </a:r>
          </a:p>
          <a:p>
            <a:pPr algn="just" defTabSz="282575">
              <a:buClr>
                <a:schemeClr val="bg1"/>
              </a:buClr>
            </a:pPr>
            <a:r>
              <a:rPr lang="en-US" sz="1300" dirty="0">
                <a:solidFill>
                  <a:schemeClr val="bg1"/>
                </a:solidFill>
                <a:latin typeface="IBM Plex Sans Condensed"/>
              </a:rPr>
              <a:t>Beban </a:t>
            </a:r>
            <a:r>
              <a:rPr lang="en-US" sz="1300" dirty="0" err="1">
                <a:solidFill>
                  <a:schemeClr val="bg1"/>
                </a:solidFill>
                <a:latin typeface="IBM Plex Sans Condensed"/>
              </a:rPr>
              <a:t>Gaji</a:t>
            </a:r>
            <a:r>
              <a:rPr lang="en-US" sz="1300" dirty="0">
                <a:solidFill>
                  <a:schemeClr val="bg1"/>
                </a:solidFill>
                <a:latin typeface="IBM Plex Sans Condensed"/>
              </a:rPr>
              <a:t> 								$ 31.000 </a:t>
            </a:r>
          </a:p>
          <a:p>
            <a:pPr algn="just" defTabSz="282575">
              <a:buClr>
                <a:schemeClr val="bg1"/>
              </a:buClr>
            </a:pPr>
            <a:r>
              <a:rPr lang="en-US" sz="1300" dirty="0">
                <a:solidFill>
                  <a:schemeClr val="bg1"/>
                </a:solidFill>
                <a:latin typeface="IBM Plex Sans Condensed"/>
              </a:rPr>
              <a:t>	Beban </a:t>
            </a:r>
            <a:r>
              <a:rPr lang="en-US" sz="1300" dirty="0" err="1">
                <a:solidFill>
                  <a:schemeClr val="bg1"/>
                </a:solidFill>
                <a:latin typeface="IBM Plex Sans Condensed"/>
              </a:rPr>
              <a:t>Gaji</a:t>
            </a:r>
            <a:r>
              <a:rPr lang="en-US" sz="1300" dirty="0">
                <a:solidFill>
                  <a:schemeClr val="bg1"/>
                </a:solidFill>
                <a:latin typeface="IBM Plex Sans Condensed"/>
              </a:rPr>
              <a:t> Yang Masih Harus </a:t>
            </a:r>
            <a:r>
              <a:rPr lang="en-US" sz="1300" dirty="0" err="1">
                <a:solidFill>
                  <a:schemeClr val="bg1"/>
                </a:solidFill>
                <a:latin typeface="IBM Plex Sans Condensed"/>
              </a:rPr>
              <a:t>Dibayar</a:t>
            </a:r>
            <a:r>
              <a:rPr lang="en-US" sz="1300" dirty="0">
                <a:solidFill>
                  <a:schemeClr val="bg1"/>
                </a:solidFill>
                <a:latin typeface="IBM Plex Sans Condensed"/>
              </a:rPr>
              <a:t> 			$ 31.000</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26</a:t>
            </a:r>
          </a:p>
        </p:txBody>
      </p:sp>
    </p:spTree>
    <p:extLst>
      <p:ext uri="{BB962C8B-B14F-4D97-AF65-F5344CB8AC3E}">
        <p14:creationId xmlns:p14="http://schemas.microsoft.com/office/powerpoint/2010/main" val="19477419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36744"/>
            <a:ext cx="2064000" cy="4061700"/>
          </a:xfrm>
        </p:spPr>
        <p:txBody>
          <a:bodyPr/>
          <a:lstStyle/>
          <a:p>
            <a:r>
              <a:rPr lang="en-US" sz="2400" b="1" dirty="0" err="1"/>
              <a:t>Akuntansi</a:t>
            </a:r>
            <a:r>
              <a:rPr lang="en-US" sz="2400" b="1" dirty="0"/>
              <a:t> </a:t>
            </a:r>
            <a:r>
              <a:rPr lang="en-US" sz="2400" b="1" dirty="0" err="1"/>
              <a:t>Untuk</a:t>
            </a:r>
            <a:r>
              <a:rPr lang="en-US" sz="2400" b="1" dirty="0"/>
              <a:t> Tenaga </a:t>
            </a:r>
            <a:r>
              <a:rPr lang="en-US" sz="2400" b="1" dirty="0" err="1"/>
              <a:t>Kerja</a:t>
            </a:r>
            <a:r>
              <a:rPr lang="en-US" sz="2400" b="1" dirty="0"/>
              <a:t> (2)</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39662" y="188393"/>
            <a:ext cx="6085211" cy="3508653"/>
          </a:xfrm>
          <a:prstGeom prst="rect">
            <a:avLst/>
          </a:prstGeom>
        </p:spPr>
        <p:txBody>
          <a:bodyPr wrap="square">
            <a:spAutoFit/>
          </a:bodyPr>
          <a:lstStyle/>
          <a:p>
            <a:pPr marL="285750" indent="-285750" algn="just" defTabSz="282575">
              <a:spcBef>
                <a:spcPts val="600"/>
              </a:spcBef>
              <a:buClr>
                <a:schemeClr val="bg1"/>
              </a:buClr>
              <a:buFont typeface="Wingdings" panose="05000000000000000000" pitchFamily="2" charset="2"/>
              <a:buChar char="ü"/>
            </a:pPr>
            <a:r>
              <a:rPr lang="en-US" b="1" dirty="0" err="1">
                <a:solidFill>
                  <a:schemeClr val="bg1"/>
                </a:solidFill>
                <a:latin typeface="IBM Plex Sans Condensed"/>
              </a:rPr>
              <a:t>Biaya</a:t>
            </a:r>
            <a:r>
              <a:rPr lang="en-US" b="1" dirty="0">
                <a:solidFill>
                  <a:schemeClr val="bg1"/>
                </a:solidFill>
                <a:latin typeface="IBM Plex Sans Condensed"/>
              </a:rPr>
              <a:t> Tenaga </a:t>
            </a:r>
            <a:r>
              <a:rPr lang="en-US" b="1" dirty="0" err="1">
                <a:solidFill>
                  <a:schemeClr val="bg1"/>
                </a:solidFill>
                <a:latin typeface="IBM Plex Sans Condensed"/>
              </a:rPr>
              <a:t>Kerja</a:t>
            </a:r>
            <a:r>
              <a:rPr lang="en-US" b="1" dirty="0">
                <a:solidFill>
                  <a:schemeClr val="bg1"/>
                </a:solidFill>
                <a:latin typeface="IBM Plex Sans Condensed"/>
              </a:rPr>
              <a:t> yang </a:t>
            </a:r>
            <a:r>
              <a:rPr lang="en-US" b="1" dirty="0" err="1">
                <a:solidFill>
                  <a:schemeClr val="bg1"/>
                </a:solidFill>
                <a:latin typeface="IBM Plex Sans Condensed"/>
              </a:rPr>
              <a:t>Didistribusikan</a:t>
            </a:r>
            <a:r>
              <a:rPr lang="en-US" b="1" dirty="0">
                <a:solidFill>
                  <a:schemeClr val="bg1"/>
                </a:solidFill>
                <a:latin typeface="IBM Plex Sans Condensed"/>
              </a:rPr>
              <a:t> </a:t>
            </a:r>
          </a:p>
          <a:p>
            <a:pPr algn="just" defTabSz="282575">
              <a:spcBef>
                <a:spcPts val="600"/>
              </a:spcBef>
              <a:buClr>
                <a:schemeClr val="bg1"/>
              </a:buClr>
            </a:pPr>
            <a:r>
              <a:rPr lang="en-US" dirty="0">
                <a:solidFill>
                  <a:schemeClr val="bg1"/>
                </a:solidFill>
                <a:latin typeface="IBM Plex Sans Condensed"/>
              </a:rPr>
              <a:t>	</a:t>
            </a:r>
            <a:r>
              <a:rPr lang="en-US" dirty="0" err="1">
                <a:solidFill>
                  <a:schemeClr val="bg1"/>
                </a:solidFill>
                <a:latin typeface="IBM Plex Sans Condensed"/>
              </a:rPr>
              <a:t>Kebanyakan</a:t>
            </a:r>
            <a:r>
              <a:rPr lang="en-US" dirty="0">
                <a:solidFill>
                  <a:schemeClr val="bg1"/>
                </a:solidFill>
                <a:latin typeface="IBM Plex Sans Condensed"/>
              </a:rPr>
              <a:t> </a:t>
            </a:r>
            <a:r>
              <a:rPr lang="en-US" dirty="0" err="1">
                <a:solidFill>
                  <a:schemeClr val="bg1"/>
                </a:solidFill>
                <a:latin typeface="IBM Plex Sans Condensed"/>
              </a:rPr>
              <a:t>perusahaan</a:t>
            </a:r>
            <a:r>
              <a:rPr lang="en-US" dirty="0">
                <a:solidFill>
                  <a:schemeClr val="bg1"/>
                </a:solidFill>
                <a:latin typeface="IBM Plex Sans Condensed"/>
              </a:rPr>
              <a:t> </a:t>
            </a:r>
            <a:r>
              <a:rPr lang="en-US" dirty="0" err="1">
                <a:solidFill>
                  <a:schemeClr val="bg1"/>
                </a:solidFill>
                <a:latin typeface="IBM Plex Sans Condensed"/>
              </a:rPr>
              <a:t>mendistribusikan</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kerjanya</a:t>
            </a:r>
            <a:r>
              <a:rPr lang="en-US" dirty="0">
                <a:solidFill>
                  <a:schemeClr val="bg1"/>
                </a:solidFill>
                <a:latin typeface="IBM Plex Sans Condensed"/>
              </a:rPr>
              <a:t> </a:t>
            </a:r>
            <a:r>
              <a:rPr lang="en-US" dirty="0" err="1">
                <a:solidFill>
                  <a:schemeClr val="bg1"/>
                </a:solidFill>
                <a:latin typeface="IBM Plex Sans Condensed"/>
              </a:rPr>
              <a:t>secara</a:t>
            </a:r>
            <a:r>
              <a:rPr lang="en-US" dirty="0">
                <a:solidFill>
                  <a:schemeClr val="bg1"/>
                </a:solidFill>
                <a:latin typeface="IBM Plex Sans Condensed"/>
              </a:rPr>
              <a:t> </a:t>
            </a:r>
            <a:r>
              <a:rPr lang="en-US" dirty="0" err="1">
                <a:solidFill>
                  <a:schemeClr val="bg1"/>
                </a:solidFill>
                <a:latin typeface="IBM Plex Sans Condensed"/>
              </a:rPr>
              <a:t>bulanan</a:t>
            </a:r>
            <a:r>
              <a:rPr lang="en-US" dirty="0">
                <a:solidFill>
                  <a:schemeClr val="bg1"/>
                </a:solidFill>
                <a:latin typeface="IBM Plex Sans Condensed"/>
              </a:rPr>
              <a:t> : </a:t>
            </a:r>
            <a:r>
              <a:rPr lang="en-US" dirty="0" err="1">
                <a:solidFill>
                  <a:schemeClr val="bg1"/>
                </a:solidFill>
                <a:latin typeface="IBM Plex Sans Condensed"/>
              </a:rPr>
              <a:t>kartu</a:t>
            </a:r>
            <a:r>
              <a:rPr lang="en-US" dirty="0">
                <a:solidFill>
                  <a:schemeClr val="bg1"/>
                </a:solidFill>
                <a:latin typeface="IBM Plex Sans Condensed"/>
              </a:rPr>
              <a:t> jam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karyawan</a:t>
            </a:r>
            <a:r>
              <a:rPr lang="en-US" dirty="0">
                <a:solidFill>
                  <a:schemeClr val="bg1"/>
                </a:solidFill>
                <a:latin typeface="IBM Plex Sans Condensed"/>
              </a:rPr>
              <a:t> </a:t>
            </a:r>
            <a:r>
              <a:rPr lang="en-US" dirty="0" err="1">
                <a:solidFill>
                  <a:schemeClr val="bg1"/>
                </a:solidFill>
                <a:latin typeface="IBM Plex Sans Condensed"/>
              </a:rPr>
              <a:t>diurutkan</a:t>
            </a:r>
            <a:r>
              <a:rPr lang="en-US" dirty="0">
                <a:solidFill>
                  <a:schemeClr val="bg1"/>
                </a:solidFill>
                <a:latin typeface="IBM Plex Sans Condensed"/>
              </a:rPr>
              <a:t> </a:t>
            </a:r>
            <a:r>
              <a:rPr lang="en-US" dirty="0" err="1">
                <a:solidFill>
                  <a:schemeClr val="bg1"/>
                </a:solidFill>
                <a:latin typeface="IBM Plex Sans Condensed"/>
              </a:rPr>
              <a:t>berdasarkan</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datanya</a:t>
            </a:r>
            <a:r>
              <a:rPr lang="en-US" dirty="0">
                <a:solidFill>
                  <a:schemeClr val="bg1"/>
                </a:solidFill>
                <a:latin typeface="IBM Plex Sans Condensed"/>
              </a:rPr>
              <a:t> </a:t>
            </a:r>
            <a:r>
              <a:rPr lang="en-US" dirty="0" err="1">
                <a:solidFill>
                  <a:schemeClr val="bg1"/>
                </a:solidFill>
                <a:latin typeface="IBM Plex Sans Condensed"/>
              </a:rPr>
              <a:t>dimasukkan</a:t>
            </a:r>
            <a:r>
              <a:rPr lang="en-US" dirty="0">
                <a:solidFill>
                  <a:schemeClr val="bg1"/>
                </a:solidFill>
                <a:latin typeface="IBM Plex Sans Condensed"/>
              </a:rPr>
              <a:t> </a:t>
            </a:r>
            <a:r>
              <a:rPr lang="en-US" dirty="0" err="1">
                <a:solidFill>
                  <a:schemeClr val="bg1"/>
                </a:solidFill>
                <a:latin typeface="IBM Plex Sans Condensed"/>
              </a:rPr>
              <a:t>ke</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a:t>
            </a:r>
            <a:r>
              <a:rPr lang="en-US" dirty="0" err="1">
                <a:solidFill>
                  <a:schemeClr val="bg1"/>
                </a:solidFill>
                <a:latin typeface="IBM Plex Sans Condensed"/>
              </a:rPr>
              <a:t>kartu</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dan </a:t>
            </a:r>
            <a:r>
              <a:rPr lang="en-US" dirty="0" err="1">
                <a:solidFill>
                  <a:schemeClr val="bg1"/>
                </a:solidFill>
                <a:latin typeface="IBM Plex Sans Condensed"/>
              </a:rPr>
              <a:t>dicatat</a:t>
            </a:r>
            <a:r>
              <a:rPr lang="en-US" dirty="0">
                <a:solidFill>
                  <a:schemeClr val="bg1"/>
                </a:solidFill>
                <a:latin typeface="IBM Plex Sans Condensed"/>
              </a:rPr>
              <a:t> </a:t>
            </a:r>
            <a:r>
              <a:rPr lang="en-US" dirty="0" err="1">
                <a:solidFill>
                  <a:schemeClr val="bg1"/>
                </a:solidFill>
                <a:latin typeface="IBM Plex Sans Condensed"/>
              </a:rPr>
              <a:t>menggunakan</a:t>
            </a:r>
            <a:r>
              <a:rPr lang="en-US" dirty="0">
                <a:solidFill>
                  <a:schemeClr val="bg1"/>
                </a:solidFill>
                <a:latin typeface="IBM Plex Sans Condensed"/>
              </a:rPr>
              <a:t> </a:t>
            </a:r>
            <a:r>
              <a:rPr lang="en-US" dirty="0" err="1">
                <a:solidFill>
                  <a:schemeClr val="bg1"/>
                </a:solidFill>
                <a:latin typeface="IBM Plex Sans Condensed"/>
              </a:rPr>
              <a:t>ayat</a:t>
            </a:r>
            <a:r>
              <a:rPr lang="en-US" dirty="0">
                <a:solidFill>
                  <a:schemeClr val="bg1"/>
                </a:solidFill>
                <a:latin typeface="IBM Plex Sans Condensed"/>
              </a:rPr>
              <a:t> </a:t>
            </a:r>
            <a:r>
              <a:rPr lang="en-US" dirty="0" err="1">
                <a:solidFill>
                  <a:schemeClr val="bg1"/>
                </a:solidFill>
                <a:latin typeface="IBM Plex Sans Condensed"/>
              </a:rPr>
              <a:t>jurnal</a:t>
            </a:r>
            <a:r>
              <a:rPr lang="en-US" dirty="0">
                <a:solidFill>
                  <a:schemeClr val="bg1"/>
                </a:solidFill>
                <a:latin typeface="IBM Plex Sans Condensed"/>
              </a:rPr>
              <a:t> </a:t>
            </a:r>
            <a:r>
              <a:rPr lang="en-US" dirty="0" err="1">
                <a:solidFill>
                  <a:schemeClr val="bg1"/>
                </a:solidFill>
                <a:latin typeface="IBM Plex Sans Condensed"/>
              </a:rPr>
              <a:t>umum</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a:t>
            </a:r>
            <a:r>
              <a:rPr lang="en-US" dirty="0" err="1">
                <a:solidFill>
                  <a:schemeClr val="bg1"/>
                </a:solidFill>
                <a:latin typeface="IBM Plex Sans Condensed"/>
              </a:rPr>
              <a:t>bentuk</a:t>
            </a:r>
            <a:r>
              <a:rPr lang="en-US" dirty="0">
                <a:solidFill>
                  <a:schemeClr val="bg1"/>
                </a:solidFill>
                <a:latin typeface="IBM Plex Sans Condensed"/>
              </a:rPr>
              <a:t> </a:t>
            </a:r>
            <a:r>
              <a:rPr lang="en-US" dirty="0" err="1">
                <a:solidFill>
                  <a:schemeClr val="bg1"/>
                </a:solidFill>
                <a:latin typeface="IBM Plex Sans Condensed"/>
              </a:rPr>
              <a:t>ikhtisar</a:t>
            </a:r>
            <a:r>
              <a:rPr lang="en-US" dirty="0">
                <a:solidFill>
                  <a:schemeClr val="bg1"/>
                </a:solidFill>
                <a:latin typeface="IBM Plex Sans Condensed"/>
              </a:rPr>
              <a:t>.</a:t>
            </a:r>
          </a:p>
          <a:p>
            <a:pPr algn="just" defTabSz="282575">
              <a:spcBef>
                <a:spcPts val="600"/>
              </a:spcBef>
              <a:buClr>
                <a:schemeClr val="bg1"/>
              </a:buClr>
            </a:pPr>
            <a:endParaRPr lang="en-US" dirty="0">
              <a:solidFill>
                <a:schemeClr val="bg1"/>
              </a:solidFill>
              <a:latin typeface="IBM Plex Sans Condensed"/>
            </a:endParaRPr>
          </a:p>
          <a:p>
            <a:pPr algn="just" defTabSz="282575">
              <a:spcBef>
                <a:spcPts val="600"/>
              </a:spcBef>
              <a:buClr>
                <a:schemeClr val="bg1"/>
              </a:buClr>
            </a:pPr>
            <a:r>
              <a:rPr lang="en-US" b="1" dirty="0" err="1">
                <a:solidFill>
                  <a:schemeClr val="bg1"/>
                </a:solidFill>
                <a:latin typeface="IBM Plex Sans Condensed"/>
              </a:rPr>
              <a:t>Contoh</a:t>
            </a:r>
            <a:r>
              <a:rPr lang="en-US" b="1" dirty="0">
                <a:solidFill>
                  <a:schemeClr val="bg1"/>
                </a:solidFill>
                <a:latin typeface="IBM Plex Sans Condensed"/>
              </a:rPr>
              <a:t> : </a:t>
            </a:r>
          </a:p>
          <a:p>
            <a:pPr algn="just" defTabSz="282575">
              <a:spcBef>
                <a:spcPts val="600"/>
              </a:spcBef>
              <a:buClr>
                <a:schemeClr val="bg1"/>
              </a:buClr>
            </a:pPr>
            <a:r>
              <a:rPr lang="en-US" dirty="0">
                <a:solidFill>
                  <a:schemeClr val="bg1"/>
                </a:solidFill>
                <a:latin typeface="IBM Plex Sans Condensed"/>
              </a:rPr>
              <a:t>Beban </a:t>
            </a:r>
            <a:r>
              <a:rPr lang="en-US" dirty="0" err="1">
                <a:solidFill>
                  <a:schemeClr val="bg1"/>
                </a:solidFill>
                <a:latin typeface="IBM Plex Sans Condensed"/>
              </a:rPr>
              <a:t>gaji</a:t>
            </a:r>
            <a:r>
              <a:rPr lang="en-US" dirty="0">
                <a:solidFill>
                  <a:schemeClr val="bg1"/>
                </a:solidFill>
                <a:latin typeface="IBM Plex Sans Condensed"/>
              </a:rPr>
              <a:t> </a:t>
            </a:r>
            <a:r>
              <a:rPr lang="en-US" dirty="0" err="1">
                <a:solidFill>
                  <a:schemeClr val="bg1"/>
                </a:solidFill>
                <a:latin typeface="IBM Plex Sans Condensed"/>
              </a:rPr>
              <a:t>pabrik</a:t>
            </a:r>
            <a:r>
              <a:rPr lang="en-US" dirty="0">
                <a:solidFill>
                  <a:schemeClr val="bg1"/>
                </a:solidFill>
                <a:latin typeface="IBM Plex Sans Condensed"/>
              </a:rPr>
              <a:t> $ 31.000, </a:t>
            </a:r>
            <a:r>
              <a:rPr lang="en-US" dirty="0" err="1">
                <a:solidFill>
                  <a:schemeClr val="bg1"/>
                </a:solidFill>
                <a:latin typeface="IBM Plex Sans Condensed"/>
              </a:rPr>
              <a:t>sebesar</a:t>
            </a:r>
            <a:r>
              <a:rPr lang="en-US" dirty="0">
                <a:solidFill>
                  <a:schemeClr val="bg1"/>
                </a:solidFill>
                <a:latin typeface="IBM Plex Sans Condensed"/>
              </a:rPr>
              <a:t> $ 27.000 </a:t>
            </a:r>
            <a:r>
              <a:rPr lang="en-US" dirty="0" err="1">
                <a:solidFill>
                  <a:schemeClr val="bg1"/>
                </a:solidFill>
                <a:latin typeface="IBM Plex Sans Condensed"/>
              </a:rPr>
              <a:t>untuk</a:t>
            </a:r>
            <a:r>
              <a:rPr lang="en-US" dirty="0">
                <a:solidFill>
                  <a:schemeClr val="bg1"/>
                </a:solidFill>
                <a:latin typeface="IBM Plex Sans Condensed"/>
              </a:rPr>
              <a:t> proses </a:t>
            </a:r>
            <a:r>
              <a:rPr lang="en-US" dirty="0" err="1">
                <a:solidFill>
                  <a:schemeClr val="bg1"/>
                </a:solidFill>
                <a:latin typeface="IBM Plex Sans Condensed"/>
              </a:rPr>
              <a:t>produksi</a:t>
            </a:r>
            <a:r>
              <a:rPr lang="en-US" dirty="0">
                <a:solidFill>
                  <a:schemeClr val="bg1"/>
                </a:solidFill>
                <a:latin typeface="IBM Plex Sans Condensed"/>
              </a:rPr>
              <a:t> dan </a:t>
            </a:r>
            <a:r>
              <a:rPr lang="en-US" dirty="0" err="1">
                <a:solidFill>
                  <a:schemeClr val="bg1"/>
                </a:solidFill>
                <a:latin typeface="IBM Plex Sans Condensed"/>
              </a:rPr>
              <a:t>sebesr</a:t>
            </a:r>
            <a:r>
              <a:rPr lang="en-US" dirty="0">
                <a:solidFill>
                  <a:schemeClr val="bg1"/>
                </a:solidFill>
                <a:latin typeface="IBM Plex Sans Condensed"/>
              </a:rPr>
              <a:t> $ 4.000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tidak</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p>
          <a:p>
            <a:pPr algn="just" defTabSz="282575">
              <a:spcBef>
                <a:spcPts val="600"/>
              </a:spcBef>
              <a:buClr>
                <a:schemeClr val="bg1"/>
              </a:buClr>
            </a:pPr>
            <a:r>
              <a:rPr lang="en-US" dirty="0">
                <a:solidFill>
                  <a:schemeClr val="bg1"/>
                </a:solidFill>
                <a:latin typeface="IBM Plex Sans Condensed"/>
              </a:rPr>
              <a:t>Ayat </a:t>
            </a:r>
            <a:r>
              <a:rPr lang="en-US" dirty="0" err="1">
                <a:solidFill>
                  <a:schemeClr val="bg1"/>
                </a:solidFill>
                <a:latin typeface="IBM Plex Sans Condensed"/>
              </a:rPr>
              <a:t>Jurnal</a:t>
            </a:r>
            <a:r>
              <a:rPr lang="en-US" dirty="0">
                <a:solidFill>
                  <a:schemeClr val="bg1"/>
                </a:solidFill>
                <a:latin typeface="IBM Plex Sans Condensed"/>
              </a:rPr>
              <a:t> : </a:t>
            </a:r>
          </a:p>
          <a:p>
            <a:pPr algn="just" defTabSz="282575">
              <a:spcBef>
                <a:spcPts val="600"/>
              </a:spcBef>
              <a:buClr>
                <a:schemeClr val="bg1"/>
              </a:buClr>
            </a:pPr>
            <a:r>
              <a:rPr lang="en-US" dirty="0" err="1">
                <a:solidFill>
                  <a:schemeClr val="bg1"/>
                </a:solidFill>
                <a:latin typeface="IBM Plex Sans Condensed"/>
              </a:rPr>
              <a:t>Barang</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Proses 			$ 27.000 </a:t>
            </a:r>
          </a:p>
          <a:p>
            <a:pPr algn="just" defTabSz="282575">
              <a:spcBef>
                <a:spcPts val="600"/>
              </a:spcBef>
              <a:buClr>
                <a:schemeClr val="bg1"/>
              </a:buClr>
            </a:pPr>
            <a:r>
              <a:rPr lang="en-US" dirty="0" err="1">
                <a:solidFill>
                  <a:schemeClr val="bg1"/>
                </a:solidFill>
                <a:latin typeface="IBM Plex Sans Condensed"/>
              </a:rPr>
              <a:t>Pengendali</a:t>
            </a:r>
            <a:r>
              <a:rPr lang="en-US" dirty="0">
                <a:solidFill>
                  <a:schemeClr val="bg1"/>
                </a:solidFill>
                <a:latin typeface="IBM Plex Sans Condensed"/>
              </a:rPr>
              <a:t> Overhead </a:t>
            </a:r>
            <a:r>
              <a:rPr lang="en-US" dirty="0" err="1">
                <a:solidFill>
                  <a:schemeClr val="bg1"/>
                </a:solidFill>
                <a:latin typeface="IBM Plex Sans Condensed"/>
              </a:rPr>
              <a:t>Pabrik</a:t>
            </a:r>
            <a:r>
              <a:rPr lang="en-US" dirty="0">
                <a:solidFill>
                  <a:schemeClr val="bg1"/>
                </a:solidFill>
                <a:latin typeface="IBM Plex Sans Condensed"/>
              </a:rPr>
              <a:t> 	$ 4.000 </a:t>
            </a:r>
          </a:p>
          <a:p>
            <a:pPr algn="just" defTabSz="282575">
              <a:spcBef>
                <a:spcPts val="600"/>
              </a:spcBef>
              <a:buClr>
                <a:schemeClr val="bg1"/>
              </a:buClr>
            </a:pPr>
            <a:r>
              <a:rPr lang="en-US" dirty="0">
                <a:solidFill>
                  <a:schemeClr val="bg1"/>
                </a:solidFill>
                <a:latin typeface="IBM Plex Sans Condensed"/>
              </a:rPr>
              <a:t>	Beban </a:t>
            </a:r>
            <a:r>
              <a:rPr lang="en-US" dirty="0" err="1">
                <a:solidFill>
                  <a:schemeClr val="bg1"/>
                </a:solidFill>
                <a:latin typeface="IBM Plex Sans Condensed"/>
              </a:rPr>
              <a:t>Gaji</a:t>
            </a:r>
            <a:r>
              <a:rPr lang="en-US" dirty="0">
                <a:solidFill>
                  <a:schemeClr val="bg1"/>
                </a:solidFill>
                <a:latin typeface="IBM Plex Sans Condensed"/>
              </a:rPr>
              <a:t> 							$ 31.000</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27</a:t>
            </a:r>
          </a:p>
        </p:txBody>
      </p:sp>
    </p:spTree>
    <p:extLst>
      <p:ext uri="{BB962C8B-B14F-4D97-AF65-F5344CB8AC3E}">
        <p14:creationId xmlns:p14="http://schemas.microsoft.com/office/powerpoint/2010/main" val="10025260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36744"/>
            <a:ext cx="2064000" cy="4061700"/>
          </a:xfrm>
        </p:spPr>
        <p:txBody>
          <a:bodyPr/>
          <a:lstStyle/>
          <a:p>
            <a:r>
              <a:rPr lang="en-US" sz="2400" b="1" dirty="0" err="1"/>
              <a:t>Akuntansi</a:t>
            </a:r>
            <a:r>
              <a:rPr lang="en-US" sz="2400" b="1" dirty="0"/>
              <a:t> </a:t>
            </a:r>
            <a:r>
              <a:rPr lang="en-US" sz="2400" b="1" dirty="0" err="1"/>
              <a:t>Untuk</a:t>
            </a:r>
            <a:r>
              <a:rPr lang="en-US" sz="2400" b="1" dirty="0"/>
              <a:t> </a:t>
            </a:r>
            <a:r>
              <a:rPr lang="en-US" sz="2400" b="1" dirty="0" err="1"/>
              <a:t>Biaya</a:t>
            </a:r>
            <a:r>
              <a:rPr lang="en-US" sz="2400" b="1" dirty="0"/>
              <a:t> Overhead </a:t>
            </a:r>
            <a:r>
              <a:rPr lang="en-US" sz="2400" b="1" dirty="0" err="1"/>
              <a:t>Pabrik</a:t>
            </a:r>
            <a:endParaRPr lang="en-US" sz="2400" b="1" dirty="0"/>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743200" y="77824"/>
            <a:ext cx="6198499" cy="4616648"/>
          </a:xfrm>
          <a:prstGeom prst="rect">
            <a:avLst/>
          </a:prstGeom>
        </p:spPr>
        <p:txBody>
          <a:bodyPr wrap="square">
            <a:spAutoFit/>
          </a:bodyPr>
          <a:lstStyle/>
          <a:p>
            <a:pPr algn="just" defTabSz="282575">
              <a:buClr>
                <a:schemeClr val="bg1"/>
              </a:buClr>
            </a:pPr>
            <a:r>
              <a:rPr lang="en-US" dirty="0">
                <a:solidFill>
                  <a:schemeClr val="bg1"/>
                </a:solidFill>
                <a:latin typeface="IBM Plex Sans Condensed"/>
              </a:rPr>
              <a:t>	Overhead </a:t>
            </a:r>
            <a:r>
              <a:rPr lang="en-US" dirty="0" err="1">
                <a:solidFill>
                  <a:schemeClr val="bg1"/>
                </a:solidFill>
                <a:latin typeface="IBM Plex Sans Condensed"/>
              </a:rPr>
              <a:t>pabrik</a:t>
            </a:r>
            <a:r>
              <a:rPr lang="en-US" dirty="0">
                <a:solidFill>
                  <a:schemeClr val="bg1"/>
                </a:solidFill>
                <a:latin typeface="IBM Plex Sans Condensed"/>
              </a:rPr>
              <a:t> </a:t>
            </a:r>
            <a:r>
              <a:rPr lang="en-US" dirty="0" err="1">
                <a:solidFill>
                  <a:schemeClr val="bg1"/>
                </a:solidFill>
                <a:latin typeface="IBM Plex Sans Condensed"/>
              </a:rPr>
              <a:t>terdiri</a:t>
            </a:r>
            <a:r>
              <a:rPr lang="en-US" dirty="0">
                <a:solidFill>
                  <a:schemeClr val="bg1"/>
                </a:solidFill>
                <a:latin typeface="IBM Plex Sans Condensed"/>
              </a:rPr>
              <a:t> </a:t>
            </a:r>
            <a:r>
              <a:rPr lang="en-US" dirty="0" err="1">
                <a:solidFill>
                  <a:schemeClr val="bg1"/>
                </a:solidFill>
                <a:latin typeface="IBM Plex Sans Condensed"/>
              </a:rPr>
              <a:t>atas</a:t>
            </a:r>
            <a:r>
              <a:rPr lang="en-US" dirty="0">
                <a:solidFill>
                  <a:schemeClr val="bg1"/>
                </a:solidFill>
                <a:latin typeface="IBM Plex Sans Condensed"/>
              </a:rPr>
              <a:t> </a:t>
            </a:r>
            <a:r>
              <a:rPr lang="en-US" dirty="0" err="1">
                <a:solidFill>
                  <a:schemeClr val="bg1"/>
                </a:solidFill>
                <a:latin typeface="IBM Plex Sans Condensed"/>
              </a:rPr>
              <a:t>semua</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yang </a:t>
            </a:r>
            <a:r>
              <a:rPr lang="en-US" dirty="0" err="1">
                <a:solidFill>
                  <a:schemeClr val="bg1"/>
                </a:solidFill>
                <a:latin typeface="IBM Plex Sans Condensed"/>
              </a:rPr>
              <a:t>tidak</a:t>
            </a:r>
            <a:r>
              <a:rPr lang="en-US" dirty="0">
                <a:solidFill>
                  <a:schemeClr val="bg1"/>
                </a:solidFill>
                <a:latin typeface="IBM Plex Sans Condensed"/>
              </a:rPr>
              <a:t> </a:t>
            </a:r>
            <a:r>
              <a:rPr lang="en-US" dirty="0" err="1">
                <a:solidFill>
                  <a:schemeClr val="bg1"/>
                </a:solidFill>
                <a:latin typeface="IBM Plex Sans Condensed"/>
              </a:rPr>
              <a:t>dapat</a:t>
            </a:r>
            <a:r>
              <a:rPr lang="en-US" dirty="0">
                <a:solidFill>
                  <a:schemeClr val="bg1"/>
                </a:solidFill>
                <a:latin typeface="IBM Plex Sans Condensed"/>
              </a:rPr>
              <a:t> </a:t>
            </a:r>
            <a:r>
              <a:rPr lang="en-US" dirty="0" err="1">
                <a:solidFill>
                  <a:schemeClr val="bg1"/>
                </a:solidFill>
                <a:latin typeface="IBM Plex Sans Condensed"/>
              </a:rPr>
              <a:t>ditelusuri</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ke</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tetapi</a:t>
            </a:r>
            <a:r>
              <a:rPr lang="en-US" dirty="0">
                <a:solidFill>
                  <a:schemeClr val="bg1"/>
                </a:solidFill>
                <a:latin typeface="IBM Plex Sans Condensed"/>
              </a:rPr>
              <a:t> </a:t>
            </a:r>
            <a:r>
              <a:rPr lang="en-US" dirty="0" err="1">
                <a:solidFill>
                  <a:schemeClr val="bg1"/>
                </a:solidFill>
                <a:latin typeface="IBM Plex Sans Condensed"/>
              </a:rPr>
              <a:t>terjadi</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proses </a:t>
            </a:r>
            <a:r>
              <a:rPr lang="en-US" dirty="0" err="1">
                <a:solidFill>
                  <a:schemeClr val="bg1"/>
                </a:solidFill>
                <a:latin typeface="IBM Plex Sans Condensed"/>
              </a:rPr>
              <a:t>produksi</a:t>
            </a:r>
            <a:r>
              <a:rPr lang="en-US" dirty="0">
                <a:solidFill>
                  <a:schemeClr val="bg1"/>
                </a:solidFill>
                <a:latin typeface="IBM Plex Sans Condensed"/>
              </a:rPr>
              <a:t>. Oleh </a:t>
            </a:r>
            <a:r>
              <a:rPr lang="en-US" dirty="0" err="1">
                <a:solidFill>
                  <a:schemeClr val="bg1"/>
                </a:solidFill>
                <a:latin typeface="IBM Plex Sans Condensed"/>
              </a:rPr>
              <a:t>karena</a:t>
            </a:r>
            <a:r>
              <a:rPr lang="en-US" dirty="0">
                <a:solidFill>
                  <a:schemeClr val="bg1"/>
                </a:solidFill>
                <a:latin typeface="IBM Plex Sans Condensed"/>
              </a:rPr>
              <a:t> </a:t>
            </a:r>
            <a:r>
              <a:rPr lang="en-US" dirty="0" err="1">
                <a:solidFill>
                  <a:schemeClr val="bg1"/>
                </a:solidFill>
                <a:latin typeface="IBM Plex Sans Condensed"/>
              </a:rPr>
              <a:t>itu</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overhead </a:t>
            </a:r>
            <a:r>
              <a:rPr lang="en-US" dirty="0" err="1">
                <a:solidFill>
                  <a:schemeClr val="bg1"/>
                </a:solidFill>
                <a:latin typeface="IBM Plex Sans Condensed"/>
              </a:rPr>
              <a:t>diakumulasikan</a:t>
            </a:r>
            <a:r>
              <a:rPr lang="en-US" dirty="0">
                <a:solidFill>
                  <a:schemeClr val="bg1"/>
                </a:solidFill>
                <a:latin typeface="IBM Plex Sans Condensed"/>
              </a:rPr>
              <a:t> </a:t>
            </a:r>
            <a:r>
              <a:rPr lang="en-US" dirty="0" err="1">
                <a:solidFill>
                  <a:schemeClr val="bg1"/>
                </a:solidFill>
                <a:latin typeface="IBM Plex Sans Condensed"/>
              </a:rPr>
              <a:t>tanpa</a:t>
            </a:r>
            <a:r>
              <a:rPr lang="en-US" dirty="0">
                <a:solidFill>
                  <a:schemeClr val="bg1"/>
                </a:solidFill>
                <a:latin typeface="IBM Plex Sans Condensed"/>
              </a:rPr>
              <a:t> </a:t>
            </a:r>
            <a:r>
              <a:rPr lang="en-US" dirty="0" err="1">
                <a:solidFill>
                  <a:schemeClr val="bg1"/>
                </a:solidFill>
                <a:latin typeface="IBM Plex Sans Condensed"/>
              </a:rPr>
              <a:t>mengacu</a:t>
            </a:r>
            <a:r>
              <a:rPr lang="en-US" dirty="0">
                <a:solidFill>
                  <a:schemeClr val="bg1"/>
                </a:solidFill>
                <a:latin typeface="IBM Plex Sans Condensed"/>
              </a:rPr>
              <a:t> </a:t>
            </a:r>
            <a:r>
              <a:rPr lang="en-US" dirty="0" err="1">
                <a:solidFill>
                  <a:schemeClr val="bg1"/>
                </a:solidFill>
                <a:latin typeface="IBM Plex Sans Condensed"/>
              </a:rPr>
              <a:t>ke</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tertentu</a:t>
            </a:r>
            <a:r>
              <a:rPr lang="en-US" dirty="0">
                <a:solidFill>
                  <a:schemeClr val="bg1"/>
                </a:solidFill>
                <a:latin typeface="IBM Plex Sans Condensed"/>
              </a:rPr>
              <a:t>, dan total </a:t>
            </a:r>
            <a:r>
              <a:rPr lang="en-US" dirty="0" err="1">
                <a:solidFill>
                  <a:schemeClr val="bg1"/>
                </a:solidFill>
                <a:latin typeface="IBM Plex Sans Condensed"/>
              </a:rPr>
              <a:t>biaya</a:t>
            </a:r>
            <a:r>
              <a:rPr lang="en-US" dirty="0">
                <a:solidFill>
                  <a:schemeClr val="bg1"/>
                </a:solidFill>
                <a:latin typeface="IBM Plex Sans Condensed"/>
              </a:rPr>
              <a:t> overhead </a:t>
            </a:r>
            <a:r>
              <a:rPr lang="en-US" dirty="0" err="1">
                <a:solidFill>
                  <a:schemeClr val="bg1"/>
                </a:solidFill>
                <a:latin typeface="IBM Plex Sans Condensed"/>
              </a:rPr>
              <a:t>kemudian</a:t>
            </a:r>
            <a:r>
              <a:rPr lang="en-US" dirty="0">
                <a:solidFill>
                  <a:schemeClr val="bg1"/>
                </a:solidFill>
                <a:latin typeface="IBM Plex Sans Condensed"/>
              </a:rPr>
              <a:t> </a:t>
            </a:r>
            <a:r>
              <a:rPr lang="en-US" dirty="0" err="1">
                <a:solidFill>
                  <a:schemeClr val="bg1"/>
                </a:solidFill>
                <a:latin typeface="IBM Plex Sans Condensed"/>
              </a:rPr>
              <a:t>dialokasikan</a:t>
            </a:r>
            <a:r>
              <a:rPr lang="en-US" dirty="0">
                <a:solidFill>
                  <a:schemeClr val="bg1"/>
                </a:solidFill>
                <a:latin typeface="IBM Plex Sans Condensed"/>
              </a:rPr>
              <a:t> </a:t>
            </a:r>
            <a:r>
              <a:rPr lang="en-US" dirty="0" err="1">
                <a:solidFill>
                  <a:schemeClr val="bg1"/>
                </a:solidFill>
                <a:latin typeface="IBM Plex Sans Condensed"/>
              </a:rPr>
              <a:t>ke</a:t>
            </a:r>
            <a:r>
              <a:rPr lang="en-US" dirty="0">
                <a:solidFill>
                  <a:schemeClr val="bg1"/>
                </a:solidFill>
                <a:latin typeface="IBM Plex Sans Condensed"/>
              </a:rPr>
              <a:t> </a:t>
            </a:r>
            <a:r>
              <a:rPr lang="en-US" dirty="0" err="1">
                <a:solidFill>
                  <a:schemeClr val="bg1"/>
                </a:solidFill>
                <a:latin typeface="IBM Plex Sans Condensed"/>
              </a:rPr>
              <a:t>semua</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p>
          <a:p>
            <a:pPr algn="just" defTabSz="282575">
              <a:buClr>
                <a:schemeClr val="bg1"/>
              </a:buClr>
            </a:pPr>
            <a:endParaRPr lang="en-US" dirty="0">
              <a:solidFill>
                <a:schemeClr val="bg1"/>
              </a:solidFill>
              <a:latin typeface="IBM Plex Sans Condensed"/>
            </a:endParaRPr>
          </a:p>
          <a:p>
            <a:pPr marL="285750" indent="-285750" algn="just" defTabSz="282575">
              <a:buClr>
                <a:schemeClr val="bg1"/>
              </a:buClr>
              <a:buFont typeface="Wingdings" panose="05000000000000000000" pitchFamily="2" charset="2"/>
              <a:buChar char="ü"/>
            </a:pPr>
            <a:r>
              <a:rPr lang="en-US" b="1" dirty="0" err="1">
                <a:solidFill>
                  <a:schemeClr val="bg1"/>
                </a:solidFill>
                <a:latin typeface="IBM Plex Sans Condensed"/>
              </a:rPr>
              <a:t>Biaya</a:t>
            </a:r>
            <a:r>
              <a:rPr lang="en-US" b="1" dirty="0">
                <a:solidFill>
                  <a:schemeClr val="bg1"/>
                </a:solidFill>
                <a:latin typeface="IBM Plex Sans Condensed"/>
              </a:rPr>
              <a:t> Overhead </a:t>
            </a:r>
            <a:r>
              <a:rPr lang="en-US" b="1" dirty="0" err="1">
                <a:solidFill>
                  <a:schemeClr val="bg1"/>
                </a:solidFill>
                <a:latin typeface="IBM Plex Sans Condensed"/>
              </a:rPr>
              <a:t>Aktual</a:t>
            </a:r>
            <a:r>
              <a:rPr lang="en-US" b="1" dirty="0">
                <a:solidFill>
                  <a:schemeClr val="bg1"/>
                </a:solidFill>
                <a:latin typeface="IBM Plex Sans Condensed"/>
              </a:rPr>
              <a:t> </a:t>
            </a:r>
          </a:p>
          <a:p>
            <a:pPr algn="just" defTabSz="282575">
              <a:buClr>
                <a:schemeClr val="bg1"/>
              </a:buClr>
            </a:pPr>
            <a:r>
              <a:rPr lang="en-US" dirty="0">
                <a:solidFill>
                  <a:schemeClr val="bg1"/>
                </a:solidFill>
                <a:latin typeface="IBM Plex Sans Condensed"/>
              </a:rPr>
              <a:t>	</a:t>
            </a:r>
            <a:r>
              <a:rPr lang="en-US" dirty="0" err="1">
                <a:solidFill>
                  <a:schemeClr val="bg1"/>
                </a:solidFill>
                <a:latin typeface="IBM Plex Sans Condensed"/>
              </a:rPr>
              <a:t>Beberapa</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overhead </a:t>
            </a:r>
            <a:r>
              <a:rPr lang="en-US" dirty="0" err="1">
                <a:solidFill>
                  <a:schemeClr val="bg1"/>
                </a:solidFill>
                <a:latin typeface="IBM Plex Sans Condensed"/>
              </a:rPr>
              <a:t>aktual</a:t>
            </a:r>
            <a:r>
              <a:rPr lang="en-US" dirty="0">
                <a:solidFill>
                  <a:schemeClr val="bg1"/>
                </a:solidFill>
                <a:latin typeface="IBM Plex Sans Condensed"/>
              </a:rPr>
              <a:t>, </a:t>
            </a:r>
            <a:r>
              <a:rPr lang="en-US" dirty="0" err="1">
                <a:solidFill>
                  <a:schemeClr val="bg1"/>
                </a:solidFill>
                <a:latin typeface="IBM Plex Sans Condensed"/>
              </a:rPr>
              <a:t>seperti</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baku</a:t>
            </a:r>
            <a:r>
              <a:rPr lang="en-US" dirty="0">
                <a:solidFill>
                  <a:schemeClr val="bg1"/>
                </a:solidFill>
                <a:latin typeface="IBM Plex Sans Condensed"/>
              </a:rPr>
              <a:t> </a:t>
            </a:r>
            <a:r>
              <a:rPr lang="en-US" dirty="0" err="1">
                <a:solidFill>
                  <a:schemeClr val="bg1"/>
                </a:solidFill>
                <a:latin typeface="IBM Plex Sans Condensed"/>
              </a:rPr>
              <a:t>tidak</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dan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tidak</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dicatat</a:t>
            </a:r>
            <a:r>
              <a:rPr lang="en-US" dirty="0">
                <a:solidFill>
                  <a:schemeClr val="bg1"/>
                </a:solidFill>
                <a:latin typeface="IBM Plex Sans Condensed"/>
              </a:rPr>
              <a:t> pada </a:t>
            </a:r>
            <a:r>
              <a:rPr lang="en-US" dirty="0" err="1">
                <a:solidFill>
                  <a:schemeClr val="bg1"/>
                </a:solidFill>
                <a:latin typeface="IBM Plex Sans Condensed"/>
              </a:rPr>
              <a:t>saat</a:t>
            </a:r>
            <a:r>
              <a:rPr lang="en-US" dirty="0">
                <a:solidFill>
                  <a:schemeClr val="bg1"/>
                </a:solidFill>
                <a:latin typeface="IBM Plex Sans Condensed"/>
              </a:rPr>
              <a:t> </a:t>
            </a:r>
            <a:r>
              <a:rPr lang="en-US" dirty="0" err="1">
                <a:solidFill>
                  <a:schemeClr val="bg1"/>
                </a:solidFill>
                <a:latin typeface="IBM Plex Sans Condensed"/>
              </a:rPr>
              <a:t>terjadinya</a:t>
            </a:r>
            <a:r>
              <a:rPr lang="en-US" dirty="0">
                <a:solidFill>
                  <a:schemeClr val="bg1"/>
                </a:solidFill>
                <a:latin typeface="IBM Plex Sans Condensed"/>
              </a:rPr>
              <a:t> </a:t>
            </a:r>
            <a:r>
              <a:rPr lang="en-US" dirty="0" err="1">
                <a:solidFill>
                  <a:schemeClr val="bg1"/>
                </a:solidFill>
                <a:latin typeface="IBM Plex Sans Condensed"/>
              </a:rPr>
              <a:t>atau</a:t>
            </a:r>
            <a:r>
              <a:rPr lang="en-US" dirty="0">
                <a:solidFill>
                  <a:schemeClr val="bg1"/>
                </a:solidFill>
                <a:latin typeface="IBM Plex Sans Condensed"/>
              </a:rPr>
              <a:t> </a:t>
            </a:r>
            <a:r>
              <a:rPr lang="en-US" dirty="0" err="1">
                <a:solidFill>
                  <a:schemeClr val="bg1"/>
                </a:solidFill>
                <a:latin typeface="IBM Plex Sans Condensed"/>
              </a:rPr>
              <a:t>melalui</a:t>
            </a:r>
            <a:r>
              <a:rPr lang="en-US" dirty="0">
                <a:solidFill>
                  <a:schemeClr val="bg1"/>
                </a:solidFill>
                <a:latin typeface="IBM Plex Sans Condensed"/>
              </a:rPr>
              <a:t> </a:t>
            </a:r>
            <a:r>
              <a:rPr lang="en-US" dirty="0" err="1">
                <a:solidFill>
                  <a:schemeClr val="bg1"/>
                </a:solidFill>
                <a:latin typeface="IBM Plex Sans Condensed"/>
              </a:rPr>
              <a:t>ayat</a:t>
            </a:r>
            <a:r>
              <a:rPr lang="en-US" dirty="0">
                <a:solidFill>
                  <a:schemeClr val="bg1"/>
                </a:solidFill>
                <a:latin typeface="IBM Plex Sans Condensed"/>
              </a:rPr>
              <a:t> </a:t>
            </a:r>
            <a:r>
              <a:rPr lang="en-US" dirty="0" err="1">
                <a:solidFill>
                  <a:schemeClr val="bg1"/>
                </a:solidFill>
                <a:latin typeface="IBM Plex Sans Condensed"/>
              </a:rPr>
              <a:t>jurnal</a:t>
            </a:r>
            <a:r>
              <a:rPr lang="en-US" dirty="0">
                <a:solidFill>
                  <a:schemeClr val="bg1"/>
                </a:solidFill>
                <a:latin typeface="IBM Plex Sans Condensed"/>
              </a:rPr>
              <a:t> </a:t>
            </a:r>
            <a:r>
              <a:rPr lang="en-US" dirty="0" err="1">
                <a:solidFill>
                  <a:schemeClr val="bg1"/>
                </a:solidFill>
                <a:latin typeface="IBM Plex Sans Condensed"/>
              </a:rPr>
              <a:t>periodik</a:t>
            </a:r>
            <a:r>
              <a:rPr lang="en-US" dirty="0">
                <a:solidFill>
                  <a:schemeClr val="bg1"/>
                </a:solidFill>
                <a:latin typeface="IBM Plex Sans Condensed"/>
              </a:rPr>
              <a:t>, </a:t>
            </a:r>
            <a:r>
              <a:rPr lang="en-US" dirty="0" err="1">
                <a:solidFill>
                  <a:schemeClr val="bg1"/>
                </a:solidFill>
                <a:latin typeface="IBM Plex Sans Condensed"/>
              </a:rPr>
              <a:t>seperti</a:t>
            </a:r>
            <a:r>
              <a:rPr lang="en-US" dirty="0">
                <a:solidFill>
                  <a:schemeClr val="bg1"/>
                </a:solidFill>
                <a:latin typeface="IBM Plex Sans Condensed"/>
              </a:rPr>
              <a:t> yang </a:t>
            </a:r>
            <a:r>
              <a:rPr lang="en-US" dirty="0" err="1">
                <a:solidFill>
                  <a:schemeClr val="bg1"/>
                </a:solidFill>
                <a:latin typeface="IBM Plex Sans Condensed"/>
              </a:rPr>
              <a:t>diilustrasikan</a:t>
            </a:r>
            <a:r>
              <a:rPr lang="en-US" dirty="0">
                <a:solidFill>
                  <a:schemeClr val="bg1"/>
                </a:solidFill>
                <a:latin typeface="IBM Plex Sans Condensed"/>
              </a:rPr>
              <a:t> </a:t>
            </a:r>
            <a:r>
              <a:rPr lang="en-US" dirty="0" err="1">
                <a:solidFill>
                  <a:schemeClr val="bg1"/>
                </a:solidFill>
                <a:latin typeface="IBM Plex Sans Condensed"/>
              </a:rPr>
              <a:t>sebelumnya</a:t>
            </a:r>
            <a:r>
              <a:rPr lang="en-US" dirty="0">
                <a:solidFill>
                  <a:schemeClr val="bg1"/>
                </a:solidFill>
                <a:latin typeface="IBM Plex Sans Condensed"/>
              </a:rPr>
              <a:t>. </a:t>
            </a:r>
            <a:r>
              <a:rPr lang="en-US" dirty="0" err="1">
                <a:solidFill>
                  <a:schemeClr val="bg1"/>
                </a:solidFill>
                <a:latin typeface="IBM Plex Sans Condensed"/>
              </a:rPr>
              <a:t>Lainnya</a:t>
            </a:r>
            <a:r>
              <a:rPr lang="en-US" dirty="0">
                <a:solidFill>
                  <a:schemeClr val="bg1"/>
                </a:solidFill>
                <a:latin typeface="IBM Plex Sans Condensed"/>
              </a:rPr>
              <a:t> </a:t>
            </a:r>
            <a:r>
              <a:rPr lang="en-US" dirty="0" err="1">
                <a:solidFill>
                  <a:schemeClr val="bg1"/>
                </a:solidFill>
                <a:latin typeface="IBM Plex Sans Condensed"/>
              </a:rPr>
              <a:t>seperti</a:t>
            </a:r>
            <a:r>
              <a:rPr lang="en-US" dirty="0">
                <a:solidFill>
                  <a:schemeClr val="bg1"/>
                </a:solidFill>
                <a:latin typeface="IBM Plex Sans Condensed"/>
              </a:rPr>
              <a:t> </a:t>
            </a:r>
            <a:r>
              <a:rPr lang="en-US" dirty="0" err="1">
                <a:solidFill>
                  <a:schemeClr val="bg1"/>
                </a:solidFill>
                <a:latin typeface="IBM Plex Sans Condensed"/>
              </a:rPr>
              <a:t>penyusutan</a:t>
            </a:r>
            <a:r>
              <a:rPr lang="en-US" dirty="0">
                <a:solidFill>
                  <a:schemeClr val="bg1"/>
                </a:solidFill>
                <a:latin typeface="IBM Plex Sans Condensed"/>
              </a:rPr>
              <a:t> dan </a:t>
            </a:r>
            <a:r>
              <a:rPr lang="en-US" dirty="0" err="1">
                <a:solidFill>
                  <a:schemeClr val="bg1"/>
                </a:solidFill>
                <a:latin typeface="IBM Plex Sans Condensed"/>
              </a:rPr>
              <a:t>asuransi</a:t>
            </a:r>
            <a:r>
              <a:rPr lang="en-US" dirty="0">
                <a:solidFill>
                  <a:schemeClr val="bg1"/>
                </a:solidFill>
                <a:latin typeface="IBM Plex Sans Condensed"/>
              </a:rPr>
              <a:t> yang </a:t>
            </a:r>
            <a:r>
              <a:rPr lang="en-US" dirty="0" err="1">
                <a:solidFill>
                  <a:schemeClr val="bg1"/>
                </a:solidFill>
                <a:latin typeface="IBM Plex Sans Condensed"/>
              </a:rPr>
              <a:t>jatuh</a:t>
            </a:r>
            <a:r>
              <a:rPr lang="en-US" dirty="0">
                <a:solidFill>
                  <a:schemeClr val="bg1"/>
                </a:solidFill>
                <a:latin typeface="IBM Plex Sans Condensed"/>
              </a:rPr>
              <a:t> tempo, </a:t>
            </a:r>
            <a:r>
              <a:rPr lang="en-US" dirty="0" err="1">
                <a:solidFill>
                  <a:schemeClr val="bg1"/>
                </a:solidFill>
                <a:latin typeface="IBM Plex Sans Condensed"/>
              </a:rPr>
              <a:t>dicatat</a:t>
            </a:r>
            <a:r>
              <a:rPr lang="en-US" dirty="0">
                <a:solidFill>
                  <a:schemeClr val="bg1"/>
                </a:solidFill>
                <a:latin typeface="IBM Plex Sans Condensed"/>
              </a:rPr>
              <a:t> </a:t>
            </a:r>
            <a:r>
              <a:rPr lang="en-US" dirty="0" err="1">
                <a:solidFill>
                  <a:schemeClr val="bg1"/>
                </a:solidFill>
                <a:latin typeface="IBM Plex Sans Condensed"/>
              </a:rPr>
              <a:t>hanya</a:t>
            </a:r>
            <a:r>
              <a:rPr lang="en-US" dirty="0">
                <a:solidFill>
                  <a:schemeClr val="bg1"/>
                </a:solidFill>
                <a:latin typeface="IBM Plex Sans Condensed"/>
              </a:rPr>
              <a:t> </a:t>
            </a:r>
            <a:r>
              <a:rPr lang="en-US" dirty="0" err="1">
                <a:solidFill>
                  <a:schemeClr val="bg1"/>
                </a:solidFill>
                <a:latin typeface="IBM Plex Sans Condensed"/>
              </a:rPr>
              <a:t>melalui</a:t>
            </a:r>
            <a:r>
              <a:rPr lang="en-US" dirty="0">
                <a:solidFill>
                  <a:schemeClr val="bg1"/>
                </a:solidFill>
                <a:latin typeface="IBM Plex Sans Condensed"/>
              </a:rPr>
              <a:t> </a:t>
            </a:r>
            <a:r>
              <a:rPr lang="en-US" dirty="0" err="1">
                <a:solidFill>
                  <a:schemeClr val="bg1"/>
                </a:solidFill>
                <a:latin typeface="IBM Plex Sans Condensed"/>
              </a:rPr>
              <a:t>ayat</a:t>
            </a:r>
            <a:r>
              <a:rPr lang="en-US" dirty="0">
                <a:solidFill>
                  <a:schemeClr val="bg1"/>
                </a:solidFill>
                <a:latin typeface="IBM Plex Sans Condensed"/>
              </a:rPr>
              <a:t> </a:t>
            </a:r>
            <a:r>
              <a:rPr lang="en-US" dirty="0" err="1">
                <a:solidFill>
                  <a:schemeClr val="bg1"/>
                </a:solidFill>
                <a:latin typeface="IBM Plex Sans Condensed"/>
              </a:rPr>
              <a:t>jurnal</a:t>
            </a:r>
            <a:r>
              <a:rPr lang="en-US" dirty="0">
                <a:solidFill>
                  <a:schemeClr val="bg1"/>
                </a:solidFill>
                <a:latin typeface="IBM Plex Sans Condensed"/>
              </a:rPr>
              <a:t> </a:t>
            </a:r>
            <a:r>
              <a:rPr lang="en-US" dirty="0" err="1">
                <a:solidFill>
                  <a:schemeClr val="bg1"/>
                </a:solidFill>
                <a:latin typeface="IBM Plex Sans Condensed"/>
              </a:rPr>
              <a:t>penyesuaian</a:t>
            </a:r>
            <a:r>
              <a:rPr lang="en-US" dirty="0">
                <a:solidFill>
                  <a:schemeClr val="bg1"/>
                </a:solidFill>
                <a:latin typeface="IBM Plex Sans Condensed"/>
              </a:rPr>
              <a:t> yang </a:t>
            </a:r>
            <a:r>
              <a:rPr lang="en-US" dirty="0" err="1">
                <a:solidFill>
                  <a:schemeClr val="bg1"/>
                </a:solidFill>
                <a:latin typeface="IBM Plex Sans Condensed"/>
              </a:rPr>
              <a:t>dibuat</a:t>
            </a:r>
            <a:r>
              <a:rPr lang="en-US" dirty="0">
                <a:solidFill>
                  <a:schemeClr val="bg1"/>
                </a:solidFill>
                <a:latin typeface="IBM Plex Sans Condensed"/>
              </a:rPr>
              <a:t> di </a:t>
            </a:r>
            <a:r>
              <a:rPr lang="en-US" dirty="0" err="1">
                <a:solidFill>
                  <a:schemeClr val="bg1"/>
                </a:solidFill>
                <a:latin typeface="IBM Plex Sans Condensed"/>
              </a:rPr>
              <a:t>akhir</a:t>
            </a:r>
            <a:r>
              <a:rPr lang="en-US" dirty="0">
                <a:solidFill>
                  <a:schemeClr val="bg1"/>
                </a:solidFill>
                <a:latin typeface="IBM Plex Sans Condensed"/>
              </a:rPr>
              <a:t> </a:t>
            </a:r>
            <a:r>
              <a:rPr lang="en-US" dirty="0" err="1">
                <a:solidFill>
                  <a:schemeClr val="bg1"/>
                </a:solidFill>
                <a:latin typeface="IBM Plex Sans Condensed"/>
              </a:rPr>
              <a:t>suatu</a:t>
            </a:r>
            <a:r>
              <a:rPr lang="en-US" dirty="0">
                <a:solidFill>
                  <a:schemeClr val="bg1"/>
                </a:solidFill>
                <a:latin typeface="IBM Plex Sans Condensed"/>
              </a:rPr>
              <a:t> </a:t>
            </a:r>
            <a:r>
              <a:rPr lang="en-US" dirty="0" err="1">
                <a:solidFill>
                  <a:schemeClr val="bg1"/>
                </a:solidFill>
                <a:latin typeface="IBM Plex Sans Condensed"/>
              </a:rPr>
              <a:t>periode</a:t>
            </a:r>
            <a:r>
              <a:rPr lang="en-US" dirty="0">
                <a:solidFill>
                  <a:schemeClr val="bg1"/>
                </a:solidFill>
                <a:latin typeface="IBM Plex Sans Condensed"/>
              </a:rPr>
              <a:t> </a:t>
            </a:r>
            <a:r>
              <a:rPr lang="en-US" dirty="0" err="1">
                <a:solidFill>
                  <a:schemeClr val="bg1"/>
                </a:solidFill>
                <a:latin typeface="IBM Plex Sans Condensed"/>
              </a:rPr>
              <a:t>akuntansi</a:t>
            </a:r>
            <a:r>
              <a:rPr lang="en-US" dirty="0">
                <a:solidFill>
                  <a:schemeClr val="bg1"/>
                </a:solidFill>
                <a:latin typeface="IBM Plex Sans Condensed"/>
              </a:rPr>
              <a:t> .</a:t>
            </a:r>
          </a:p>
          <a:p>
            <a:pPr algn="just" defTabSz="282575">
              <a:buClr>
                <a:schemeClr val="bg1"/>
              </a:buClr>
            </a:pPr>
            <a:endParaRPr lang="en-US" dirty="0">
              <a:solidFill>
                <a:schemeClr val="bg1"/>
              </a:solidFill>
              <a:latin typeface="IBM Plex Sans Condensed"/>
            </a:endParaRPr>
          </a:p>
          <a:p>
            <a:pPr algn="just" defTabSz="282575">
              <a:buClr>
                <a:schemeClr val="bg1"/>
              </a:buClr>
            </a:pPr>
            <a:r>
              <a:rPr lang="en-US" dirty="0" err="1">
                <a:solidFill>
                  <a:schemeClr val="bg1"/>
                </a:solidFill>
                <a:latin typeface="IBM Plex Sans Condensed"/>
              </a:rPr>
              <a:t>Contoh</a:t>
            </a:r>
            <a:r>
              <a:rPr lang="en-US" dirty="0">
                <a:solidFill>
                  <a:schemeClr val="bg1"/>
                </a:solidFill>
                <a:latin typeface="IBM Plex Sans Condensed"/>
              </a:rPr>
              <a:t> : </a:t>
            </a:r>
          </a:p>
          <a:p>
            <a:pPr algn="just" defTabSz="282575">
              <a:buClr>
                <a:schemeClr val="bg1"/>
              </a:buClr>
            </a:pPr>
            <a:r>
              <a:rPr lang="en-US" dirty="0">
                <a:solidFill>
                  <a:schemeClr val="bg1"/>
                </a:solidFill>
                <a:latin typeface="IBM Plex Sans Condensed"/>
              </a:rPr>
              <a:t>Rayburn Company </a:t>
            </a:r>
            <a:r>
              <a:rPr lang="en-US" dirty="0" err="1">
                <a:solidFill>
                  <a:schemeClr val="bg1"/>
                </a:solidFill>
                <a:latin typeface="IBM Plex Sans Condensed"/>
              </a:rPr>
              <a:t>menghitung</a:t>
            </a:r>
            <a:r>
              <a:rPr lang="en-US" dirty="0">
                <a:solidFill>
                  <a:schemeClr val="bg1"/>
                </a:solidFill>
                <a:latin typeface="IBM Plex Sans Condensed"/>
              </a:rPr>
              <a:t> </a:t>
            </a:r>
            <a:r>
              <a:rPr lang="en-US" dirty="0" err="1">
                <a:solidFill>
                  <a:schemeClr val="bg1"/>
                </a:solidFill>
                <a:latin typeface="IBM Plex Sans Condensed"/>
              </a:rPr>
              <a:t>penyusutan</a:t>
            </a:r>
            <a:r>
              <a:rPr lang="en-US" dirty="0">
                <a:solidFill>
                  <a:schemeClr val="bg1"/>
                </a:solidFill>
                <a:latin typeface="IBM Plex Sans Condensed"/>
              </a:rPr>
              <a:t> </a:t>
            </a:r>
            <a:r>
              <a:rPr lang="en-US" dirty="0" err="1">
                <a:solidFill>
                  <a:schemeClr val="bg1"/>
                </a:solidFill>
                <a:latin typeface="IBM Plex Sans Condensed"/>
              </a:rPr>
              <a:t>mesin</a:t>
            </a:r>
            <a:r>
              <a:rPr lang="en-US" dirty="0">
                <a:solidFill>
                  <a:schemeClr val="bg1"/>
                </a:solidFill>
                <a:latin typeface="IBM Plex Sans Condensed"/>
              </a:rPr>
              <a:t> </a:t>
            </a:r>
            <a:r>
              <a:rPr lang="en-US" dirty="0" err="1">
                <a:solidFill>
                  <a:schemeClr val="bg1"/>
                </a:solidFill>
                <a:latin typeface="IBM Plex Sans Condensed"/>
              </a:rPr>
              <a:t>sebesar</a:t>
            </a:r>
            <a:r>
              <a:rPr lang="en-US" dirty="0">
                <a:solidFill>
                  <a:schemeClr val="bg1"/>
                </a:solidFill>
                <a:latin typeface="IBM Plex Sans Condensed"/>
              </a:rPr>
              <a:t> $ 4.929 dan </a:t>
            </a:r>
            <a:r>
              <a:rPr lang="en-US" dirty="0" err="1">
                <a:solidFill>
                  <a:schemeClr val="bg1"/>
                </a:solidFill>
                <a:latin typeface="IBM Plex Sans Condensed"/>
              </a:rPr>
              <a:t>asuransi</a:t>
            </a:r>
            <a:r>
              <a:rPr lang="en-US" dirty="0">
                <a:solidFill>
                  <a:schemeClr val="bg1"/>
                </a:solidFill>
                <a:latin typeface="IBM Plex Sans Condensed"/>
              </a:rPr>
              <a:t> </a:t>
            </a:r>
            <a:r>
              <a:rPr lang="en-US" dirty="0" err="1">
                <a:solidFill>
                  <a:schemeClr val="bg1"/>
                </a:solidFill>
                <a:latin typeface="IBM Plex Sans Condensed"/>
              </a:rPr>
              <a:t>pabrik</a:t>
            </a:r>
            <a:r>
              <a:rPr lang="en-US" dirty="0">
                <a:solidFill>
                  <a:schemeClr val="bg1"/>
                </a:solidFill>
                <a:latin typeface="IBM Plex Sans Condensed"/>
              </a:rPr>
              <a:t> yang </a:t>
            </a:r>
            <a:r>
              <a:rPr lang="en-US" dirty="0" err="1">
                <a:solidFill>
                  <a:schemeClr val="bg1"/>
                </a:solidFill>
                <a:latin typeface="IBM Plex Sans Condensed"/>
              </a:rPr>
              <a:t>sudah</a:t>
            </a:r>
            <a:r>
              <a:rPr lang="en-US" dirty="0">
                <a:solidFill>
                  <a:schemeClr val="bg1"/>
                </a:solidFill>
                <a:latin typeface="IBM Plex Sans Condensed"/>
              </a:rPr>
              <a:t> </a:t>
            </a:r>
            <a:r>
              <a:rPr lang="en-US" dirty="0" err="1">
                <a:solidFill>
                  <a:schemeClr val="bg1"/>
                </a:solidFill>
                <a:latin typeface="IBM Plex Sans Condensed"/>
              </a:rPr>
              <a:t>jatuh</a:t>
            </a:r>
            <a:r>
              <a:rPr lang="en-US" dirty="0">
                <a:solidFill>
                  <a:schemeClr val="bg1"/>
                </a:solidFill>
                <a:latin typeface="IBM Plex Sans Condensed"/>
              </a:rPr>
              <a:t> tempo </a:t>
            </a:r>
            <a:r>
              <a:rPr lang="en-US" dirty="0" err="1">
                <a:solidFill>
                  <a:schemeClr val="bg1"/>
                </a:solidFill>
                <a:latin typeface="IBM Plex Sans Condensed"/>
              </a:rPr>
              <a:t>sebesar</a:t>
            </a:r>
            <a:r>
              <a:rPr lang="en-US" dirty="0">
                <a:solidFill>
                  <a:schemeClr val="bg1"/>
                </a:solidFill>
                <a:latin typeface="IBM Plex Sans Condensed"/>
              </a:rPr>
              <a:t> $ 516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bulan</a:t>
            </a:r>
            <a:r>
              <a:rPr lang="en-US" dirty="0">
                <a:solidFill>
                  <a:schemeClr val="bg1"/>
                </a:solidFill>
                <a:latin typeface="IBM Plex Sans Condensed"/>
              </a:rPr>
              <a:t> </a:t>
            </a:r>
            <a:r>
              <a:rPr lang="en-US" dirty="0" err="1">
                <a:solidFill>
                  <a:schemeClr val="bg1"/>
                </a:solidFill>
                <a:latin typeface="IBM Plex Sans Condensed"/>
              </a:rPr>
              <a:t>tersebut</a:t>
            </a:r>
            <a:r>
              <a:rPr lang="en-US" dirty="0">
                <a:solidFill>
                  <a:schemeClr val="bg1"/>
                </a:solidFill>
                <a:latin typeface="IBM Plex Sans Condensed"/>
              </a:rPr>
              <a:t>. </a:t>
            </a:r>
          </a:p>
          <a:p>
            <a:pPr algn="just" defTabSz="282575">
              <a:buClr>
                <a:schemeClr val="bg1"/>
              </a:buClr>
            </a:pPr>
            <a:r>
              <a:rPr lang="en-US" dirty="0">
                <a:solidFill>
                  <a:schemeClr val="bg1"/>
                </a:solidFill>
                <a:latin typeface="IBM Plex Sans Condensed"/>
              </a:rPr>
              <a:t>Ayat </a:t>
            </a:r>
            <a:r>
              <a:rPr lang="en-US" dirty="0" err="1">
                <a:solidFill>
                  <a:schemeClr val="bg1"/>
                </a:solidFill>
                <a:latin typeface="IBM Plex Sans Condensed"/>
              </a:rPr>
              <a:t>Jurnal</a:t>
            </a:r>
            <a:r>
              <a:rPr lang="en-US" dirty="0">
                <a:solidFill>
                  <a:schemeClr val="bg1"/>
                </a:solidFill>
                <a:latin typeface="IBM Plex Sans Condensed"/>
              </a:rPr>
              <a:t> : </a:t>
            </a:r>
          </a:p>
          <a:p>
            <a:pPr algn="just" defTabSz="282575">
              <a:buClr>
                <a:schemeClr val="bg1"/>
              </a:buClr>
            </a:pPr>
            <a:r>
              <a:rPr lang="en-US" dirty="0" err="1">
                <a:solidFill>
                  <a:schemeClr val="bg1"/>
                </a:solidFill>
                <a:latin typeface="IBM Plex Sans Condensed"/>
              </a:rPr>
              <a:t>Pengendali</a:t>
            </a:r>
            <a:r>
              <a:rPr lang="en-US" dirty="0">
                <a:solidFill>
                  <a:schemeClr val="bg1"/>
                </a:solidFill>
                <a:latin typeface="IBM Plex Sans Condensed"/>
              </a:rPr>
              <a:t> Overhead </a:t>
            </a:r>
            <a:r>
              <a:rPr lang="en-US" dirty="0" err="1">
                <a:solidFill>
                  <a:schemeClr val="bg1"/>
                </a:solidFill>
                <a:latin typeface="IBM Plex Sans Condensed"/>
              </a:rPr>
              <a:t>Pabrik</a:t>
            </a:r>
            <a:r>
              <a:rPr lang="en-US" dirty="0">
                <a:solidFill>
                  <a:schemeClr val="bg1"/>
                </a:solidFill>
                <a:latin typeface="IBM Plex Sans Condensed"/>
              </a:rPr>
              <a:t> 		$ 4.929 </a:t>
            </a:r>
          </a:p>
          <a:p>
            <a:pPr algn="just" defTabSz="282575">
              <a:buClr>
                <a:schemeClr val="bg1"/>
              </a:buClr>
            </a:pPr>
            <a:r>
              <a:rPr lang="en-US" dirty="0">
                <a:solidFill>
                  <a:schemeClr val="bg1"/>
                </a:solidFill>
                <a:latin typeface="IBM Plex Sans Condensed"/>
              </a:rPr>
              <a:t>	</a:t>
            </a:r>
            <a:r>
              <a:rPr lang="en-US" dirty="0" err="1">
                <a:solidFill>
                  <a:schemeClr val="bg1"/>
                </a:solidFill>
                <a:latin typeface="IBM Plex Sans Condensed"/>
              </a:rPr>
              <a:t>Akumulasi</a:t>
            </a:r>
            <a:r>
              <a:rPr lang="en-US" dirty="0">
                <a:solidFill>
                  <a:schemeClr val="bg1"/>
                </a:solidFill>
                <a:latin typeface="IBM Plex Sans Condensed"/>
              </a:rPr>
              <a:t> </a:t>
            </a:r>
            <a:r>
              <a:rPr lang="en-US" dirty="0" err="1">
                <a:solidFill>
                  <a:schemeClr val="bg1"/>
                </a:solidFill>
                <a:latin typeface="IBM Plex Sans Condensed"/>
              </a:rPr>
              <a:t>Penyusutan</a:t>
            </a:r>
            <a:r>
              <a:rPr lang="en-US" dirty="0">
                <a:solidFill>
                  <a:schemeClr val="bg1"/>
                </a:solidFill>
                <a:latin typeface="IBM Plex Sans Condensed"/>
              </a:rPr>
              <a:t> </a:t>
            </a:r>
            <a:r>
              <a:rPr lang="en-US" dirty="0" err="1">
                <a:solidFill>
                  <a:schemeClr val="bg1"/>
                </a:solidFill>
                <a:latin typeface="IBM Plex Sans Condensed"/>
              </a:rPr>
              <a:t>Mesin</a:t>
            </a:r>
            <a:r>
              <a:rPr lang="en-US" dirty="0">
                <a:solidFill>
                  <a:schemeClr val="bg1"/>
                </a:solidFill>
                <a:latin typeface="IBM Plex Sans Condensed"/>
              </a:rPr>
              <a:t> 				$ 4.929</a:t>
            </a:r>
          </a:p>
          <a:p>
            <a:pPr algn="just" defTabSz="282575">
              <a:buClr>
                <a:schemeClr val="bg1"/>
              </a:buClr>
            </a:pPr>
            <a:endParaRPr lang="en-US" dirty="0">
              <a:solidFill>
                <a:schemeClr val="bg1"/>
              </a:solidFill>
              <a:latin typeface="IBM Plex Sans Condensed"/>
            </a:endParaRPr>
          </a:p>
          <a:p>
            <a:pPr algn="just" defTabSz="282575">
              <a:buClr>
                <a:schemeClr val="bg1"/>
              </a:buClr>
            </a:pPr>
            <a:r>
              <a:rPr lang="en-US" dirty="0" err="1">
                <a:solidFill>
                  <a:schemeClr val="bg1"/>
                </a:solidFill>
                <a:latin typeface="IBM Plex Sans Condensed"/>
              </a:rPr>
              <a:t>Pengendali</a:t>
            </a:r>
            <a:r>
              <a:rPr lang="en-US" dirty="0">
                <a:solidFill>
                  <a:schemeClr val="bg1"/>
                </a:solidFill>
                <a:latin typeface="IBM Plex Sans Condensed"/>
              </a:rPr>
              <a:t> Overhead </a:t>
            </a:r>
            <a:r>
              <a:rPr lang="en-US" dirty="0" err="1">
                <a:solidFill>
                  <a:schemeClr val="bg1"/>
                </a:solidFill>
                <a:latin typeface="IBM Plex Sans Condensed"/>
              </a:rPr>
              <a:t>Pabrik</a:t>
            </a:r>
            <a:r>
              <a:rPr lang="en-US" dirty="0">
                <a:solidFill>
                  <a:schemeClr val="bg1"/>
                </a:solidFill>
                <a:latin typeface="IBM Plex Sans Condensed"/>
              </a:rPr>
              <a:t> 		$ 516 </a:t>
            </a:r>
          </a:p>
          <a:p>
            <a:pPr algn="just" defTabSz="282575">
              <a:buClr>
                <a:schemeClr val="bg1"/>
              </a:buClr>
            </a:pPr>
            <a:r>
              <a:rPr lang="en-US" dirty="0">
                <a:solidFill>
                  <a:schemeClr val="bg1"/>
                </a:solidFill>
                <a:latin typeface="IBM Plex Sans Condensed"/>
              </a:rPr>
              <a:t>	</a:t>
            </a:r>
            <a:r>
              <a:rPr lang="en-US" dirty="0" err="1">
                <a:solidFill>
                  <a:schemeClr val="bg1"/>
                </a:solidFill>
                <a:latin typeface="IBM Plex Sans Condensed"/>
              </a:rPr>
              <a:t>Asuransi</a:t>
            </a:r>
            <a:r>
              <a:rPr lang="en-US" dirty="0">
                <a:solidFill>
                  <a:schemeClr val="bg1"/>
                </a:solidFill>
                <a:latin typeface="IBM Plex Sans Condensed"/>
              </a:rPr>
              <a:t> </a:t>
            </a:r>
            <a:r>
              <a:rPr lang="en-US" dirty="0" err="1">
                <a:solidFill>
                  <a:schemeClr val="bg1"/>
                </a:solidFill>
                <a:latin typeface="IBM Plex Sans Condensed"/>
              </a:rPr>
              <a:t>dibayar</a:t>
            </a:r>
            <a:r>
              <a:rPr lang="en-US" dirty="0">
                <a:solidFill>
                  <a:schemeClr val="bg1"/>
                </a:solidFill>
                <a:latin typeface="IBM Plex Sans Condensed"/>
              </a:rPr>
              <a:t> </a:t>
            </a:r>
            <a:r>
              <a:rPr lang="en-US" dirty="0" err="1">
                <a:solidFill>
                  <a:schemeClr val="bg1"/>
                </a:solidFill>
                <a:latin typeface="IBM Plex Sans Condensed"/>
              </a:rPr>
              <a:t>dimuka</a:t>
            </a:r>
            <a:r>
              <a:rPr lang="en-US" dirty="0">
                <a:solidFill>
                  <a:schemeClr val="bg1"/>
                </a:solidFill>
                <a:latin typeface="IBM Plex Sans Condensed"/>
              </a:rPr>
              <a:t> 					$ 516</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28</a:t>
            </a:r>
          </a:p>
        </p:txBody>
      </p:sp>
    </p:spTree>
    <p:extLst>
      <p:ext uri="{BB962C8B-B14F-4D97-AF65-F5344CB8AC3E}">
        <p14:creationId xmlns:p14="http://schemas.microsoft.com/office/powerpoint/2010/main" val="27586601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36744"/>
            <a:ext cx="2064000" cy="4061700"/>
          </a:xfrm>
        </p:spPr>
        <p:txBody>
          <a:bodyPr/>
          <a:lstStyle/>
          <a:p>
            <a:r>
              <a:rPr lang="en-US" sz="2400" b="1" dirty="0" err="1"/>
              <a:t>Akuntansi</a:t>
            </a:r>
            <a:r>
              <a:rPr lang="en-US" sz="2400" b="1" dirty="0"/>
              <a:t> </a:t>
            </a:r>
            <a:r>
              <a:rPr lang="en-US" sz="2400" b="1" dirty="0" err="1"/>
              <a:t>Untuk</a:t>
            </a:r>
            <a:r>
              <a:rPr lang="en-US" sz="2400" b="1" dirty="0"/>
              <a:t> </a:t>
            </a:r>
            <a:r>
              <a:rPr lang="en-US" sz="2400" b="1" dirty="0" err="1"/>
              <a:t>Biaya</a:t>
            </a:r>
            <a:r>
              <a:rPr lang="en-US" sz="2400" b="1" dirty="0"/>
              <a:t> Overhead </a:t>
            </a:r>
            <a:r>
              <a:rPr lang="en-US" sz="2400" b="1" dirty="0" err="1"/>
              <a:t>Pabrik</a:t>
            </a:r>
            <a:r>
              <a:rPr lang="en-US" sz="2400" b="1" dirty="0"/>
              <a:t> (2)</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743200" y="77824"/>
            <a:ext cx="6198499" cy="4185761"/>
          </a:xfrm>
          <a:prstGeom prst="rect">
            <a:avLst/>
          </a:prstGeom>
        </p:spPr>
        <p:txBody>
          <a:bodyPr wrap="square">
            <a:spAutoFit/>
          </a:bodyPr>
          <a:lstStyle/>
          <a:p>
            <a:pPr marL="285750" indent="-285750" algn="just" defTabSz="282575">
              <a:buClr>
                <a:schemeClr val="bg1"/>
              </a:buClr>
              <a:buFont typeface="Wingdings" panose="05000000000000000000" pitchFamily="2" charset="2"/>
              <a:buChar char="ü"/>
            </a:pPr>
            <a:r>
              <a:rPr lang="en-US" b="1" dirty="0" err="1">
                <a:solidFill>
                  <a:schemeClr val="bg1"/>
                </a:solidFill>
                <a:latin typeface="IBM Plex Sans Condensed"/>
              </a:rPr>
              <a:t>Estimasi</a:t>
            </a:r>
            <a:r>
              <a:rPr lang="en-US" b="1" dirty="0">
                <a:solidFill>
                  <a:schemeClr val="bg1"/>
                </a:solidFill>
                <a:latin typeface="IBM Plex Sans Condensed"/>
              </a:rPr>
              <a:t> </a:t>
            </a:r>
            <a:r>
              <a:rPr lang="en-US" b="1" dirty="0" err="1">
                <a:solidFill>
                  <a:schemeClr val="bg1"/>
                </a:solidFill>
                <a:latin typeface="IBM Plex Sans Condensed"/>
              </a:rPr>
              <a:t>Biaya</a:t>
            </a:r>
            <a:r>
              <a:rPr lang="en-US" b="1" dirty="0">
                <a:solidFill>
                  <a:schemeClr val="bg1"/>
                </a:solidFill>
                <a:latin typeface="IBM Plex Sans Condensed"/>
              </a:rPr>
              <a:t> Overhead yang </a:t>
            </a:r>
            <a:r>
              <a:rPr lang="en-US" b="1" dirty="0" err="1">
                <a:solidFill>
                  <a:schemeClr val="bg1"/>
                </a:solidFill>
                <a:latin typeface="IBM Plex Sans Condensed"/>
              </a:rPr>
              <a:t>Dialokasikan</a:t>
            </a:r>
            <a:r>
              <a:rPr lang="en-US" b="1" dirty="0">
                <a:solidFill>
                  <a:schemeClr val="bg1"/>
                </a:solidFill>
                <a:latin typeface="IBM Plex Sans Condensed"/>
              </a:rPr>
              <a:t> </a:t>
            </a:r>
          </a:p>
          <a:p>
            <a:pPr algn="just" defTabSz="282575">
              <a:buClr>
                <a:schemeClr val="bg1"/>
              </a:buClr>
            </a:pP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utama</a:t>
            </a:r>
            <a:r>
              <a:rPr lang="en-US" dirty="0">
                <a:solidFill>
                  <a:schemeClr val="bg1"/>
                </a:solidFill>
                <a:latin typeface="IBM Plex Sans Condensed"/>
              </a:rPr>
              <a:t> </a:t>
            </a:r>
            <a:r>
              <a:rPr lang="en-US" dirty="0" err="1">
                <a:solidFill>
                  <a:schemeClr val="bg1"/>
                </a:solidFill>
                <a:latin typeface="IBM Plex Sans Condensed"/>
              </a:rPr>
              <a:t>dari</a:t>
            </a:r>
            <a:r>
              <a:rPr lang="en-US" dirty="0">
                <a:solidFill>
                  <a:schemeClr val="bg1"/>
                </a:solidFill>
                <a:latin typeface="IBM Plex Sans Condensed"/>
              </a:rPr>
              <a:t> </a:t>
            </a:r>
            <a:r>
              <a:rPr lang="en-US" dirty="0" err="1">
                <a:solidFill>
                  <a:schemeClr val="bg1"/>
                </a:solidFill>
                <a:latin typeface="IBM Plex Sans Condensed"/>
              </a:rPr>
              <a:t>suatu</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ditentukan</a:t>
            </a:r>
            <a:r>
              <a:rPr lang="en-US" dirty="0">
                <a:solidFill>
                  <a:schemeClr val="bg1"/>
                </a:solidFill>
                <a:latin typeface="IBM Plex Sans Condensed"/>
              </a:rPr>
              <a:t> </a:t>
            </a:r>
            <a:r>
              <a:rPr lang="en-US" dirty="0" err="1">
                <a:solidFill>
                  <a:schemeClr val="bg1"/>
                </a:solidFill>
                <a:latin typeface="IBM Plex Sans Condensed"/>
              </a:rPr>
              <a:t>dari</a:t>
            </a:r>
            <a:r>
              <a:rPr lang="en-US" dirty="0">
                <a:solidFill>
                  <a:schemeClr val="bg1"/>
                </a:solidFill>
                <a:latin typeface="IBM Plex Sans Condensed"/>
              </a:rPr>
              <a:t> </a:t>
            </a:r>
            <a:r>
              <a:rPr lang="en-US" dirty="0" err="1">
                <a:solidFill>
                  <a:schemeClr val="bg1"/>
                </a:solidFill>
                <a:latin typeface="IBM Plex Sans Condensed"/>
              </a:rPr>
              <a:t>bukti</a:t>
            </a:r>
            <a:r>
              <a:rPr lang="en-US" dirty="0">
                <a:solidFill>
                  <a:schemeClr val="bg1"/>
                </a:solidFill>
                <a:latin typeface="IBM Plex Sans Condensed"/>
              </a:rPr>
              <a:t> </a:t>
            </a:r>
            <a:r>
              <a:rPr lang="en-US" dirty="0" err="1">
                <a:solidFill>
                  <a:schemeClr val="bg1"/>
                </a:solidFill>
                <a:latin typeface="IBM Plex Sans Condensed"/>
              </a:rPr>
              <a:t>permintaan</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baku</a:t>
            </a:r>
            <a:r>
              <a:rPr lang="en-US" dirty="0">
                <a:solidFill>
                  <a:schemeClr val="bg1"/>
                </a:solidFill>
                <a:latin typeface="IBM Plex Sans Condensed"/>
              </a:rPr>
              <a:t> dan </a:t>
            </a:r>
            <a:r>
              <a:rPr lang="en-US" dirty="0" err="1">
                <a:solidFill>
                  <a:schemeClr val="bg1"/>
                </a:solidFill>
                <a:latin typeface="IBM Plex Sans Condensed"/>
              </a:rPr>
              <a:t>kartu</a:t>
            </a:r>
            <a:r>
              <a:rPr lang="en-US" dirty="0">
                <a:solidFill>
                  <a:schemeClr val="bg1"/>
                </a:solidFill>
                <a:latin typeface="IBM Plex Sans Condensed"/>
              </a:rPr>
              <a:t> jam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Menentukan</a:t>
            </a:r>
            <a:r>
              <a:rPr lang="en-US" dirty="0">
                <a:solidFill>
                  <a:schemeClr val="bg1"/>
                </a:solidFill>
                <a:latin typeface="IBM Plex Sans Condensed"/>
              </a:rPr>
              <a:t> </a:t>
            </a:r>
            <a:r>
              <a:rPr lang="en-US" dirty="0" err="1">
                <a:solidFill>
                  <a:schemeClr val="bg1"/>
                </a:solidFill>
                <a:latin typeface="IBM Plex Sans Condensed"/>
              </a:rPr>
              <a:t>jumlah</a:t>
            </a:r>
            <a:r>
              <a:rPr lang="en-US" dirty="0">
                <a:solidFill>
                  <a:schemeClr val="bg1"/>
                </a:solidFill>
                <a:latin typeface="IBM Plex Sans Condensed"/>
              </a:rPr>
              <a:t> overhead yang </a:t>
            </a:r>
            <a:r>
              <a:rPr lang="en-US" dirty="0" err="1">
                <a:solidFill>
                  <a:schemeClr val="bg1"/>
                </a:solidFill>
                <a:latin typeface="IBM Plex Sans Condensed"/>
              </a:rPr>
              <a:t>akan</a:t>
            </a:r>
            <a:r>
              <a:rPr lang="en-US" dirty="0">
                <a:solidFill>
                  <a:schemeClr val="bg1"/>
                </a:solidFill>
                <a:latin typeface="IBM Plex Sans Condensed"/>
              </a:rPr>
              <a:t> </a:t>
            </a:r>
            <a:r>
              <a:rPr lang="en-US" dirty="0" err="1">
                <a:solidFill>
                  <a:schemeClr val="bg1"/>
                </a:solidFill>
                <a:latin typeface="IBM Plex Sans Condensed"/>
              </a:rPr>
              <a:t>dibebankan</a:t>
            </a:r>
            <a:r>
              <a:rPr lang="en-US" dirty="0">
                <a:solidFill>
                  <a:schemeClr val="bg1"/>
                </a:solidFill>
                <a:latin typeface="IBM Plex Sans Condensed"/>
              </a:rPr>
              <a:t> </a:t>
            </a:r>
            <a:r>
              <a:rPr lang="en-US" dirty="0" err="1">
                <a:solidFill>
                  <a:schemeClr val="bg1"/>
                </a:solidFill>
                <a:latin typeface="IBM Plex Sans Condensed"/>
              </a:rPr>
              <a:t>adalah</a:t>
            </a:r>
            <a:r>
              <a:rPr lang="en-US" dirty="0">
                <a:solidFill>
                  <a:schemeClr val="bg1"/>
                </a:solidFill>
                <a:latin typeface="IBM Plex Sans Condensed"/>
              </a:rPr>
              <a:t> </a:t>
            </a:r>
            <a:r>
              <a:rPr lang="en-US" dirty="0" err="1">
                <a:solidFill>
                  <a:schemeClr val="bg1"/>
                </a:solidFill>
                <a:latin typeface="IBM Plex Sans Condensed"/>
              </a:rPr>
              <a:t>lebih</a:t>
            </a:r>
            <a:r>
              <a:rPr lang="en-US" dirty="0">
                <a:solidFill>
                  <a:schemeClr val="bg1"/>
                </a:solidFill>
                <a:latin typeface="IBM Plex Sans Condensed"/>
              </a:rPr>
              <a:t> </a:t>
            </a:r>
            <a:r>
              <a:rPr lang="en-US" dirty="0" err="1">
                <a:solidFill>
                  <a:schemeClr val="bg1"/>
                </a:solidFill>
                <a:latin typeface="IBM Plex Sans Condensed"/>
              </a:rPr>
              <a:t>sulit</a:t>
            </a:r>
            <a:r>
              <a:rPr lang="en-US" dirty="0">
                <a:solidFill>
                  <a:schemeClr val="bg1"/>
                </a:solidFill>
                <a:latin typeface="IBM Plex Sans Condensed"/>
              </a:rPr>
              <a:t>. </a:t>
            </a:r>
            <a:r>
              <a:rPr lang="en-US" dirty="0" err="1">
                <a:solidFill>
                  <a:schemeClr val="bg1"/>
                </a:solidFill>
                <a:latin typeface="IBM Plex Sans Condensed"/>
              </a:rPr>
              <a:t>Beberapa</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overhead, </a:t>
            </a:r>
            <a:r>
              <a:rPr lang="en-US" dirty="0" err="1">
                <a:solidFill>
                  <a:schemeClr val="bg1"/>
                </a:solidFill>
                <a:latin typeface="IBM Plex Sans Condensed"/>
              </a:rPr>
              <a:t>seperti</a:t>
            </a:r>
            <a:r>
              <a:rPr lang="en-US" dirty="0">
                <a:solidFill>
                  <a:schemeClr val="bg1"/>
                </a:solidFill>
                <a:latin typeface="IBM Plex Sans Condensed"/>
              </a:rPr>
              <a:t> </a:t>
            </a:r>
            <a:r>
              <a:rPr lang="en-US" dirty="0" err="1">
                <a:solidFill>
                  <a:schemeClr val="bg1"/>
                </a:solidFill>
                <a:latin typeface="IBM Plex Sans Condensed"/>
              </a:rPr>
              <a:t>sewa</a:t>
            </a:r>
            <a:r>
              <a:rPr lang="en-US" dirty="0">
                <a:solidFill>
                  <a:schemeClr val="bg1"/>
                </a:solidFill>
                <a:latin typeface="IBM Plex Sans Condensed"/>
              </a:rPr>
              <a:t> dan </a:t>
            </a:r>
            <a:r>
              <a:rPr lang="en-US" dirty="0" err="1">
                <a:solidFill>
                  <a:schemeClr val="bg1"/>
                </a:solidFill>
                <a:latin typeface="IBM Plex Sans Condensed"/>
              </a:rPr>
              <a:t>asuransi</a:t>
            </a:r>
            <a:r>
              <a:rPr lang="en-US" dirty="0">
                <a:solidFill>
                  <a:schemeClr val="bg1"/>
                </a:solidFill>
                <a:latin typeface="IBM Plex Sans Condensed"/>
              </a:rPr>
              <a:t>, </a:t>
            </a:r>
            <a:r>
              <a:rPr lang="en-US" dirty="0" err="1">
                <a:solidFill>
                  <a:schemeClr val="bg1"/>
                </a:solidFill>
                <a:latin typeface="IBM Plex Sans Condensed"/>
              </a:rPr>
              <a:t>bersifat</a:t>
            </a:r>
            <a:r>
              <a:rPr lang="en-US" dirty="0">
                <a:solidFill>
                  <a:schemeClr val="bg1"/>
                </a:solidFill>
                <a:latin typeface="IBM Plex Sans Condensed"/>
              </a:rPr>
              <a:t> </a:t>
            </a:r>
            <a:r>
              <a:rPr lang="en-US" dirty="0" err="1">
                <a:solidFill>
                  <a:schemeClr val="bg1"/>
                </a:solidFill>
                <a:latin typeface="IBM Plex Sans Condensed"/>
              </a:rPr>
              <a:t>tetap</a:t>
            </a:r>
            <a:r>
              <a:rPr lang="en-US" dirty="0">
                <a:solidFill>
                  <a:schemeClr val="bg1"/>
                </a:solidFill>
                <a:latin typeface="IBM Plex Sans Condensed"/>
              </a:rPr>
              <a:t> </a:t>
            </a:r>
            <a:r>
              <a:rPr lang="en-US" dirty="0" err="1">
                <a:solidFill>
                  <a:schemeClr val="bg1"/>
                </a:solidFill>
                <a:latin typeface="IBM Plex Sans Condensed"/>
              </a:rPr>
              <a:t>tanpa</a:t>
            </a:r>
            <a:r>
              <a:rPr lang="en-US" dirty="0">
                <a:solidFill>
                  <a:schemeClr val="bg1"/>
                </a:solidFill>
                <a:latin typeface="IBM Plex Sans Condensed"/>
              </a:rPr>
              <a:t> </a:t>
            </a:r>
            <a:r>
              <a:rPr lang="en-US" dirty="0" err="1">
                <a:solidFill>
                  <a:schemeClr val="bg1"/>
                </a:solidFill>
                <a:latin typeface="IBM Plex Sans Condensed"/>
              </a:rPr>
              <a:t>mempedulikan</a:t>
            </a:r>
            <a:r>
              <a:rPr lang="en-US" dirty="0">
                <a:solidFill>
                  <a:schemeClr val="bg1"/>
                </a:solidFill>
                <a:latin typeface="IBM Plex Sans Condensed"/>
              </a:rPr>
              <a:t> </a:t>
            </a:r>
            <a:r>
              <a:rPr lang="en-US" dirty="0" err="1">
                <a:solidFill>
                  <a:schemeClr val="bg1"/>
                </a:solidFill>
                <a:latin typeface="IBM Plex Sans Condensed"/>
              </a:rPr>
              <a:t>jumlah</a:t>
            </a:r>
            <a:r>
              <a:rPr lang="en-US" dirty="0">
                <a:solidFill>
                  <a:schemeClr val="bg1"/>
                </a:solidFill>
                <a:latin typeface="IBM Plex Sans Condensed"/>
              </a:rPr>
              <a:t> </a:t>
            </a:r>
            <a:r>
              <a:rPr lang="en-US" dirty="0" err="1">
                <a:solidFill>
                  <a:schemeClr val="bg1"/>
                </a:solidFill>
                <a:latin typeface="IBM Plex Sans Condensed"/>
              </a:rPr>
              <a:t>produksi</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mengatasi</a:t>
            </a:r>
            <a:r>
              <a:rPr lang="en-US" dirty="0">
                <a:solidFill>
                  <a:schemeClr val="bg1"/>
                </a:solidFill>
                <a:latin typeface="IBM Plex Sans Condensed"/>
              </a:rPr>
              <a:t> </a:t>
            </a:r>
            <a:r>
              <a:rPr lang="en-US" dirty="0" err="1">
                <a:solidFill>
                  <a:schemeClr val="bg1"/>
                </a:solidFill>
                <a:latin typeface="IBM Plex Sans Condensed"/>
              </a:rPr>
              <a:t>kesulitan-kesulitan</a:t>
            </a:r>
            <a:r>
              <a:rPr lang="en-US" dirty="0">
                <a:solidFill>
                  <a:schemeClr val="bg1"/>
                </a:solidFill>
                <a:latin typeface="IBM Plex Sans Condensed"/>
              </a:rPr>
              <a:t> </a:t>
            </a:r>
            <a:r>
              <a:rPr lang="en-US" dirty="0" err="1">
                <a:solidFill>
                  <a:schemeClr val="bg1"/>
                </a:solidFill>
                <a:latin typeface="IBM Plex Sans Condensed"/>
              </a:rPr>
              <a:t>dari</a:t>
            </a:r>
            <a:r>
              <a:rPr lang="en-US" dirty="0">
                <a:solidFill>
                  <a:schemeClr val="bg1"/>
                </a:solidFill>
                <a:latin typeface="IBM Plex Sans Condensed"/>
              </a:rPr>
              <a:t> </a:t>
            </a:r>
            <a:r>
              <a:rPr lang="en-US" dirty="0" err="1">
                <a:solidFill>
                  <a:schemeClr val="bg1"/>
                </a:solidFill>
                <a:latin typeface="IBM Plex Sans Condensed"/>
              </a:rPr>
              <a:t>akuntansi</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overhead, </a:t>
            </a:r>
            <a:r>
              <a:rPr lang="en-US" dirty="0" err="1">
                <a:solidFill>
                  <a:schemeClr val="bg1"/>
                </a:solidFill>
                <a:latin typeface="IBM Plex Sans Condensed"/>
              </a:rPr>
              <a:t>semua</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overhead </a:t>
            </a:r>
            <a:r>
              <a:rPr lang="en-US" dirty="0" err="1">
                <a:solidFill>
                  <a:schemeClr val="bg1"/>
                </a:solidFill>
                <a:latin typeface="IBM Plex Sans Condensed"/>
              </a:rPr>
              <a:t>didistribusikan</a:t>
            </a:r>
            <a:r>
              <a:rPr lang="en-US" dirty="0">
                <a:solidFill>
                  <a:schemeClr val="bg1"/>
                </a:solidFill>
                <a:latin typeface="IBM Plex Sans Condensed"/>
              </a:rPr>
              <a:t> </a:t>
            </a:r>
            <a:r>
              <a:rPr lang="en-US" dirty="0" err="1">
                <a:solidFill>
                  <a:schemeClr val="bg1"/>
                </a:solidFill>
                <a:latin typeface="IBM Plex Sans Condensed"/>
              </a:rPr>
              <a:t>ke</a:t>
            </a:r>
            <a:r>
              <a:rPr lang="en-US" dirty="0">
                <a:solidFill>
                  <a:schemeClr val="bg1"/>
                </a:solidFill>
                <a:latin typeface="IBM Plex Sans Condensed"/>
              </a:rPr>
              <a:t> </a:t>
            </a:r>
            <a:r>
              <a:rPr lang="en-US" dirty="0" err="1">
                <a:solidFill>
                  <a:schemeClr val="bg1"/>
                </a:solidFill>
                <a:latin typeface="IBM Plex Sans Condensed"/>
              </a:rPr>
              <a:t>semua</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Jumlah</a:t>
            </a:r>
            <a:r>
              <a:rPr lang="en-US" dirty="0">
                <a:solidFill>
                  <a:schemeClr val="bg1"/>
                </a:solidFill>
                <a:latin typeface="IBM Plex Sans Condensed"/>
              </a:rPr>
              <a:t> yang </a:t>
            </a:r>
            <a:r>
              <a:rPr lang="en-US" dirty="0" err="1">
                <a:solidFill>
                  <a:schemeClr val="bg1"/>
                </a:solidFill>
                <a:latin typeface="IBM Plex Sans Condensed"/>
              </a:rPr>
              <a:t>dibebankan</a:t>
            </a:r>
            <a:r>
              <a:rPr lang="en-US" dirty="0">
                <a:solidFill>
                  <a:schemeClr val="bg1"/>
                </a:solidFill>
                <a:latin typeface="IBM Plex Sans Condensed"/>
              </a:rPr>
              <a:t> </a:t>
            </a:r>
            <a:r>
              <a:rPr lang="en-US" dirty="0" err="1">
                <a:solidFill>
                  <a:schemeClr val="bg1"/>
                </a:solidFill>
                <a:latin typeface="IBM Plex Sans Condensed"/>
              </a:rPr>
              <a:t>adalah</a:t>
            </a:r>
            <a:r>
              <a:rPr lang="en-US" dirty="0">
                <a:solidFill>
                  <a:schemeClr val="bg1"/>
                </a:solidFill>
                <a:latin typeface="IBM Plex Sans Condensed"/>
              </a:rPr>
              <a:t> </a:t>
            </a:r>
            <a:r>
              <a:rPr lang="en-US" dirty="0" err="1">
                <a:solidFill>
                  <a:schemeClr val="bg1"/>
                </a:solidFill>
                <a:latin typeface="IBM Plex Sans Condensed"/>
              </a:rPr>
              <a:t>sesuai</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proporsi</a:t>
            </a:r>
            <a:r>
              <a:rPr lang="en-US" dirty="0">
                <a:solidFill>
                  <a:schemeClr val="bg1"/>
                </a:solidFill>
                <a:latin typeface="IBM Plex Sans Condensed"/>
              </a:rPr>
              <a:t> </a:t>
            </a:r>
            <a:r>
              <a:rPr lang="en-US" dirty="0" err="1">
                <a:solidFill>
                  <a:schemeClr val="bg1"/>
                </a:solidFill>
                <a:latin typeface="IBM Plex Sans Condensed"/>
              </a:rPr>
              <a:t>dari</a:t>
            </a:r>
            <a:r>
              <a:rPr lang="en-US" dirty="0">
                <a:solidFill>
                  <a:schemeClr val="bg1"/>
                </a:solidFill>
                <a:latin typeface="IBM Plex Sans Condensed"/>
              </a:rPr>
              <a:t> </a:t>
            </a:r>
            <a:r>
              <a:rPr lang="en-US" dirty="0" err="1">
                <a:solidFill>
                  <a:schemeClr val="bg1"/>
                </a:solidFill>
                <a:latin typeface="IBM Plex Sans Condensed"/>
              </a:rPr>
              <a:t>penggunaan</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penggunaan</a:t>
            </a:r>
            <a:r>
              <a:rPr lang="en-US" dirty="0">
                <a:solidFill>
                  <a:schemeClr val="bg1"/>
                </a:solidFill>
                <a:latin typeface="IBM Plex Sans Condensed"/>
              </a:rPr>
              <a:t> </a:t>
            </a:r>
            <a:r>
              <a:rPr lang="en-US" dirty="0" err="1">
                <a:solidFill>
                  <a:schemeClr val="bg1"/>
                </a:solidFill>
                <a:latin typeface="IBM Plex Sans Condensed"/>
              </a:rPr>
              <a:t>mesin</a:t>
            </a:r>
            <a:r>
              <a:rPr lang="en-US" dirty="0">
                <a:solidFill>
                  <a:schemeClr val="bg1"/>
                </a:solidFill>
                <a:latin typeface="IBM Plex Sans Condensed"/>
              </a:rPr>
              <a:t>, </a:t>
            </a:r>
            <a:r>
              <a:rPr lang="en-US" dirty="0" err="1">
                <a:solidFill>
                  <a:schemeClr val="bg1"/>
                </a:solidFill>
                <a:latin typeface="IBM Plex Sans Condensed"/>
              </a:rPr>
              <a:t>waktu</a:t>
            </a:r>
            <a:r>
              <a:rPr lang="en-US" dirty="0">
                <a:solidFill>
                  <a:schemeClr val="bg1"/>
                </a:solidFill>
                <a:latin typeface="IBM Plex Sans Condensed"/>
              </a:rPr>
              <a:t> proses, </a:t>
            </a:r>
            <a:r>
              <a:rPr lang="en-US" dirty="0" err="1">
                <a:solidFill>
                  <a:schemeClr val="bg1"/>
                </a:solidFill>
                <a:latin typeface="IBM Plex Sans Condensed"/>
              </a:rPr>
              <a:t>penggunaan</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baku</a:t>
            </a:r>
            <a:r>
              <a:rPr lang="en-US" dirty="0">
                <a:solidFill>
                  <a:schemeClr val="bg1"/>
                </a:solidFill>
                <a:latin typeface="IBM Plex Sans Condensed"/>
              </a:rPr>
              <a:t>, </a:t>
            </a:r>
            <a:r>
              <a:rPr lang="en-US" dirty="0" err="1">
                <a:solidFill>
                  <a:schemeClr val="bg1"/>
                </a:solidFill>
                <a:latin typeface="IBM Plex Sans Condensed"/>
              </a:rPr>
              <a:t>atau</a:t>
            </a:r>
            <a:r>
              <a:rPr lang="en-US" dirty="0">
                <a:solidFill>
                  <a:schemeClr val="bg1"/>
                </a:solidFill>
                <a:latin typeface="IBM Plex Sans Condensed"/>
              </a:rPr>
              <a:t> </a:t>
            </a:r>
            <a:r>
              <a:rPr lang="en-US" dirty="0" err="1">
                <a:solidFill>
                  <a:schemeClr val="bg1"/>
                </a:solidFill>
                <a:latin typeface="IBM Plex Sans Condensed"/>
              </a:rPr>
              <a:t>kombinasi</a:t>
            </a:r>
            <a:r>
              <a:rPr lang="en-US" dirty="0">
                <a:solidFill>
                  <a:schemeClr val="bg1"/>
                </a:solidFill>
                <a:latin typeface="IBM Plex Sans Condensed"/>
              </a:rPr>
              <a:t> </a:t>
            </a:r>
            <a:r>
              <a:rPr lang="en-US" dirty="0" err="1">
                <a:solidFill>
                  <a:schemeClr val="bg1"/>
                </a:solidFill>
                <a:latin typeface="IBM Plex Sans Condensed"/>
              </a:rPr>
              <a:t>dari</a:t>
            </a:r>
            <a:r>
              <a:rPr lang="en-US" dirty="0">
                <a:solidFill>
                  <a:schemeClr val="bg1"/>
                </a:solidFill>
                <a:latin typeface="IBM Plex Sans Condensed"/>
              </a:rPr>
              <a:t> </a:t>
            </a:r>
            <a:r>
              <a:rPr lang="en-US" dirty="0" err="1">
                <a:solidFill>
                  <a:schemeClr val="bg1"/>
                </a:solidFill>
                <a:latin typeface="IBM Plex Sans Condensed"/>
              </a:rPr>
              <a:t>dua</a:t>
            </a:r>
            <a:r>
              <a:rPr lang="en-US" dirty="0">
                <a:solidFill>
                  <a:schemeClr val="bg1"/>
                </a:solidFill>
                <a:latin typeface="IBM Plex Sans Condensed"/>
              </a:rPr>
              <a:t> </a:t>
            </a:r>
            <a:r>
              <a:rPr lang="en-US" dirty="0" err="1">
                <a:solidFill>
                  <a:schemeClr val="bg1"/>
                </a:solidFill>
                <a:latin typeface="IBM Plex Sans Condensed"/>
              </a:rPr>
              <a:t>atau</a:t>
            </a:r>
            <a:r>
              <a:rPr lang="en-US" dirty="0">
                <a:solidFill>
                  <a:schemeClr val="bg1"/>
                </a:solidFill>
                <a:latin typeface="IBM Plex Sans Condensed"/>
              </a:rPr>
              <a:t> </a:t>
            </a:r>
            <a:r>
              <a:rPr lang="en-US" dirty="0" err="1">
                <a:solidFill>
                  <a:schemeClr val="bg1"/>
                </a:solidFill>
                <a:latin typeface="IBM Plex Sans Condensed"/>
              </a:rPr>
              <a:t>lebih</a:t>
            </a:r>
            <a:r>
              <a:rPr lang="en-US" dirty="0">
                <a:solidFill>
                  <a:schemeClr val="bg1"/>
                </a:solidFill>
                <a:latin typeface="IBM Plex Sans Condensed"/>
              </a:rPr>
              <a:t> </a:t>
            </a:r>
            <a:r>
              <a:rPr lang="en-US" dirty="0" err="1">
                <a:solidFill>
                  <a:schemeClr val="bg1"/>
                </a:solidFill>
                <a:latin typeface="IBM Plex Sans Condensed"/>
              </a:rPr>
              <a:t>aktivitas-aktivitas</a:t>
            </a:r>
            <a:r>
              <a:rPr lang="en-US" dirty="0">
                <a:solidFill>
                  <a:schemeClr val="bg1"/>
                </a:solidFill>
                <a:latin typeface="IBM Plex Sans Condensed"/>
              </a:rPr>
              <a:t> </a:t>
            </a:r>
            <a:r>
              <a:rPr lang="en-US" dirty="0" err="1">
                <a:solidFill>
                  <a:schemeClr val="bg1"/>
                </a:solidFill>
                <a:latin typeface="IBM Plex Sans Condensed"/>
              </a:rPr>
              <a:t>tersebut</a:t>
            </a:r>
            <a:r>
              <a:rPr lang="en-US" dirty="0">
                <a:solidFill>
                  <a:schemeClr val="bg1"/>
                </a:solidFill>
                <a:latin typeface="IBM Plex Sans Condensed"/>
              </a:rPr>
              <a:t>.</a:t>
            </a:r>
          </a:p>
          <a:p>
            <a:pPr algn="just" defTabSz="282575">
              <a:buClr>
                <a:schemeClr val="bg1"/>
              </a:buClr>
            </a:pPr>
            <a:endParaRPr lang="en-US" dirty="0">
              <a:solidFill>
                <a:schemeClr val="bg1"/>
              </a:solidFill>
              <a:latin typeface="IBM Plex Sans Condensed"/>
            </a:endParaRPr>
          </a:p>
          <a:p>
            <a:pPr algn="just" defTabSz="282575">
              <a:buClr>
                <a:schemeClr val="bg1"/>
              </a:buClr>
            </a:pPr>
            <a:r>
              <a:rPr lang="en-US" u="sng" dirty="0" err="1">
                <a:solidFill>
                  <a:schemeClr val="bg1"/>
                </a:solidFill>
                <a:latin typeface="IBM Plex Sans Condensed"/>
              </a:rPr>
              <a:t>Contoh</a:t>
            </a:r>
            <a:r>
              <a:rPr lang="en-US" u="sng" dirty="0">
                <a:solidFill>
                  <a:schemeClr val="bg1"/>
                </a:solidFill>
                <a:latin typeface="IBM Plex Sans Condensed"/>
              </a:rPr>
              <a:t> : </a:t>
            </a:r>
          </a:p>
          <a:p>
            <a:pPr algn="just" defTabSz="282575">
              <a:buClr>
                <a:schemeClr val="bg1"/>
              </a:buClr>
            </a:pPr>
            <a:r>
              <a:rPr lang="en-US" dirty="0">
                <a:solidFill>
                  <a:schemeClr val="bg1"/>
                </a:solidFill>
                <a:latin typeface="IBM Plex Sans Condensed"/>
              </a:rPr>
              <a:t>Overhead </a:t>
            </a:r>
            <a:r>
              <a:rPr lang="en-US" dirty="0" err="1">
                <a:solidFill>
                  <a:schemeClr val="bg1"/>
                </a:solidFill>
                <a:latin typeface="IBM Plex Sans Condensed"/>
              </a:rPr>
              <a:t>pabrik</a:t>
            </a:r>
            <a:r>
              <a:rPr lang="en-US" dirty="0">
                <a:solidFill>
                  <a:schemeClr val="bg1"/>
                </a:solidFill>
                <a:latin typeface="IBM Plex Sans Condensed"/>
              </a:rPr>
              <a:t> </a:t>
            </a:r>
            <a:r>
              <a:rPr lang="en-US" dirty="0" err="1">
                <a:solidFill>
                  <a:schemeClr val="bg1"/>
                </a:solidFill>
                <a:latin typeface="IBM Plex Sans Condensed"/>
              </a:rPr>
              <a:t>sebesar</a:t>
            </a:r>
            <a:r>
              <a:rPr lang="en-US" dirty="0">
                <a:solidFill>
                  <a:schemeClr val="bg1"/>
                </a:solidFill>
                <a:latin typeface="IBM Plex Sans Condensed"/>
              </a:rPr>
              <a:t> $ 13.200 </a:t>
            </a:r>
            <a:r>
              <a:rPr lang="en-US" dirty="0" err="1">
                <a:solidFill>
                  <a:schemeClr val="bg1"/>
                </a:solidFill>
                <a:latin typeface="IBM Plex Sans Condensed"/>
              </a:rPr>
              <a:t>dibebankan</a:t>
            </a:r>
            <a:r>
              <a:rPr lang="en-US" dirty="0">
                <a:solidFill>
                  <a:schemeClr val="bg1"/>
                </a:solidFill>
                <a:latin typeface="IBM Plex Sans Condensed"/>
              </a:rPr>
              <a:t> </a:t>
            </a:r>
            <a:r>
              <a:rPr lang="en-US" dirty="0" err="1">
                <a:solidFill>
                  <a:schemeClr val="bg1"/>
                </a:solidFill>
                <a:latin typeface="IBM Plex Sans Condensed"/>
              </a:rPr>
              <a:t>ke</a:t>
            </a:r>
            <a:r>
              <a:rPr lang="en-US" dirty="0">
                <a:solidFill>
                  <a:schemeClr val="bg1"/>
                </a:solidFill>
                <a:latin typeface="IBM Plex Sans Condensed"/>
              </a:rPr>
              <a:t> </a:t>
            </a:r>
            <a:r>
              <a:rPr lang="en-US" dirty="0" err="1">
                <a:solidFill>
                  <a:schemeClr val="bg1"/>
                </a:solidFill>
                <a:latin typeface="IBM Plex Sans Condensed"/>
              </a:rPr>
              <a:t>barang</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proses. </a:t>
            </a:r>
          </a:p>
          <a:p>
            <a:pPr algn="just" defTabSz="282575">
              <a:buClr>
                <a:schemeClr val="bg1"/>
              </a:buClr>
            </a:pPr>
            <a:r>
              <a:rPr lang="en-US" dirty="0">
                <a:solidFill>
                  <a:schemeClr val="bg1"/>
                </a:solidFill>
                <a:latin typeface="IBM Plex Sans Condensed"/>
              </a:rPr>
              <a:t>Ayat </a:t>
            </a:r>
            <a:r>
              <a:rPr lang="en-US" dirty="0" err="1">
                <a:solidFill>
                  <a:schemeClr val="bg1"/>
                </a:solidFill>
                <a:latin typeface="IBM Plex Sans Condensed"/>
              </a:rPr>
              <a:t>Jurnal</a:t>
            </a:r>
            <a:r>
              <a:rPr lang="en-US" dirty="0">
                <a:solidFill>
                  <a:schemeClr val="bg1"/>
                </a:solidFill>
                <a:latin typeface="IBM Plex Sans Condensed"/>
              </a:rPr>
              <a:t> : </a:t>
            </a:r>
          </a:p>
          <a:p>
            <a:pPr algn="just" defTabSz="282575">
              <a:buClr>
                <a:schemeClr val="bg1"/>
              </a:buClr>
            </a:pPr>
            <a:r>
              <a:rPr lang="en-US" dirty="0" err="1">
                <a:solidFill>
                  <a:schemeClr val="bg1"/>
                </a:solidFill>
                <a:latin typeface="IBM Plex Sans Condensed"/>
              </a:rPr>
              <a:t>Barang</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Proses 				$ 13.200 </a:t>
            </a:r>
          </a:p>
          <a:p>
            <a:pPr algn="just" defTabSz="282575">
              <a:buClr>
                <a:schemeClr val="bg1"/>
              </a:buClr>
            </a:pPr>
            <a:r>
              <a:rPr lang="en-US" dirty="0">
                <a:solidFill>
                  <a:schemeClr val="bg1"/>
                </a:solidFill>
                <a:latin typeface="IBM Plex Sans Condensed"/>
              </a:rPr>
              <a:t>	Overhead </a:t>
            </a:r>
            <a:r>
              <a:rPr lang="en-US" dirty="0" err="1">
                <a:solidFill>
                  <a:schemeClr val="bg1"/>
                </a:solidFill>
                <a:latin typeface="IBM Plex Sans Condensed"/>
              </a:rPr>
              <a:t>Dibebankan</a:t>
            </a:r>
            <a:r>
              <a:rPr lang="en-US" dirty="0">
                <a:solidFill>
                  <a:schemeClr val="bg1"/>
                </a:solidFill>
                <a:latin typeface="IBM Plex Sans Condensed"/>
              </a:rPr>
              <a:t> 						$ 13.200</a:t>
            </a:r>
          </a:p>
          <a:p>
            <a:pPr algn="just" defTabSz="282575">
              <a:buClr>
                <a:schemeClr val="bg1"/>
              </a:buClr>
            </a:pPr>
            <a:endParaRPr lang="en-US" dirty="0">
              <a:solidFill>
                <a:schemeClr val="bg1"/>
              </a:solidFill>
              <a:latin typeface="IBM Plex Sans Condensed"/>
            </a:endParaRPr>
          </a:p>
          <a:p>
            <a:pPr algn="just" defTabSz="282575">
              <a:buClr>
                <a:schemeClr val="bg1"/>
              </a:buClr>
            </a:pPr>
            <a:r>
              <a:rPr lang="en-US" u="sng" dirty="0">
                <a:solidFill>
                  <a:schemeClr val="bg1"/>
                </a:solidFill>
                <a:latin typeface="IBM Plex Sans Condensed"/>
              </a:rPr>
              <a:t>Ayat </a:t>
            </a:r>
            <a:r>
              <a:rPr lang="en-US" u="sng" dirty="0" err="1">
                <a:solidFill>
                  <a:schemeClr val="bg1"/>
                </a:solidFill>
                <a:latin typeface="IBM Plex Sans Condensed"/>
              </a:rPr>
              <a:t>Jurnal</a:t>
            </a:r>
            <a:r>
              <a:rPr lang="en-US" u="sng" dirty="0">
                <a:solidFill>
                  <a:schemeClr val="bg1"/>
                </a:solidFill>
                <a:latin typeface="IBM Plex Sans Condensed"/>
              </a:rPr>
              <a:t> </a:t>
            </a:r>
            <a:r>
              <a:rPr lang="en-US" u="sng" dirty="0" err="1">
                <a:solidFill>
                  <a:schemeClr val="bg1"/>
                </a:solidFill>
                <a:latin typeface="IBM Plex Sans Condensed"/>
              </a:rPr>
              <a:t>Penutup</a:t>
            </a:r>
            <a:r>
              <a:rPr lang="en-US" u="sng" dirty="0">
                <a:solidFill>
                  <a:schemeClr val="bg1"/>
                </a:solidFill>
                <a:latin typeface="IBM Plex Sans Condensed"/>
              </a:rPr>
              <a:t> pada </a:t>
            </a:r>
            <a:r>
              <a:rPr lang="en-US" u="sng" dirty="0" err="1">
                <a:solidFill>
                  <a:schemeClr val="bg1"/>
                </a:solidFill>
                <a:latin typeface="IBM Plex Sans Condensed"/>
              </a:rPr>
              <a:t>akhir</a:t>
            </a:r>
            <a:r>
              <a:rPr lang="en-US" u="sng" dirty="0">
                <a:solidFill>
                  <a:schemeClr val="bg1"/>
                </a:solidFill>
                <a:latin typeface="IBM Plex Sans Condensed"/>
              </a:rPr>
              <a:t> </a:t>
            </a:r>
            <a:r>
              <a:rPr lang="en-US" u="sng" dirty="0" err="1">
                <a:solidFill>
                  <a:schemeClr val="bg1"/>
                </a:solidFill>
                <a:latin typeface="IBM Plex Sans Condensed"/>
              </a:rPr>
              <a:t>bulan</a:t>
            </a:r>
            <a:r>
              <a:rPr lang="en-US" u="sng" dirty="0">
                <a:solidFill>
                  <a:schemeClr val="bg1"/>
                </a:solidFill>
                <a:latin typeface="IBM Plex Sans Condensed"/>
              </a:rPr>
              <a:t> : </a:t>
            </a:r>
          </a:p>
          <a:p>
            <a:pPr algn="just" defTabSz="282575">
              <a:buClr>
                <a:schemeClr val="bg1"/>
              </a:buClr>
            </a:pPr>
            <a:r>
              <a:rPr lang="en-US" dirty="0">
                <a:solidFill>
                  <a:schemeClr val="bg1"/>
                </a:solidFill>
                <a:latin typeface="IBM Plex Sans Condensed"/>
              </a:rPr>
              <a:t>Overhead </a:t>
            </a:r>
            <a:r>
              <a:rPr lang="en-US" dirty="0" err="1">
                <a:solidFill>
                  <a:schemeClr val="bg1"/>
                </a:solidFill>
                <a:latin typeface="IBM Plex Sans Condensed"/>
              </a:rPr>
              <a:t>Pabrik</a:t>
            </a:r>
            <a:r>
              <a:rPr lang="en-US" dirty="0">
                <a:solidFill>
                  <a:schemeClr val="bg1"/>
                </a:solidFill>
                <a:latin typeface="IBM Plex Sans Condensed"/>
              </a:rPr>
              <a:t> </a:t>
            </a:r>
            <a:r>
              <a:rPr lang="en-US" dirty="0" err="1">
                <a:solidFill>
                  <a:schemeClr val="bg1"/>
                </a:solidFill>
                <a:latin typeface="IBM Plex Sans Condensed"/>
              </a:rPr>
              <a:t>Dibebankan</a:t>
            </a:r>
            <a:r>
              <a:rPr lang="en-US" dirty="0">
                <a:solidFill>
                  <a:schemeClr val="bg1"/>
                </a:solidFill>
                <a:latin typeface="IBM Plex Sans Condensed"/>
              </a:rPr>
              <a:t>		 $ 13.200 </a:t>
            </a:r>
          </a:p>
          <a:p>
            <a:pPr algn="just" defTabSz="282575">
              <a:buClr>
                <a:schemeClr val="bg1"/>
              </a:buClr>
            </a:pPr>
            <a:r>
              <a:rPr lang="en-US" dirty="0">
                <a:solidFill>
                  <a:schemeClr val="bg1"/>
                </a:solidFill>
                <a:latin typeface="IBM Plex Sans Condensed"/>
              </a:rPr>
              <a:t>	</a:t>
            </a:r>
            <a:r>
              <a:rPr lang="en-US" dirty="0" err="1">
                <a:solidFill>
                  <a:schemeClr val="bg1"/>
                </a:solidFill>
                <a:latin typeface="IBM Plex Sans Condensed"/>
              </a:rPr>
              <a:t>Pengendali</a:t>
            </a:r>
            <a:r>
              <a:rPr lang="en-US" dirty="0">
                <a:solidFill>
                  <a:schemeClr val="bg1"/>
                </a:solidFill>
                <a:latin typeface="IBM Plex Sans Condensed"/>
              </a:rPr>
              <a:t> Overhead </a:t>
            </a:r>
            <a:r>
              <a:rPr lang="en-US" dirty="0" err="1">
                <a:solidFill>
                  <a:schemeClr val="bg1"/>
                </a:solidFill>
                <a:latin typeface="IBM Plex Sans Condensed"/>
              </a:rPr>
              <a:t>Pabrik</a:t>
            </a:r>
            <a:r>
              <a:rPr lang="en-US" dirty="0">
                <a:solidFill>
                  <a:schemeClr val="bg1"/>
                </a:solidFill>
                <a:latin typeface="IBM Plex Sans Condensed"/>
              </a:rPr>
              <a:t> 				$ 13.200</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29</a:t>
            </a:r>
          </a:p>
        </p:txBody>
      </p:sp>
    </p:spTree>
    <p:extLst>
      <p:ext uri="{BB962C8B-B14F-4D97-AF65-F5344CB8AC3E}">
        <p14:creationId xmlns:p14="http://schemas.microsoft.com/office/powerpoint/2010/main" val="1134277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425" y="188393"/>
            <a:ext cx="2171700" cy="4061700"/>
          </a:xfrm>
        </p:spPr>
        <p:txBody>
          <a:bodyPr/>
          <a:lstStyle/>
          <a:p>
            <a:r>
              <a:rPr lang="en-US" sz="2400" b="1" dirty="0" err="1"/>
              <a:t>Karakteristik</a:t>
            </a:r>
            <a:r>
              <a:rPr lang="en-US" sz="2400" b="1" dirty="0"/>
              <a:t> Job Order Costing</a:t>
            </a:r>
          </a:p>
        </p:txBody>
      </p:sp>
      <p:sp>
        <p:nvSpPr>
          <p:cNvPr id="5" name="Rectangle 4"/>
          <p:cNvSpPr/>
          <p:nvPr/>
        </p:nvSpPr>
        <p:spPr>
          <a:xfrm>
            <a:off x="2874941" y="188393"/>
            <a:ext cx="6021409" cy="3970318"/>
          </a:xfrm>
          <a:prstGeom prst="rect">
            <a:avLst/>
          </a:prstGeom>
        </p:spPr>
        <p:txBody>
          <a:bodyPr wrap="square">
            <a:spAutoFit/>
          </a:bodyPr>
          <a:lstStyle/>
          <a:p>
            <a:pPr marL="285750" indent="-285750" algn="just">
              <a:lnSpc>
                <a:spcPct val="150000"/>
              </a:lnSpc>
              <a:buClr>
                <a:schemeClr val="bg1"/>
              </a:buClr>
              <a:buFont typeface="Wingdings" panose="05000000000000000000" pitchFamily="2" charset="2"/>
              <a:buChar char="Ø"/>
            </a:pPr>
            <a:r>
              <a:rPr lang="en-US" dirty="0" err="1">
                <a:solidFill>
                  <a:schemeClr val="bg1"/>
                </a:solidFill>
                <a:latin typeface="IBM Plex Sans Condensed"/>
              </a:rPr>
              <a:t>Menyediakan</a:t>
            </a:r>
            <a:r>
              <a:rPr lang="en-US" dirty="0">
                <a:solidFill>
                  <a:schemeClr val="bg1"/>
                </a:solidFill>
                <a:latin typeface="IBM Plex Sans Condensed"/>
              </a:rPr>
              <a:t> </a:t>
            </a:r>
            <a:r>
              <a:rPr lang="en-US" dirty="0" err="1">
                <a:solidFill>
                  <a:schemeClr val="bg1"/>
                </a:solidFill>
                <a:latin typeface="IBM Plex Sans Condensed"/>
              </a:rPr>
              <a:t>jasa</a:t>
            </a:r>
            <a:r>
              <a:rPr lang="en-US" dirty="0">
                <a:solidFill>
                  <a:schemeClr val="bg1"/>
                </a:solidFill>
                <a:latin typeface="IBM Plex Sans Condensed"/>
              </a:rPr>
              <a:t> yang </a:t>
            </a:r>
            <a:r>
              <a:rPr lang="en-US" dirty="0" err="1">
                <a:solidFill>
                  <a:schemeClr val="bg1"/>
                </a:solidFill>
                <a:latin typeface="IBM Plex Sans Condensed"/>
              </a:rPr>
              <a:t>berbeda</a:t>
            </a:r>
            <a:r>
              <a:rPr lang="en-US" dirty="0">
                <a:solidFill>
                  <a:schemeClr val="bg1"/>
                </a:solidFill>
                <a:latin typeface="IBM Plex Sans Condensed"/>
              </a:rPr>
              <a:t> </a:t>
            </a:r>
            <a:r>
              <a:rPr lang="en-US" dirty="0" err="1">
                <a:solidFill>
                  <a:schemeClr val="bg1"/>
                </a:solidFill>
                <a:latin typeface="IBM Plex Sans Condensed"/>
              </a:rPr>
              <a:t>kepada</a:t>
            </a:r>
            <a:r>
              <a:rPr lang="en-US" dirty="0">
                <a:solidFill>
                  <a:schemeClr val="bg1"/>
                </a:solidFill>
                <a:latin typeface="IBM Plex Sans Condensed"/>
              </a:rPr>
              <a:t> </a:t>
            </a:r>
            <a:r>
              <a:rPr lang="en-US" dirty="0" err="1">
                <a:solidFill>
                  <a:schemeClr val="bg1"/>
                </a:solidFill>
                <a:latin typeface="IBM Plex Sans Condensed"/>
              </a:rPr>
              <a:t>setiap</a:t>
            </a:r>
            <a:r>
              <a:rPr lang="en-US" dirty="0">
                <a:solidFill>
                  <a:schemeClr val="bg1"/>
                </a:solidFill>
                <a:latin typeface="IBM Plex Sans Condensed"/>
              </a:rPr>
              <a:t> </a:t>
            </a:r>
            <a:r>
              <a:rPr lang="en-US" dirty="0" err="1">
                <a:solidFill>
                  <a:schemeClr val="bg1"/>
                </a:solidFill>
                <a:latin typeface="IBM Plex Sans Condensed"/>
              </a:rPr>
              <a:t>pelanggan</a:t>
            </a:r>
            <a:endParaRPr lang="en-US" dirty="0">
              <a:solidFill>
                <a:schemeClr val="bg1"/>
              </a:solidFill>
              <a:latin typeface="IBM Plex Sans Condensed"/>
            </a:endParaRPr>
          </a:p>
          <a:p>
            <a:pPr marL="285750" indent="-285750" algn="just">
              <a:lnSpc>
                <a:spcPct val="150000"/>
              </a:lnSpc>
              <a:buClr>
                <a:schemeClr val="bg1"/>
              </a:buClr>
              <a:buFont typeface="Wingdings" panose="05000000000000000000" pitchFamily="2" charset="2"/>
              <a:buChar char="Ø"/>
            </a:pPr>
            <a:r>
              <a:rPr lang="en-US" dirty="0" err="1">
                <a:solidFill>
                  <a:schemeClr val="bg1"/>
                </a:solidFill>
                <a:latin typeface="IBM Plex Sans Condensed"/>
              </a:rPr>
              <a:t>Pesanan</a:t>
            </a:r>
            <a:r>
              <a:rPr lang="en-US" dirty="0">
                <a:solidFill>
                  <a:schemeClr val="bg1"/>
                </a:solidFill>
                <a:latin typeface="IBM Plex Sans Condensed"/>
              </a:rPr>
              <a:t> (job) : </a:t>
            </a:r>
            <a:r>
              <a:rPr lang="en-US" dirty="0" err="1">
                <a:solidFill>
                  <a:schemeClr val="bg1"/>
                </a:solidFill>
                <a:latin typeface="IBM Plex Sans Condensed"/>
              </a:rPr>
              <a:t>satu</a:t>
            </a:r>
            <a:r>
              <a:rPr lang="en-US" dirty="0">
                <a:solidFill>
                  <a:schemeClr val="bg1"/>
                </a:solidFill>
                <a:latin typeface="IBM Plex Sans Condensed"/>
              </a:rPr>
              <a:t> unit </a:t>
            </a:r>
            <a:r>
              <a:rPr lang="en-US" dirty="0" err="1">
                <a:solidFill>
                  <a:schemeClr val="bg1"/>
                </a:solidFill>
                <a:latin typeface="IBM Plex Sans Condensed"/>
              </a:rPr>
              <a:t>atau</a:t>
            </a:r>
            <a:r>
              <a:rPr lang="en-US" dirty="0">
                <a:solidFill>
                  <a:schemeClr val="bg1"/>
                </a:solidFill>
                <a:latin typeface="IBM Plex Sans Condensed"/>
              </a:rPr>
              <a:t> </a:t>
            </a:r>
            <a:r>
              <a:rPr lang="en-US" dirty="0" err="1">
                <a:solidFill>
                  <a:schemeClr val="bg1"/>
                </a:solidFill>
                <a:latin typeface="IBM Plex Sans Condensed"/>
              </a:rPr>
              <a:t>serangkaian</a:t>
            </a:r>
            <a:r>
              <a:rPr lang="en-US" dirty="0">
                <a:solidFill>
                  <a:schemeClr val="bg1"/>
                </a:solidFill>
                <a:latin typeface="IBM Plex Sans Condensed"/>
              </a:rPr>
              <a:t> unit yang </a:t>
            </a:r>
            <a:r>
              <a:rPr lang="en-US" dirty="0" err="1">
                <a:solidFill>
                  <a:schemeClr val="bg1"/>
                </a:solidFill>
                <a:latin typeface="IBM Plex Sans Condensed"/>
              </a:rPr>
              <a:t>berbeda</a:t>
            </a:r>
            <a:endParaRPr lang="en-US" dirty="0">
              <a:solidFill>
                <a:schemeClr val="bg1"/>
              </a:solidFill>
              <a:latin typeface="IBM Plex Sans Condensed"/>
            </a:endParaRPr>
          </a:p>
          <a:p>
            <a:pPr marL="285750" indent="-285750" algn="just">
              <a:lnSpc>
                <a:spcPct val="150000"/>
              </a:lnSpc>
              <a:buClr>
                <a:schemeClr val="bg1"/>
              </a:buClr>
              <a:buFont typeface="Wingdings" panose="05000000000000000000" pitchFamily="2" charset="2"/>
              <a:buChar char="Ø"/>
            </a:pPr>
            <a:r>
              <a:rPr lang="en-US" dirty="0" err="1">
                <a:solidFill>
                  <a:schemeClr val="bg1"/>
                </a:solidFill>
                <a:latin typeface="IBM Plex Sans Condensed"/>
              </a:rPr>
              <a:t>Produk</a:t>
            </a:r>
            <a:r>
              <a:rPr lang="en-US" dirty="0">
                <a:solidFill>
                  <a:schemeClr val="bg1"/>
                </a:solidFill>
                <a:latin typeface="IBM Plex Sans Condensed"/>
              </a:rPr>
              <a:t> </a:t>
            </a:r>
            <a:r>
              <a:rPr lang="en-US" dirty="0" err="1">
                <a:solidFill>
                  <a:schemeClr val="bg1"/>
                </a:solidFill>
                <a:latin typeface="IBM Plex Sans Condensed"/>
              </a:rPr>
              <a:t>bervariasi</a:t>
            </a:r>
            <a:r>
              <a:rPr lang="en-US" dirty="0">
                <a:solidFill>
                  <a:schemeClr val="bg1"/>
                </a:solidFill>
                <a:latin typeface="IBM Plex Sans Condensed"/>
              </a:rPr>
              <a:t> / </a:t>
            </a:r>
            <a:r>
              <a:rPr lang="en-US" dirty="0" err="1">
                <a:solidFill>
                  <a:schemeClr val="bg1"/>
                </a:solidFill>
                <a:latin typeface="IBM Plex Sans Condensed"/>
              </a:rPr>
              <a:t>heterogen</a:t>
            </a:r>
            <a:endParaRPr lang="en-US" dirty="0">
              <a:solidFill>
                <a:schemeClr val="bg1"/>
              </a:solidFill>
              <a:latin typeface="IBM Plex Sans Condensed"/>
            </a:endParaRPr>
          </a:p>
          <a:p>
            <a:pPr marL="285750" indent="-285750" algn="just">
              <a:lnSpc>
                <a:spcPct val="150000"/>
              </a:lnSpc>
              <a:buClr>
                <a:schemeClr val="bg1"/>
              </a:buClr>
              <a:buFont typeface="Wingdings" panose="05000000000000000000" pitchFamily="2" charset="2"/>
              <a:buChar char="Ø"/>
            </a:pPr>
            <a:r>
              <a:rPr lang="en-US" dirty="0" err="1">
                <a:solidFill>
                  <a:schemeClr val="bg1"/>
                </a:solidFill>
                <a:latin typeface="IBM Plex Sans Condensed"/>
              </a:rPr>
              <a:t>Biaya</a:t>
            </a:r>
            <a:r>
              <a:rPr lang="en-US" dirty="0">
                <a:solidFill>
                  <a:schemeClr val="bg1"/>
                </a:solidFill>
                <a:latin typeface="IBM Plex Sans Condensed"/>
              </a:rPr>
              <a:t> di </a:t>
            </a:r>
            <a:r>
              <a:rPr lang="en-US" dirty="0" err="1">
                <a:solidFill>
                  <a:schemeClr val="bg1"/>
                </a:solidFill>
                <a:latin typeface="IBM Plex Sans Condensed"/>
              </a:rPr>
              <a:t>akumulasi</a:t>
            </a:r>
            <a:r>
              <a:rPr lang="en-US" dirty="0">
                <a:solidFill>
                  <a:schemeClr val="bg1"/>
                </a:solidFill>
                <a:latin typeface="IBM Plex Sans Condensed"/>
              </a:rPr>
              <a:t> </a:t>
            </a:r>
            <a:r>
              <a:rPr lang="en-US" dirty="0" err="1">
                <a:solidFill>
                  <a:schemeClr val="bg1"/>
                </a:solidFill>
                <a:latin typeface="IBM Plex Sans Condensed"/>
              </a:rPr>
              <a:t>berdasarkan</a:t>
            </a:r>
            <a:r>
              <a:rPr lang="en-US" dirty="0">
                <a:solidFill>
                  <a:schemeClr val="bg1"/>
                </a:solidFill>
                <a:latin typeface="IBM Plex Sans Condensed"/>
              </a:rPr>
              <a:t> </a:t>
            </a:r>
            <a:r>
              <a:rPr lang="en-US" dirty="0" err="1">
                <a:solidFill>
                  <a:schemeClr val="bg1"/>
                </a:solidFill>
                <a:latin typeface="IBM Plex Sans Condensed"/>
              </a:rPr>
              <a:t>pekerjaan</a:t>
            </a:r>
            <a:r>
              <a:rPr lang="en-US" dirty="0">
                <a:solidFill>
                  <a:schemeClr val="bg1"/>
                </a:solidFill>
                <a:latin typeface="IBM Plex Sans Condensed"/>
              </a:rPr>
              <a:t> / </a:t>
            </a:r>
            <a:r>
              <a:rPr lang="en-US" dirty="0" err="1">
                <a:solidFill>
                  <a:schemeClr val="bg1"/>
                </a:solidFill>
                <a:latin typeface="IBM Plex Sans Condensed"/>
              </a:rPr>
              <a:t>pesanan</a:t>
            </a:r>
            <a:endParaRPr lang="en-US" dirty="0">
              <a:solidFill>
                <a:schemeClr val="bg1"/>
              </a:solidFill>
              <a:latin typeface="IBM Plex Sans Condensed"/>
            </a:endParaRPr>
          </a:p>
          <a:p>
            <a:pPr marL="285750" indent="-285750" algn="just">
              <a:lnSpc>
                <a:spcPct val="150000"/>
              </a:lnSpc>
              <a:buClr>
                <a:schemeClr val="bg1"/>
              </a:buClr>
              <a:buFont typeface="Wingdings" panose="05000000000000000000" pitchFamily="2" charset="2"/>
              <a:buChar char="Ø"/>
            </a:pPr>
            <a:r>
              <a:rPr lang="en-US" dirty="0" err="1">
                <a:solidFill>
                  <a:schemeClr val="bg1"/>
                </a:solidFill>
                <a:latin typeface="IBM Plex Sans Condensed"/>
              </a:rPr>
              <a:t>Biaya</a:t>
            </a:r>
            <a:r>
              <a:rPr lang="en-US" dirty="0">
                <a:solidFill>
                  <a:schemeClr val="bg1"/>
                </a:solidFill>
                <a:latin typeface="IBM Plex Sans Condensed"/>
              </a:rPr>
              <a:t> per unit : </a:t>
            </a:r>
            <a:r>
              <a:rPr lang="en-US" u="sng" dirty="0">
                <a:solidFill>
                  <a:schemeClr val="bg1"/>
                </a:solidFill>
                <a:latin typeface="IBM Plex Sans Condensed"/>
              </a:rPr>
              <a:t>total </a:t>
            </a:r>
            <a:r>
              <a:rPr lang="en-US" u="sng" dirty="0" err="1">
                <a:solidFill>
                  <a:schemeClr val="bg1"/>
                </a:solidFill>
                <a:latin typeface="IBM Plex Sans Condensed"/>
              </a:rPr>
              <a:t>biaya</a:t>
            </a:r>
            <a:r>
              <a:rPr lang="en-US" u="sng" dirty="0">
                <a:solidFill>
                  <a:schemeClr val="bg1"/>
                </a:solidFill>
                <a:latin typeface="IBM Plex Sans Condensed"/>
              </a:rPr>
              <a:t> </a:t>
            </a:r>
            <a:r>
              <a:rPr lang="en-US" u="sng" dirty="0" err="1">
                <a:solidFill>
                  <a:schemeClr val="bg1"/>
                </a:solidFill>
                <a:latin typeface="IBM Plex Sans Condensed"/>
              </a:rPr>
              <a:t>pekerjaan</a:t>
            </a:r>
            <a:endParaRPr lang="en-US" u="sng" dirty="0">
              <a:solidFill>
                <a:schemeClr val="bg1"/>
              </a:solidFill>
              <a:latin typeface="IBM Plex Sans Condensed"/>
            </a:endParaRPr>
          </a:p>
          <a:p>
            <a:pPr algn="just">
              <a:lnSpc>
                <a:spcPct val="150000"/>
              </a:lnSpc>
              <a:buClr>
                <a:schemeClr val="bg1"/>
              </a:buClr>
              <a:tabLst>
                <a:tab pos="1524000" algn="l"/>
                <a:tab pos="1704975" algn="l"/>
              </a:tabLst>
            </a:pPr>
            <a:r>
              <a:rPr lang="en-US" dirty="0">
                <a:solidFill>
                  <a:schemeClr val="bg1"/>
                </a:solidFill>
                <a:latin typeface="IBM Plex Sans Condensed"/>
              </a:rPr>
              <a:t>	unit yang </a:t>
            </a:r>
            <a:r>
              <a:rPr lang="en-US" dirty="0" err="1">
                <a:solidFill>
                  <a:schemeClr val="bg1"/>
                </a:solidFill>
                <a:latin typeface="IBM Plex Sans Condensed"/>
              </a:rPr>
              <a:t>diproduksi</a:t>
            </a:r>
            <a:endParaRPr lang="en-US" dirty="0">
              <a:solidFill>
                <a:schemeClr val="bg1"/>
              </a:solidFill>
              <a:latin typeface="IBM Plex Sans Condensed"/>
            </a:endParaRPr>
          </a:p>
          <a:p>
            <a:pPr marL="285750" indent="-285750" algn="just">
              <a:lnSpc>
                <a:spcPct val="150000"/>
              </a:lnSpc>
              <a:buClr>
                <a:schemeClr val="bg1"/>
              </a:buClr>
              <a:buFont typeface="Wingdings" panose="05000000000000000000" pitchFamily="2" charset="2"/>
              <a:buChar char="Ø"/>
              <a:tabLst>
                <a:tab pos="1619250" algn="l"/>
                <a:tab pos="1704975" algn="l"/>
              </a:tabLst>
            </a:pPr>
            <a:r>
              <a:rPr lang="en-US" dirty="0" err="1">
                <a:solidFill>
                  <a:schemeClr val="bg1"/>
                </a:solidFill>
                <a:latin typeface="IBM Plex Sans Condensed"/>
              </a:rPr>
              <a:t>Sistem</a:t>
            </a:r>
            <a:r>
              <a:rPr lang="en-US" dirty="0">
                <a:solidFill>
                  <a:schemeClr val="bg1"/>
                </a:solidFill>
                <a:latin typeface="IBM Plex Sans Condensed"/>
              </a:rPr>
              <a:t> </a:t>
            </a:r>
            <a:r>
              <a:rPr lang="en-US" dirty="0" err="1">
                <a:solidFill>
                  <a:schemeClr val="bg1"/>
                </a:solidFill>
                <a:latin typeface="IBM Plex Sans Condensed"/>
              </a:rPr>
              <a:t>atau</a:t>
            </a:r>
            <a:r>
              <a:rPr lang="en-US" dirty="0">
                <a:solidFill>
                  <a:schemeClr val="bg1"/>
                </a:solidFill>
                <a:latin typeface="IBM Plex Sans Condensed"/>
              </a:rPr>
              <a:t> </a:t>
            </a:r>
            <a:r>
              <a:rPr lang="en-US" dirty="0" err="1">
                <a:solidFill>
                  <a:schemeClr val="bg1"/>
                </a:solidFill>
                <a:latin typeface="IBM Plex Sans Condensed"/>
              </a:rPr>
              <a:t>metode</a:t>
            </a:r>
            <a:r>
              <a:rPr lang="en-US" dirty="0">
                <a:solidFill>
                  <a:schemeClr val="bg1"/>
                </a:solidFill>
                <a:latin typeface="IBM Plex Sans Condensed"/>
              </a:rPr>
              <a:t> </a:t>
            </a:r>
            <a:r>
              <a:rPr lang="en-US" dirty="0" err="1">
                <a:solidFill>
                  <a:schemeClr val="bg1"/>
                </a:solidFill>
                <a:latin typeface="IBM Plex Sans Condensed"/>
              </a:rPr>
              <a:t>pengakumulasian</a:t>
            </a:r>
            <a:r>
              <a:rPr lang="en-US" dirty="0">
                <a:solidFill>
                  <a:schemeClr val="bg1"/>
                </a:solidFill>
                <a:latin typeface="IBM Plex Sans Condensed"/>
              </a:rPr>
              <a:t>/ </a:t>
            </a:r>
            <a:r>
              <a:rPr lang="en-US" dirty="0" err="1">
                <a:solidFill>
                  <a:schemeClr val="bg1"/>
                </a:solidFill>
                <a:latin typeface="IBM Plex Sans Condensed"/>
              </a:rPr>
              <a:t>pengumpulan</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produksi</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menentukan</a:t>
            </a:r>
            <a:r>
              <a:rPr lang="en-US" dirty="0">
                <a:solidFill>
                  <a:schemeClr val="bg1"/>
                </a:solidFill>
                <a:latin typeface="IBM Plex Sans Condensed"/>
              </a:rPr>
              <a:t> </a:t>
            </a:r>
            <a:r>
              <a:rPr lang="en-US" dirty="0" err="1">
                <a:solidFill>
                  <a:schemeClr val="bg1"/>
                </a:solidFill>
                <a:latin typeface="IBM Plex Sans Condensed"/>
              </a:rPr>
              <a:t>harga</a:t>
            </a:r>
            <a:r>
              <a:rPr lang="en-US" dirty="0">
                <a:solidFill>
                  <a:schemeClr val="bg1"/>
                </a:solidFill>
                <a:latin typeface="IBM Plex Sans Condensed"/>
              </a:rPr>
              <a:t> </a:t>
            </a:r>
            <a:r>
              <a:rPr lang="en-US" dirty="0" err="1">
                <a:solidFill>
                  <a:schemeClr val="bg1"/>
                </a:solidFill>
                <a:latin typeface="IBM Plex Sans Condensed"/>
              </a:rPr>
              <a:t>pokok</a:t>
            </a:r>
            <a:r>
              <a:rPr lang="en-US" dirty="0">
                <a:solidFill>
                  <a:schemeClr val="bg1"/>
                </a:solidFill>
                <a:latin typeface="IBM Plex Sans Condensed"/>
              </a:rPr>
              <a:t> </a:t>
            </a:r>
            <a:r>
              <a:rPr lang="en-US" dirty="0" err="1">
                <a:solidFill>
                  <a:schemeClr val="bg1"/>
                </a:solidFill>
                <a:latin typeface="IBM Plex Sans Condensed"/>
              </a:rPr>
              <a:t>produk</a:t>
            </a:r>
            <a:r>
              <a:rPr lang="en-US" dirty="0">
                <a:solidFill>
                  <a:schemeClr val="bg1"/>
                </a:solidFill>
                <a:latin typeface="IBM Plex Sans Condensed"/>
              </a:rPr>
              <a:t> </a:t>
            </a:r>
            <a:r>
              <a:rPr lang="en-US" dirty="0" err="1">
                <a:solidFill>
                  <a:schemeClr val="bg1"/>
                </a:solidFill>
                <a:latin typeface="IBM Plex Sans Condensed"/>
              </a:rPr>
              <a:t>pada</a:t>
            </a:r>
            <a:r>
              <a:rPr lang="en-US" dirty="0">
                <a:solidFill>
                  <a:schemeClr val="bg1"/>
                </a:solidFill>
                <a:latin typeface="IBM Plex Sans Condensed"/>
              </a:rPr>
              <a:t> </a:t>
            </a:r>
            <a:r>
              <a:rPr lang="en-US" dirty="0" err="1">
                <a:solidFill>
                  <a:schemeClr val="bg1"/>
                </a:solidFill>
                <a:latin typeface="IBM Plex Sans Condensed"/>
              </a:rPr>
              <a:t>perusahaan</a:t>
            </a:r>
            <a:r>
              <a:rPr lang="en-US" dirty="0">
                <a:solidFill>
                  <a:schemeClr val="bg1"/>
                </a:solidFill>
                <a:latin typeface="IBM Plex Sans Condensed"/>
              </a:rPr>
              <a:t> yang </a:t>
            </a:r>
            <a:r>
              <a:rPr lang="en-US" dirty="0" err="1">
                <a:solidFill>
                  <a:schemeClr val="bg1"/>
                </a:solidFill>
                <a:latin typeface="IBM Plex Sans Condensed"/>
              </a:rPr>
              <a:t>menghasilkan</a:t>
            </a:r>
            <a:r>
              <a:rPr lang="en-US" dirty="0">
                <a:solidFill>
                  <a:schemeClr val="bg1"/>
                </a:solidFill>
                <a:latin typeface="IBM Plex Sans Condensed"/>
              </a:rPr>
              <a:t> </a:t>
            </a:r>
            <a:r>
              <a:rPr lang="en-US" dirty="0" err="1">
                <a:solidFill>
                  <a:schemeClr val="bg1"/>
                </a:solidFill>
                <a:latin typeface="IBM Plex Sans Condensed"/>
              </a:rPr>
              <a:t>produk</a:t>
            </a:r>
            <a:r>
              <a:rPr lang="en-US" dirty="0">
                <a:solidFill>
                  <a:schemeClr val="bg1"/>
                </a:solidFill>
                <a:latin typeface="IBM Plex Sans Condensed"/>
              </a:rPr>
              <a:t> </a:t>
            </a:r>
            <a:r>
              <a:rPr lang="en-US" dirty="0" err="1">
                <a:solidFill>
                  <a:schemeClr val="bg1"/>
                </a:solidFill>
                <a:latin typeface="IBM Plex Sans Condensed"/>
              </a:rPr>
              <a:t>atas</a:t>
            </a:r>
            <a:r>
              <a:rPr lang="en-US" dirty="0">
                <a:solidFill>
                  <a:schemeClr val="bg1"/>
                </a:solidFill>
                <a:latin typeface="IBM Plex Sans Condensed"/>
              </a:rPr>
              <a:t> </a:t>
            </a:r>
            <a:r>
              <a:rPr lang="en-US" dirty="0" err="1">
                <a:solidFill>
                  <a:schemeClr val="bg1"/>
                </a:solidFill>
                <a:latin typeface="IBM Plex Sans Condensed"/>
              </a:rPr>
              <a:t>dasar</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a:t>
            </a:r>
          </a:p>
          <a:p>
            <a:pPr marL="285750" indent="-285750" algn="just">
              <a:lnSpc>
                <a:spcPct val="150000"/>
              </a:lnSpc>
              <a:buClr>
                <a:schemeClr val="bg1"/>
              </a:buClr>
              <a:buFont typeface="Wingdings" panose="05000000000000000000" pitchFamily="2" charset="2"/>
              <a:buChar char="Ø"/>
            </a:pPr>
            <a:r>
              <a:rPr lang="en-US" dirty="0" err="1">
                <a:solidFill>
                  <a:schemeClr val="bg1"/>
                </a:solidFill>
                <a:latin typeface="IBM Plex Sans Condensed"/>
              </a:rPr>
              <a:t>Tujuan</a:t>
            </a:r>
            <a:r>
              <a:rPr lang="en-US" dirty="0">
                <a:solidFill>
                  <a:schemeClr val="bg1"/>
                </a:solidFill>
                <a:latin typeface="IBM Plex Sans Condensed"/>
              </a:rPr>
              <a:t> </a:t>
            </a:r>
            <a:r>
              <a:rPr lang="en-US" dirty="0" err="1">
                <a:solidFill>
                  <a:schemeClr val="bg1"/>
                </a:solidFill>
                <a:latin typeface="IBM Plex Sans Condensed"/>
              </a:rPr>
              <a:t>penggunaan</a:t>
            </a:r>
            <a:r>
              <a:rPr lang="en-US" dirty="0">
                <a:solidFill>
                  <a:schemeClr val="bg1"/>
                </a:solidFill>
                <a:latin typeface="IBM Plex Sans Condensed"/>
              </a:rPr>
              <a:t> Job Order Costing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menentukan</a:t>
            </a:r>
            <a:r>
              <a:rPr lang="en-US" dirty="0">
                <a:solidFill>
                  <a:schemeClr val="bg1"/>
                </a:solidFill>
                <a:latin typeface="IBM Plex Sans Condensed"/>
              </a:rPr>
              <a:t> </a:t>
            </a:r>
            <a:r>
              <a:rPr lang="en-US" dirty="0" err="1">
                <a:solidFill>
                  <a:schemeClr val="bg1"/>
                </a:solidFill>
                <a:latin typeface="IBM Plex Sans Condensed"/>
              </a:rPr>
              <a:t>harga</a:t>
            </a:r>
            <a:r>
              <a:rPr lang="en-US" dirty="0">
                <a:solidFill>
                  <a:schemeClr val="bg1"/>
                </a:solidFill>
                <a:latin typeface="IBM Plex Sans Condensed"/>
              </a:rPr>
              <a:t> </a:t>
            </a:r>
            <a:r>
              <a:rPr lang="en-US" dirty="0" err="1">
                <a:solidFill>
                  <a:schemeClr val="bg1"/>
                </a:solidFill>
                <a:latin typeface="IBM Plex Sans Condensed"/>
              </a:rPr>
              <a:t>pokok</a:t>
            </a:r>
            <a:r>
              <a:rPr lang="en-US" dirty="0">
                <a:solidFill>
                  <a:schemeClr val="bg1"/>
                </a:solidFill>
                <a:latin typeface="IBM Plex Sans Condensed"/>
              </a:rPr>
              <a:t> </a:t>
            </a:r>
            <a:r>
              <a:rPr lang="en-US" dirty="0" err="1">
                <a:solidFill>
                  <a:schemeClr val="bg1"/>
                </a:solidFill>
                <a:latin typeface="IBM Plex Sans Condensed"/>
              </a:rPr>
              <a:t>produk</a:t>
            </a:r>
            <a:r>
              <a:rPr lang="en-US" dirty="0">
                <a:solidFill>
                  <a:schemeClr val="bg1"/>
                </a:solidFill>
                <a:latin typeface="IBM Plex Sans Condensed"/>
              </a:rPr>
              <a:t> </a:t>
            </a:r>
            <a:r>
              <a:rPr lang="en-US" dirty="0" err="1">
                <a:solidFill>
                  <a:schemeClr val="bg1"/>
                </a:solidFill>
                <a:latin typeface="IBM Plex Sans Condensed"/>
              </a:rPr>
              <a:t>dari</a:t>
            </a:r>
            <a:r>
              <a:rPr lang="en-US" dirty="0">
                <a:solidFill>
                  <a:schemeClr val="bg1"/>
                </a:solidFill>
                <a:latin typeface="IBM Plex Sans Condensed"/>
              </a:rPr>
              <a:t> </a:t>
            </a:r>
            <a:r>
              <a:rPr lang="en-US" dirty="0" err="1">
                <a:solidFill>
                  <a:schemeClr val="bg1"/>
                </a:solidFill>
                <a:latin typeface="IBM Plex Sans Condensed"/>
              </a:rPr>
              <a:t>setiap</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baik</a:t>
            </a:r>
            <a:r>
              <a:rPr lang="en-US" dirty="0">
                <a:solidFill>
                  <a:schemeClr val="bg1"/>
                </a:solidFill>
                <a:latin typeface="IBM Plex Sans Condensed"/>
              </a:rPr>
              <a:t> </a:t>
            </a:r>
            <a:r>
              <a:rPr lang="en-US" dirty="0" err="1">
                <a:solidFill>
                  <a:schemeClr val="bg1"/>
                </a:solidFill>
                <a:latin typeface="IBM Plex Sans Condensed"/>
              </a:rPr>
              <a:t>harga</a:t>
            </a:r>
            <a:r>
              <a:rPr lang="en-US" dirty="0">
                <a:solidFill>
                  <a:schemeClr val="bg1"/>
                </a:solidFill>
                <a:latin typeface="IBM Plex Sans Condensed"/>
              </a:rPr>
              <a:t> </a:t>
            </a:r>
            <a:r>
              <a:rPr lang="en-US" dirty="0" err="1">
                <a:solidFill>
                  <a:schemeClr val="bg1"/>
                </a:solidFill>
                <a:latin typeface="IBM Plex Sans Condensed"/>
              </a:rPr>
              <a:t>pokok</a:t>
            </a:r>
            <a:r>
              <a:rPr lang="en-US" dirty="0">
                <a:solidFill>
                  <a:schemeClr val="bg1"/>
                </a:solidFill>
                <a:latin typeface="IBM Plex Sans Condensed"/>
              </a:rPr>
              <a:t> </a:t>
            </a:r>
            <a:r>
              <a:rPr lang="en-US" dirty="0" err="1">
                <a:solidFill>
                  <a:schemeClr val="bg1"/>
                </a:solidFill>
                <a:latin typeface="IBM Plex Sans Condensed"/>
              </a:rPr>
              <a:t>produk</a:t>
            </a:r>
            <a:r>
              <a:rPr lang="en-US" dirty="0">
                <a:solidFill>
                  <a:schemeClr val="bg1"/>
                </a:solidFill>
                <a:latin typeface="IBM Plex Sans Condensed"/>
              </a:rPr>
              <a:t> </a:t>
            </a:r>
            <a:r>
              <a:rPr lang="en-US" dirty="0" err="1">
                <a:solidFill>
                  <a:schemeClr val="bg1"/>
                </a:solidFill>
                <a:latin typeface="IBM Plex Sans Condensed"/>
              </a:rPr>
              <a:t>secara</a:t>
            </a:r>
            <a:r>
              <a:rPr lang="en-US" dirty="0">
                <a:solidFill>
                  <a:schemeClr val="bg1"/>
                </a:solidFill>
                <a:latin typeface="IBM Plex Sans Condensed"/>
              </a:rPr>
              <a:t> </a:t>
            </a:r>
            <a:r>
              <a:rPr lang="en-US" dirty="0" err="1">
                <a:solidFill>
                  <a:schemeClr val="bg1"/>
                </a:solidFill>
                <a:latin typeface="IBM Plex Sans Condensed"/>
              </a:rPr>
              <a:t>keseluruhan</a:t>
            </a:r>
            <a:r>
              <a:rPr lang="en-US" dirty="0">
                <a:solidFill>
                  <a:schemeClr val="bg1"/>
                </a:solidFill>
                <a:latin typeface="IBM Plex Sans Condensed"/>
              </a:rPr>
              <a:t> </a:t>
            </a:r>
            <a:r>
              <a:rPr lang="en-US" dirty="0" err="1">
                <a:solidFill>
                  <a:schemeClr val="bg1"/>
                </a:solidFill>
                <a:latin typeface="IBM Plex Sans Condensed"/>
              </a:rPr>
              <a:t>tiap</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maupun</a:t>
            </a:r>
            <a:r>
              <a:rPr lang="en-US" dirty="0">
                <a:solidFill>
                  <a:schemeClr val="bg1"/>
                </a:solidFill>
                <a:latin typeface="IBM Plex Sans Condensed"/>
              </a:rPr>
              <a:t> per </a:t>
            </a:r>
            <a:r>
              <a:rPr lang="en-US" dirty="0" err="1">
                <a:solidFill>
                  <a:schemeClr val="bg1"/>
                </a:solidFill>
                <a:latin typeface="IBM Plex Sans Condensed"/>
              </a:rPr>
              <a:t>satuan</a:t>
            </a:r>
            <a:r>
              <a:rPr lang="en-US" dirty="0">
                <a:solidFill>
                  <a:schemeClr val="bg1"/>
                </a:solidFill>
                <a:latin typeface="IBM Plex Sans Condensed"/>
              </a:rPr>
              <a:t>.</a:t>
            </a: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3</a:t>
            </a:r>
          </a:p>
        </p:txBody>
      </p:sp>
    </p:spTree>
    <p:extLst>
      <p:ext uri="{BB962C8B-B14F-4D97-AF65-F5344CB8AC3E}">
        <p14:creationId xmlns:p14="http://schemas.microsoft.com/office/powerpoint/2010/main" val="2583515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36744"/>
            <a:ext cx="2064000" cy="4061700"/>
          </a:xfrm>
        </p:spPr>
        <p:txBody>
          <a:bodyPr/>
          <a:lstStyle/>
          <a:p>
            <a:r>
              <a:rPr lang="en-US" sz="2400" b="1" dirty="0" err="1"/>
              <a:t>Akuntansi</a:t>
            </a:r>
            <a:r>
              <a:rPr lang="en-US" sz="2400" b="1" dirty="0"/>
              <a:t> </a:t>
            </a:r>
            <a:r>
              <a:rPr lang="en-US" sz="2400" b="1" dirty="0" err="1"/>
              <a:t>Untuk</a:t>
            </a:r>
            <a:r>
              <a:rPr lang="en-US" sz="2400" b="1" dirty="0"/>
              <a:t> </a:t>
            </a:r>
            <a:r>
              <a:rPr lang="en-US" sz="2400" b="1" dirty="0" err="1"/>
              <a:t>Biaya</a:t>
            </a:r>
            <a:r>
              <a:rPr lang="en-US" sz="2400" b="1" dirty="0"/>
              <a:t> Overhead </a:t>
            </a:r>
            <a:r>
              <a:rPr lang="en-US" sz="2400" b="1" dirty="0" err="1"/>
              <a:t>Pabrik</a:t>
            </a:r>
            <a:r>
              <a:rPr lang="en-US" sz="2400" b="1" dirty="0"/>
              <a:t> (3)</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24120" y="77824"/>
            <a:ext cx="6109487" cy="4124206"/>
          </a:xfrm>
          <a:prstGeom prst="rect">
            <a:avLst/>
          </a:prstGeom>
        </p:spPr>
        <p:txBody>
          <a:bodyPr wrap="square">
            <a:spAutoFit/>
          </a:bodyPr>
          <a:lstStyle/>
          <a:p>
            <a:pPr algn="just" defTabSz="282575">
              <a:spcBef>
                <a:spcPts val="600"/>
              </a:spcBef>
              <a:buClr>
                <a:schemeClr val="bg1"/>
              </a:buClr>
            </a:pPr>
            <a:r>
              <a:rPr lang="en-US" dirty="0">
                <a:solidFill>
                  <a:schemeClr val="bg1"/>
                </a:solidFill>
                <a:latin typeface="IBM Plex Sans Condensed"/>
              </a:rPr>
              <a:t>	Ketika </a:t>
            </a:r>
            <a:r>
              <a:rPr lang="en-US" dirty="0" err="1">
                <a:solidFill>
                  <a:schemeClr val="bg1"/>
                </a:solidFill>
                <a:latin typeface="IBM Plex Sans Condensed"/>
              </a:rPr>
              <a:t>otomatisasi</a:t>
            </a:r>
            <a:r>
              <a:rPr lang="en-US" dirty="0">
                <a:solidFill>
                  <a:schemeClr val="bg1"/>
                </a:solidFill>
                <a:latin typeface="IBM Plex Sans Condensed"/>
              </a:rPr>
              <a:t> </a:t>
            </a:r>
            <a:r>
              <a:rPr lang="en-US" dirty="0" err="1">
                <a:solidFill>
                  <a:schemeClr val="bg1"/>
                </a:solidFill>
                <a:latin typeface="IBM Plex Sans Condensed"/>
              </a:rPr>
              <a:t>meningkat</a:t>
            </a:r>
            <a:r>
              <a:rPr lang="en-US" dirty="0">
                <a:solidFill>
                  <a:schemeClr val="bg1"/>
                </a:solidFill>
                <a:latin typeface="IBM Plex Sans Condensed"/>
              </a:rPr>
              <a:t> dan </a:t>
            </a:r>
            <a:r>
              <a:rPr lang="en-US" dirty="0" err="1">
                <a:solidFill>
                  <a:schemeClr val="bg1"/>
                </a:solidFill>
                <a:latin typeface="IBM Plex Sans Condensed"/>
              </a:rPr>
              <a:t>penggunaan</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menurun</a:t>
            </a:r>
            <a:r>
              <a:rPr lang="en-US" dirty="0">
                <a:solidFill>
                  <a:schemeClr val="bg1"/>
                </a:solidFill>
                <a:latin typeface="IBM Plex Sans Condensed"/>
              </a:rPr>
              <a:t>, jam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atau</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kecil</a:t>
            </a:r>
            <a:r>
              <a:rPr lang="en-US" dirty="0">
                <a:solidFill>
                  <a:schemeClr val="bg1"/>
                </a:solidFill>
                <a:latin typeface="IBM Plex Sans Condensed"/>
              </a:rPr>
              <a:t> </a:t>
            </a:r>
            <a:r>
              <a:rPr lang="en-US" dirty="0" err="1">
                <a:solidFill>
                  <a:schemeClr val="bg1"/>
                </a:solidFill>
                <a:latin typeface="IBM Plex Sans Condensed"/>
              </a:rPr>
              <a:t>kemungkinannya</a:t>
            </a:r>
            <a:r>
              <a:rPr lang="en-US" dirty="0">
                <a:solidFill>
                  <a:schemeClr val="bg1"/>
                </a:solidFill>
                <a:latin typeface="IBM Plex Sans Condensed"/>
              </a:rPr>
              <a:t> </a:t>
            </a:r>
            <a:r>
              <a:rPr lang="en-US" dirty="0" err="1">
                <a:solidFill>
                  <a:schemeClr val="bg1"/>
                </a:solidFill>
                <a:latin typeface="IBM Plex Sans Condensed"/>
              </a:rPr>
              <a:t>menjadi</a:t>
            </a:r>
            <a:r>
              <a:rPr lang="en-US" dirty="0">
                <a:solidFill>
                  <a:schemeClr val="bg1"/>
                </a:solidFill>
                <a:latin typeface="IBM Plex Sans Condensed"/>
              </a:rPr>
              <a:t> </a:t>
            </a:r>
            <a:r>
              <a:rPr lang="en-US" dirty="0" err="1">
                <a:solidFill>
                  <a:schemeClr val="bg1"/>
                </a:solidFill>
                <a:latin typeface="IBM Plex Sans Condensed"/>
              </a:rPr>
              <a:t>aktivitas</a:t>
            </a:r>
            <a:r>
              <a:rPr lang="en-US" dirty="0">
                <a:solidFill>
                  <a:schemeClr val="bg1"/>
                </a:solidFill>
                <a:latin typeface="IBM Plex Sans Condensed"/>
              </a:rPr>
              <a:t> </a:t>
            </a:r>
            <a:r>
              <a:rPr lang="en-US" dirty="0" err="1">
                <a:solidFill>
                  <a:schemeClr val="bg1"/>
                </a:solidFill>
                <a:latin typeface="IBM Plex Sans Condensed"/>
              </a:rPr>
              <a:t>dipilih</a:t>
            </a:r>
            <a:r>
              <a:rPr lang="en-US" dirty="0">
                <a:solidFill>
                  <a:schemeClr val="bg1"/>
                </a:solidFill>
                <a:latin typeface="IBM Plex Sans Condensed"/>
              </a:rPr>
              <a:t>. </a:t>
            </a:r>
            <a:r>
              <a:rPr lang="en-US" dirty="0" err="1">
                <a:solidFill>
                  <a:schemeClr val="bg1"/>
                </a:solidFill>
                <a:latin typeface="IBM Plex Sans Condensed"/>
              </a:rPr>
              <a:t>Sebaliknya</a:t>
            </a:r>
            <a:r>
              <a:rPr lang="en-US" dirty="0">
                <a:solidFill>
                  <a:schemeClr val="bg1"/>
                </a:solidFill>
                <a:latin typeface="IBM Plex Sans Condensed"/>
              </a:rPr>
              <a:t>, jam </a:t>
            </a:r>
            <a:r>
              <a:rPr lang="en-US" dirty="0" err="1">
                <a:solidFill>
                  <a:schemeClr val="bg1"/>
                </a:solidFill>
                <a:latin typeface="IBM Plex Sans Condensed"/>
              </a:rPr>
              <a:t>mesin</a:t>
            </a:r>
            <a:r>
              <a:rPr lang="en-US" dirty="0">
                <a:solidFill>
                  <a:schemeClr val="bg1"/>
                </a:solidFill>
                <a:latin typeface="IBM Plex Sans Condensed"/>
              </a:rPr>
              <a:t>, </a:t>
            </a:r>
            <a:r>
              <a:rPr lang="en-US" dirty="0" err="1">
                <a:solidFill>
                  <a:schemeClr val="bg1"/>
                </a:solidFill>
                <a:latin typeface="IBM Plex Sans Condensed"/>
              </a:rPr>
              <a:t>waktu</a:t>
            </a:r>
            <a:r>
              <a:rPr lang="en-US" dirty="0">
                <a:solidFill>
                  <a:schemeClr val="bg1"/>
                </a:solidFill>
                <a:latin typeface="IBM Plex Sans Condensed"/>
              </a:rPr>
              <a:t> proses,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baku</a:t>
            </a:r>
            <a:r>
              <a:rPr lang="en-US" dirty="0">
                <a:solidFill>
                  <a:schemeClr val="bg1"/>
                </a:solidFill>
                <a:latin typeface="IBM Plex Sans Condensed"/>
              </a:rPr>
              <a:t>, </a:t>
            </a:r>
            <a:r>
              <a:rPr lang="en-US" dirty="0" err="1">
                <a:solidFill>
                  <a:schemeClr val="bg1"/>
                </a:solidFill>
                <a:latin typeface="IBM Plex Sans Condensed"/>
              </a:rPr>
              <a:t>atau</a:t>
            </a:r>
            <a:r>
              <a:rPr lang="en-US" dirty="0">
                <a:solidFill>
                  <a:schemeClr val="bg1"/>
                </a:solidFill>
                <a:latin typeface="IBM Plex Sans Condensed"/>
              </a:rPr>
              <a:t> </a:t>
            </a:r>
            <a:r>
              <a:rPr lang="en-US" dirty="0" err="1">
                <a:solidFill>
                  <a:schemeClr val="bg1"/>
                </a:solidFill>
                <a:latin typeface="IBM Plex Sans Condensed"/>
              </a:rPr>
              <a:t>berat</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baku</a:t>
            </a:r>
            <a:r>
              <a:rPr lang="en-US" dirty="0">
                <a:solidFill>
                  <a:schemeClr val="bg1"/>
                </a:solidFill>
                <a:latin typeface="IBM Plex Sans Condensed"/>
              </a:rPr>
              <a:t> </a:t>
            </a:r>
            <a:r>
              <a:rPr lang="en-US" dirty="0" err="1">
                <a:solidFill>
                  <a:schemeClr val="bg1"/>
                </a:solidFill>
                <a:latin typeface="IBM Plex Sans Condensed"/>
              </a:rPr>
              <a:t>menjadi</a:t>
            </a:r>
            <a:r>
              <a:rPr lang="en-US" dirty="0">
                <a:solidFill>
                  <a:schemeClr val="bg1"/>
                </a:solidFill>
                <a:latin typeface="IBM Plex Sans Condensed"/>
              </a:rPr>
              <a:t> </a:t>
            </a:r>
            <a:r>
              <a:rPr lang="en-US" dirty="0" err="1">
                <a:solidFill>
                  <a:schemeClr val="bg1"/>
                </a:solidFill>
                <a:latin typeface="IBM Plex Sans Condensed"/>
              </a:rPr>
              <a:t>aktivitas</a:t>
            </a:r>
            <a:r>
              <a:rPr lang="en-US" dirty="0">
                <a:solidFill>
                  <a:schemeClr val="bg1"/>
                </a:solidFill>
                <a:latin typeface="IBM Plex Sans Condensed"/>
              </a:rPr>
              <a:t> </a:t>
            </a:r>
            <a:r>
              <a:rPr lang="en-US" dirty="0" err="1">
                <a:solidFill>
                  <a:schemeClr val="bg1"/>
                </a:solidFill>
                <a:latin typeface="IBM Plex Sans Condensed"/>
              </a:rPr>
              <a:t>memiliki</a:t>
            </a:r>
            <a:r>
              <a:rPr lang="en-US" dirty="0">
                <a:solidFill>
                  <a:schemeClr val="bg1"/>
                </a:solidFill>
                <a:latin typeface="IBM Plex Sans Condensed"/>
              </a:rPr>
              <a:t> </a:t>
            </a:r>
            <a:r>
              <a:rPr lang="en-US" dirty="0" err="1">
                <a:solidFill>
                  <a:schemeClr val="bg1"/>
                </a:solidFill>
                <a:latin typeface="IBM Plex Sans Condensed"/>
              </a:rPr>
              <a:t>kemungkinan</a:t>
            </a:r>
            <a:r>
              <a:rPr lang="en-US" dirty="0">
                <a:solidFill>
                  <a:schemeClr val="bg1"/>
                </a:solidFill>
                <a:latin typeface="IBM Plex Sans Condensed"/>
              </a:rPr>
              <a:t> yang </a:t>
            </a:r>
            <a:r>
              <a:rPr lang="en-US" dirty="0" err="1">
                <a:solidFill>
                  <a:schemeClr val="bg1"/>
                </a:solidFill>
                <a:latin typeface="IBM Plex Sans Condensed"/>
              </a:rPr>
              <a:t>lebih</a:t>
            </a:r>
            <a:r>
              <a:rPr lang="en-US" dirty="0">
                <a:solidFill>
                  <a:schemeClr val="bg1"/>
                </a:solidFill>
                <a:latin typeface="IBM Plex Sans Condensed"/>
              </a:rPr>
              <a:t> </a:t>
            </a:r>
            <a:r>
              <a:rPr lang="en-US" dirty="0" err="1">
                <a:solidFill>
                  <a:schemeClr val="bg1"/>
                </a:solidFill>
                <a:latin typeface="IBM Plex Sans Condensed"/>
              </a:rPr>
              <a:t>besar</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dipilih</a:t>
            </a:r>
            <a:r>
              <a:rPr lang="en-US" dirty="0">
                <a:solidFill>
                  <a:schemeClr val="bg1"/>
                </a:solidFill>
                <a:latin typeface="IBM Plex Sans Condensed"/>
              </a:rPr>
              <a:t>. </a:t>
            </a:r>
            <a:r>
              <a:rPr lang="en-US" dirty="0" err="1">
                <a:solidFill>
                  <a:schemeClr val="bg1"/>
                </a:solidFill>
                <a:latin typeface="IBM Plex Sans Condensed"/>
              </a:rPr>
              <a:t>Aktivitas</a:t>
            </a:r>
            <a:r>
              <a:rPr lang="en-US" dirty="0">
                <a:solidFill>
                  <a:schemeClr val="bg1"/>
                </a:solidFill>
                <a:latin typeface="IBM Plex Sans Condensed"/>
              </a:rPr>
              <a:t> yang </a:t>
            </a:r>
            <a:r>
              <a:rPr lang="en-US" dirty="0" err="1">
                <a:solidFill>
                  <a:schemeClr val="bg1"/>
                </a:solidFill>
                <a:latin typeface="IBM Plex Sans Condensed"/>
              </a:rPr>
              <a:t>dipilih</a:t>
            </a:r>
            <a:r>
              <a:rPr lang="en-US" dirty="0">
                <a:solidFill>
                  <a:schemeClr val="bg1"/>
                </a:solidFill>
                <a:latin typeface="IBM Plex Sans Condensed"/>
              </a:rPr>
              <a:t> </a:t>
            </a:r>
            <a:r>
              <a:rPr lang="en-US" dirty="0" err="1">
                <a:solidFill>
                  <a:schemeClr val="bg1"/>
                </a:solidFill>
                <a:latin typeface="IBM Plex Sans Condensed"/>
              </a:rPr>
              <a:t>disebut</a:t>
            </a:r>
            <a:r>
              <a:rPr lang="en-US" dirty="0">
                <a:solidFill>
                  <a:schemeClr val="bg1"/>
                </a:solidFill>
                <a:latin typeface="IBM Plex Sans Condensed"/>
              </a:rPr>
              <a:t> </a:t>
            </a:r>
            <a:r>
              <a:rPr lang="en-US" dirty="0" err="1">
                <a:solidFill>
                  <a:schemeClr val="bg1"/>
                </a:solidFill>
                <a:latin typeface="IBM Plex Sans Condensed"/>
              </a:rPr>
              <a:t>dasar</a:t>
            </a:r>
            <a:r>
              <a:rPr lang="en-US" dirty="0">
                <a:solidFill>
                  <a:schemeClr val="bg1"/>
                </a:solidFill>
                <a:latin typeface="IBM Plex Sans Condensed"/>
              </a:rPr>
              <a:t> </a:t>
            </a:r>
            <a:r>
              <a:rPr lang="en-US" dirty="0" err="1">
                <a:solidFill>
                  <a:schemeClr val="bg1"/>
                </a:solidFill>
                <a:latin typeface="IBM Plex Sans Condensed"/>
              </a:rPr>
              <a:t>alokasi</a:t>
            </a:r>
            <a:r>
              <a:rPr lang="en-US" dirty="0">
                <a:solidFill>
                  <a:schemeClr val="bg1"/>
                </a:solidFill>
                <a:latin typeface="IBM Plex Sans Condensed"/>
              </a:rPr>
              <a:t> overhead (overhead allocation base).</a:t>
            </a:r>
          </a:p>
          <a:p>
            <a:pPr algn="just" defTabSz="282575">
              <a:spcBef>
                <a:spcPts val="600"/>
              </a:spcBef>
              <a:buClr>
                <a:schemeClr val="bg1"/>
              </a:buClr>
            </a:pPr>
            <a:r>
              <a:rPr lang="en-US" dirty="0">
                <a:solidFill>
                  <a:schemeClr val="bg1"/>
                </a:solidFill>
                <a:latin typeface="IBM Plex Sans Condensed"/>
              </a:rPr>
              <a:t>	Total overhead </a:t>
            </a:r>
            <a:r>
              <a:rPr lang="en-US" dirty="0" err="1">
                <a:solidFill>
                  <a:schemeClr val="bg1"/>
                </a:solidFill>
                <a:latin typeface="IBM Plex Sans Condensed"/>
              </a:rPr>
              <a:t>dibagi</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total </a:t>
            </a:r>
            <a:r>
              <a:rPr lang="en-US" dirty="0" err="1">
                <a:solidFill>
                  <a:schemeClr val="bg1"/>
                </a:solidFill>
                <a:latin typeface="IBM Plex Sans Condensed"/>
              </a:rPr>
              <a:t>dasar</a:t>
            </a:r>
            <a:r>
              <a:rPr lang="en-US" dirty="0">
                <a:solidFill>
                  <a:schemeClr val="bg1"/>
                </a:solidFill>
                <a:latin typeface="IBM Plex Sans Condensed"/>
              </a:rPr>
              <a:t> </a:t>
            </a:r>
            <a:r>
              <a:rPr lang="en-US" dirty="0" err="1">
                <a:solidFill>
                  <a:schemeClr val="bg1"/>
                </a:solidFill>
                <a:latin typeface="IBM Plex Sans Condensed"/>
              </a:rPr>
              <a:t>alokasi</a:t>
            </a:r>
            <a:r>
              <a:rPr lang="en-US" dirty="0">
                <a:solidFill>
                  <a:schemeClr val="bg1"/>
                </a:solidFill>
                <a:latin typeface="IBM Plex Sans Condensed"/>
              </a:rPr>
              <a:t>, dan </a:t>
            </a:r>
            <a:r>
              <a:rPr lang="en-US" dirty="0" err="1">
                <a:solidFill>
                  <a:schemeClr val="bg1"/>
                </a:solidFill>
                <a:latin typeface="IBM Plex Sans Condensed"/>
              </a:rPr>
              <a:t>rasio</a:t>
            </a:r>
            <a:r>
              <a:rPr lang="en-US" dirty="0">
                <a:solidFill>
                  <a:schemeClr val="bg1"/>
                </a:solidFill>
                <a:latin typeface="IBM Plex Sans Condensed"/>
              </a:rPr>
              <a:t> yang </a:t>
            </a:r>
            <a:r>
              <a:rPr lang="en-US" dirty="0" err="1">
                <a:solidFill>
                  <a:schemeClr val="bg1"/>
                </a:solidFill>
                <a:latin typeface="IBM Plex Sans Condensed"/>
              </a:rPr>
              <a:t>dihasilkan</a:t>
            </a:r>
            <a:r>
              <a:rPr lang="en-US" dirty="0">
                <a:solidFill>
                  <a:schemeClr val="bg1"/>
                </a:solidFill>
                <a:latin typeface="IBM Plex Sans Condensed"/>
              </a:rPr>
              <a:t> </a:t>
            </a:r>
            <a:r>
              <a:rPr lang="en-US" dirty="0" err="1">
                <a:solidFill>
                  <a:schemeClr val="bg1"/>
                </a:solidFill>
                <a:latin typeface="IBM Plex Sans Condensed"/>
              </a:rPr>
              <a:t>disebut</a:t>
            </a:r>
            <a:r>
              <a:rPr lang="en-US" dirty="0">
                <a:solidFill>
                  <a:schemeClr val="bg1"/>
                </a:solidFill>
                <a:latin typeface="IBM Plex Sans Condensed"/>
              </a:rPr>
              <a:t> </a:t>
            </a:r>
            <a:r>
              <a:rPr lang="en-US" dirty="0" err="1">
                <a:solidFill>
                  <a:schemeClr val="bg1"/>
                </a:solidFill>
                <a:latin typeface="IBM Plex Sans Condensed"/>
              </a:rPr>
              <a:t>tarif</a:t>
            </a:r>
            <a:r>
              <a:rPr lang="en-US" dirty="0">
                <a:solidFill>
                  <a:schemeClr val="bg1"/>
                </a:solidFill>
                <a:latin typeface="IBM Plex Sans Condensed"/>
              </a:rPr>
              <a:t> overhead (overhead rate). Tarif </a:t>
            </a:r>
            <a:r>
              <a:rPr lang="en-US" dirty="0" err="1">
                <a:solidFill>
                  <a:schemeClr val="bg1"/>
                </a:solidFill>
                <a:latin typeface="IBM Plex Sans Condensed"/>
              </a:rPr>
              <a:t>ini</a:t>
            </a:r>
            <a:r>
              <a:rPr lang="en-US" dirty="0">
                <a:solidFill>
                  <a:schemeClr val="bg1"/>
                </a:solidFill>
                <a:latin typeface="IBM Plex Sans Condensed"/>
              </a:rPr>
              <a:t> </a:t>
            </a:r>
            <a:r>
              <a:rPr lang="en-US" dirty="0" err="1">
                <a:solidFill>
                  <a:schemeClr val="bg1"/>
                </a:solidFill>
                <a:latin typeface="IBM Plex Sans Condensed"/>
              </a:rPr>
              <a:t>dikalikan</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jumlah</a:t>
            </a:r>
            <a:r>
              <a:rPr lang="en-US" dirty="0">
                <a:solidFill>
                  <a:schemeClr val="bg1"/>
                </a:solidFill>
                <a:latin typeface="IBM Plex Sans Condensed"/>
              </a:rPr>
              <a:t> </a:t>
            </a:r>
            <a:r>
              <a:rPr lang="en-US" dirty="0" err="1">
                <a:solidFill>
                  <a:schemeClr val="bg1"/>
                </a:solidFill>
                <a:latin typeface="IBM Plex Sans Condensed"/>
              </a:rPr>
              <a:t>dasar</a:t>
            </a:r>
            <a:r>
              <a:rPr lang="en-US" dirty="0">
                <a:solidFill>
                  <a:schemeClr val="bg1"/>
                </a:solidFill>
                <a:latin typeface="IBM Plex Sans Condensed"/>
              </a:rPr>
              <a:t> </a:t>
            </a:r>
            <a:r>
              <a:rPr lang="en-US" dirty="0" err="1">
                <a:solidFill>
                  <a:schemeClr val="bg1"/>
                </a:solidFill>
                <a:latin typeface="IBM Plex Sans Condensed"/>
              </a:rPr>
              <a:t>alokasi</a:t>
            </a:r>
            <a:r>
              <a:rPr lang="en-US" dirty="0">
                <a:solidFill>
                  <a:schemeClr val="bg1"/>
                </a:solidFill>
                <a:latin typeface="IBM Plex Sans Condensed"/>
              </a:rPr>
              <a:t> yang </a:t>
            </a:r>
            <a:r>
              <a:rPr lang="en-US" dirty="0" err="1">
                <a:solidFill>
                  <a:schemeClr val="bg1"/>
                </a:solidFill>
                <a:latin typeface="IBM Plex Sans Condensed"/>
              </a:rPr>
              <a:t>digunakan</a:t>
            </a:r>
            <a:r>
              <a:rPr lang="en-US" dirty="0">
                <a:solidFill>
                  <a:schemeClr val="bg1"/>
                </a:solidFill>
                <a:latin typeface="IBM Plex Sans Condensed"/>
              </a:rPr>
              <a:t> oleh </a:t>
            </a:r>
            <a:r>
              <a:rPr lang="en-US" dirty="0" err="1">
                <a:solidFill>
                  <a:schemeClr val="bg1"/>
                </a:solidFill>
                <a:latin typeface="IBM Plex Sans Condensed"/>
              </a:rPr>
              <a:t>suatu</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dan </a:t>
            </a:r>
            <a:r>
              <a:rPr lang="en-US" dirty="0" err="1">
                <a:solidFill>
                  <a:schemeClr val="bg1"/>
                </a:solidFill>
                <a:latin typeface="IBM Plex Sans Condensed"/>
              </a:rPr>
              <a:t>hasilnya</a:t>
            </a:r>
            <a:r>
              <a:rPr lang="en-US" dirty="0">
                <a:solidFill>
                  <a:schemeClr val="bg1"/>
                </a:solidFill>
                <a:latin typeface="IBM Plex Sans Condensed"/>
              </a:rPr>
              <a:t> </a:t>
            </a:r>
            <a:r>
              <a:rPr lang="en-US" dirty="0" err="1">
                <a:solidFill>
                  <a:schemeClr val="bg1"/>
                </a:solidFill>
                <a:latin typeface="IBM Plex Sans Condensed"/>
              </a:rPr>
              <a:t>adalah</a:t>
            </a:r>
            <a:r>
              <a:rPr lang="en-US" dirty="0">
                <a:solidFill>
                  <a:schemeClr val="bg1"/>
                </a:solidFill>
                <a:latin typeface="IBM Plex Sans Condensed"/>
              </a:rPr>
              <a:t> </a:t>
            </a:r>
            <a:r>
              <a:rPr lang="en-US" dirty="0" err="1">
                <a:solidFill>
                  <a:schemeClr val="bg1"/>
                </a:solidFill>
                <a:latin typeface="IBM Plex Sans Condensed"/>
              </a:rPr>
              <a:t>beban</a:t>
            </a:r>
            <a:r>
              <a:rPr lang="en-US" dirty="0">
                <a:solidFill>
                  <a:schemeClr val="bg1"/>
                </a:solidFill>
                <a:latin typeface="IBM Plex Sans Condensed"/>
              </a:rPr>
              <a:t> overhead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tersebut</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memungkinkan</a:t>
            </a:r>
            <a:r>
              <a:rPr lang="en-US" dirty="0">
                <a:solidFill>
                  <a:schemeClr val="bg1"/>
                </a:solidFill>
                <a:latin typeface="IBM Plex Sans Condensed"/>
              </a:rPr>
              <a:t> </a:t>
            </a:r>
            <a:r>
              <a:rPr lang="en-US" dirty="0" err="1">
                <a:solidFill>
                  <a:schemeClr val="bg1"/>
                </a:solidFill>
                <a:latin typeface="IBM Plex Sans Condensed"/>
              </a:rPr>
              <a:t>pembebanan</a:t>
            </a:r>
            <a:r>
              <a:rPr lang="en-US" dirty="0">
                <a:solidFill>
                  <a:schemeClr val="bg1"/>
                </a:solidFill>
                <a:latin typeface="IBM Plex Sans Condensed"/>
              </a:rPr>
              <a:t> overhead </a:t>
            </a:r>
            <a:r>
              <a:rPr lang="en-US" dirty="0" err="1">
                <a:solidFill>
                  <a:schemeClr val="bg1"/>
                </a:solidFill>
                <a:latin typeface="IBM Plex Sans Condensed"/>
              </a:rPr>
              <a:t>secara</a:t>
            </a:r>
            <a:r>
              <a:rPr lang="en-US" dirty="0">
                <a:solidFill>
                  <a:schemeClr val="bg1"/>
                </a:solidFill>
                <a:latin typeface="IBM Plex Sans Condensed"/>
              </a:rPr>
              <a:t> </a:t>
            </a:r>
            <a:r>
              <a:rPr lang="en-US" dirty="0" err="1">
                <a:solidFill>
                  <a:schemeClr val="bg1"/>
                </a:solidFill>
                <a:latin typeface="IBM Plex Sans Condensed"/>
              </a:rPr>
              <a:t>tepat</a:t>
            </a:r>
            <a:r>
              <a:rPr lang="en-US" dirty="0">
                <a:solidFill>
                  <a:schemeClr val="bg1"/>
                </a:solidFill>
                <a:latin typeface="IBM Plex Sans Condensed"/>
              </a:rPr>
              <a:t> </a:t>
            </a:r>
            <a:r>
              <a:rPr lang="en-US" dirty="0" err="1">
                <a:solidFill>
                  <a:schemeClr val="bg1"/>
                </a:solidFill>
                <a:latin typeface="IBM Plex Sans Condensed"/>
              </a:rPr>
              <a:t>waktu</a:t>
            </a:r>
            <a:r>
              <a:rPr lang="en-US" dirty="0">
                <a:solidFill>
                  <a:schemeClr val="bg1"/>
                </a:solidFill>
                <a:latin typeface="IBM Plex Sans Condensed"/>
              </a:rPr>
              <a:t>, </a:t>
            </a:r>
            <a:r>
              <a:rPr lang="en-US" dirty="0" err="1">
                <a:solidFill>
                  <a:schemeClr val="bg1"/>
                </a:solidFill>
                <a:latin typeface="IBM Plex Sans Condensed"/>
              </a:rPr>
              <a:t>tarif</a:t>
            </a:r>
            <a:r>
              <a:rPr lang="en-US" dirty="0">
                <a:solidFill>
                  <a:schemeClr val="bg1"/>
                </a:solidFill>
                <a:latin typeface="IBM Plex Sans Condensed"/>
              </a:rPr>
              <a:t> overhead yang </a:t>
            </a:r>
            <a:r>
              <a:rPr lang="en-US" dirty="0" err="1">
                <a:solidFill>
                  <a:schemeClr val="bg1"/>
                </a:solidFill>
                <a:latin typeface="IBM Plex Sans Condensed"/>
              </a:rPr>
              <a:t>telah</a:t>
            </a:r>
            <a:r>
              <a:rPr lang="en-US" dirty="0">
                <a:solidFill>
                  <a:schemeClr val="bg1"/>
                </a:solidFill>
                <a:latin typeface="IBM Plex Sans Condensed"/>
              </a:rPr>
              <a:t> </a:t>
            </a:r>
            <a:r>
              <a:rPr lang="en-US" dirty="0" err="1">
                <a:solidFill>
                  <a:schemeClr val="bg1"/>
                </a:solidFill>
                <a:latin typeface="IBM Plex Sans Condensed"/>
              </a:rPr>
              <a:t>ditentukan</a:t>
            </a:r>
            <a:r>
              <a:rPr lang="en-US" dirty="0">
                <a:solidFill>
                  <a:schemeClr val="bg1"/>
                </a:solidFill>
                <a:latin typeface="IBM Plex Sans Condensed"/>
              </a:rPr>
              <a:t> </a:t>
            </a:r>
            <a:r>
              <a:rPr lang="en-US" dirty="0" err="1">
                <a:solidFill>
                  <a:schemeClr val="bg1"/>
                </a:solidFill>
                <a:latin typeface="IBM Plex Sans Condensed"/>
              </a:rPr>
              <a:t>sebelumnya</a:t>
            </a:r>
            <a:r>
              <a:rPr lang="en-US" dirty="0">
                <a:solidFill>
                  <a:schemeClr val="bg1"/>
                </a:solidFill>
                <a:latin typeface="IBM Plex Sans Condensed"/>
              </a:rPr>
              <a:t> (predetermined overhead rate) </a:t>
            </a:r>
            <a:r>
              <a:rPr lang="en-US" dirty="0" err="1">
                <a:solidFill>
                  <a:schemeClr val="bg1"/>
                </a:solidFill>
                <a:latin typeface="IBM Plex Sans Condensed"/>
              </a:rPr>
              <a:t>digunakan</a:t>
            </a:r>
            <a:r>
              <a:rPr lang="en-US" dirty="0">
                <a:solidFill>
                  <a:schemeClr val="bg1"/>
                </a:solidFill>
                <a:latin typeface="IBM Plex Sans Condensed"/>
              </a:rPr>
              <a:t>, yang </a:t>
            </a:r>
            <a:r>
              <a:rPr lang="en-US" dirty="0" err="1">
                <a:solidFill>
                  <a:schemeClr val="bg1"/>
                </a:solidFill>
                <a:latin typeface="IBM Plex Sans Condensed"/>
              </a:rPr>
              <a:t>merupakan</a:t>
            </a:r>
            <a:r>
              <a:rPr lang="en-US" dirty="0">
                <a:solidFill>
                  <a:schemeClr val="bg1"/>
                </a:solidFill>
                <a:latin typeface="IBM Plex Sans Condensed"/>
              </a:rPr>
              <a:t> </a:t>
            </a:r>
            <a:r>
              <a:rPr lang="en-US" dirty="0" err="1">
                <a:solidFill>
                  <a:schemeClr val="bg1"/>
                </a:solidFill>
                <a:latin typeface="IBM Plex Sans Condensed"/>
              </a:rPr>
              <a:t>rasio</a:t>
            </a:r>
            <a:r>
              <a:rPr lang="en-US" dirty="0">
                <a:solidFill>
                  <a:schemeClr val="bg1"/>
                </a:solidFill>
                <a:latin typeface="IBM Plex Sans Condensed"/>
              </a:rPr>
              <a:t> </a:t>
            </a:r>
            <a:r>
              <a:rPr lang="en-US" dirty="0" err="1">
                <a:solidFill>
                  <a:schemeClr val="bg1"/>
                </a:solidFill>
                <a:latin typeface="IBM Plex Sans Condensed"/>
              </a:rPr>
              <a:t>dari</a:t>
            </a:r>
            <a:r>
              <a:rPr lang="en-US" dirty="0">
                <a:solidFill>
                  <a:schemeClr val="bg1"/>
                </a:solidFill>
                <a:latin typeface="IBM Plex Sans Condensed"/>
              </a:rPr>
              <a:t> </a:t>
            </a:r>
            <a:r>
              <a:rPr lang="en-US" dirty="0" err="1">
                <a:solidFill>
                  <a:schemeClr val="bg1"/>
                </a:solidFill>
                <a:latin typeface="IBM Plex Sans Condensed"/>
              </a:rPr>
              <a:t>estimasi</a:t>
            </a:r>
            <a:r>
              <a:rPr lang="en-US" dirty="0">
                <a:solidFill>
                  <a:schemeClr val="bg1"/>
                </a:solidFill>
                <a:latin typeface="IBM Plex Sans Condensed"/>
              </a:rPr>
              <a:t> total overhead </a:t>
            </a:r>
            <a:r>
              <a:rPr lang="en-US" dirty="0" err="1">
                <a:solidFill>
                  <a:schemeClr val="bg1"/>
                </a:solidFill>
                <a:latin typeface="IBM Plex Sans Condensed"/>
              </a:rPr>
              <a:t>terhadap</a:t>
            </a:r>
            <a:r>
              <a:rPr lang="en-US" dirty="0">
                <a:solidFill>
                  <a:schemeClr val="bg1"/>
                </a:solidFill>
                <a:latin typeface="IBM Plex Sans Condensed"/>
              </a:rPr>
              <a:t> </a:t>
            </a:r>
            <a:r>
              <a:rPr lang="en-US" dirty="0" err="1">
                <a:solidFill>
                  <a:schemeClr val="bg1"/>
                </a:solidFill>
                <a:latin typeface="IBM Plex Sans Condensed"/>
              </a:rPr>
              <a:t>estimasi</a:t>
            </a:r>
            <a:r>
              <a:rPr lang="en-US" dirty="0">
                <a:solidFill>
                  <a:schemeClr val="bg1"/>
                </a:solidFill>
                <a:latin typeface="IBM Plex Sans Condensed"/>
              </a:rPr>
              <a:t> total </a:t>
            </a:r>
            <a:r>
              <a:rPr lang="en-US" dirty="0" err="1">
                <a:solidFill>
                  <a:schemeClr val="bg1"/>
                </a:solidFill>
                <a:latin typeface="IBM Plex Sans Condensed"/>
              </a:rPr>
              <a:t>dasar</a:t>
            </a:r>
            <a:r>
              <a:rPr lang="en-US" dirty="0">
                <a:solidFill>
                  <a:schemeClr val="bg1"/>
                </a:solidFill>
                <a:latin typeface="IBM Plex Sans Condensed"/>
              </a:rPr>
              <a:t> </a:t>
            </a:r>
            <a:r>
              <a:rPr lang="en-US" dirty="0" err="1">
                <a:solidFill>
                  <a:schemeClr val="bg1"/>
                </a:solidFill>
                <a:latin typeface="IBM Plex Sans Condensed"/>
              </a:rPr>
              <a:t>alokasi</a:t>
            </a:r>
            <a:r>
              <a:rPr lang="en-US" dirty="0">
                <a:solidFill>
                  <a:schemeClr val="bg1"/>
                </a:solidFill>
                <a:latin typeface="IBM Plex Sans Condensed"/>
              </a:rPr>
              <a:t> overhead. </a:t>
            </a:r>
          </a:p>
          <a:p>
            <a:pPr algn="just" defTabSz="282575">
              <a:spcBef>
                <a:spcPts val="600"/>
              </a:spcBef>
              <a:buClr>
                <a:schemeClr val="bg1"/>
              </a:buClr>
            </a:pPr>
            <a:r>
              <a:rPr lang="en-US" dirty="0">
                <a:solidFill>
                  <a:schemeClr val="bg1"/>
                </a:solidFill>
                <a:latin typeface="IBM Plex Sans Condensed"/>
              </a:rPr>
              <a:t>	</a:t>
            </a:r>
            <a:r>
              <a:rPr lang="en-US" dirty="0" err="1">
                <a:solidFill>
                  <a:schemeClr val="bg1"/>
                </a:solidFill>
                <a:latin typeface="IBM Plex Sans Condensed"/>
              </a:rPr>
              <a:t>Jumlah</a:t>
            </a:r>
            <a:r>
              <a:rPr lang="en-US" dirty="0">
                <a:solidFill>
                  <a:schemeClr val="bg1"/>
                </a:solidFill>
                <a:latin typeface="IBM Plex Sans Condensed"/>
              </a:rPr>
              <a:t> overhead yang </a:t>
            </a:r>
            <a:r>
              <a:rPr lang="en-US" dirty="0" err="1">
                <a:solidFill>
                  <a:schemeClr val="bg1"/>
                </a:solidFill>
                <a:latin typeface="IBM Plex Sans Condensed"/>
              </a:rPr>
              <a:t>dibebankan</a:t>
            </a:r>
            <a:r>
              <a:rPr lang="en-US" dirty="0">
                <a:solidFill>
                  <a:schemeClr val="bg1"/>
                </a:solidFill>
                <a:latin typeface="IBM Plex Sans Condensed"/>
              </a:rPr>
              <a:t> </a:t>
            </a:r>
            <a:r>
              <a:rPr lang="en-US" dirty="0" err="1">
                <a:solidFill>
                  <a:schemeClr val="bg1"/>
                </a:solidFill>
                <a:latin typeface="IBM Plex Sans Condensed"/>
              </a:rPr>
              <a:t>ke</a:t>
            </a:r>
            <a:r>
              <a:rPr lang="en-US" dirty="0">
                <a:solidFill>
                  <a:schemeClr val="bg1"/>
                </a:solidFill>
                <a:latin typeface="IBM Plex Sans Condensed"/>
              </a:rPr>
              <a:t> </a:t>
            </a:r>
            <a:r>
              <a:rPr lang="en-US" dirty="0" err="1">
                <a:solidFill>
                  <a:schemeClr val="bg1"/>
                </a:solidFill>
                <a:latin typeface="IBM Plex Sans Condensed"/>
              </a:rPr>
              <a:t>suatu</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disebut</a:t>
            </a:r>
            <a:r>
              <a:rPr lang="en-US" dirty="0">
                <a:solidFill>
                  <a:schemeClr val="bg1"/>
                </a:solidFill>
                <a:latin typeface="IBM Plex Sans Condensed"/>
              </a:rPr>
              <a:t> overhead </a:t>
            </a:r>
            <a:r>
              <a:rPr lang="en-US" dirty="0" err="1">
                <a:solidFill>
                  <a:schemeClr val="bg1"/>
                </a:solidFill>
                <a:latin typeface="IBM Plex Sans Condensed"/>
              </a:rPr>
              <a:t>dibebankan</a:t>
            </a:r>
            <a:r>
              <a:rPr lang="en-US" dirty="0">
                <a:solidFill>
                  <a:schemeClr val="bg1"/>
                </a:solidFill>
                <a:latin typeface="IBM Plex Sans Condensed"/>
              </a:rPr>
              <a:t> (applied overhead), </a:t>
            </a:r>
            <a:r>
              <a:rPr lang="en-US" dirty="0" err="1">
                <a:solidFill>
                  <a:schemeClr val="bg1"/>
                </a:solidFill>
                <a:latin typeface="IBM Plex Sans Condensed"/>
              </a:rPr>
              <a:t>ditentukan</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cara</a:t>
            </a:r>
            <a:r>
              <a:rPr lang="en-US" dirty="0">
                <a:solidFill>
                  <a:schemeClr val="bg1"/>
                </a:solidFill>
                <a:latin typeface="IBM Plex Sans Condensed"/>
              </a:rPr>
              <a:t> </a:t>
            </a:r>
            <a:r>
              <a:rPr lang="en-US" dirty="0" err="1">
                <a:solidFill>
                  <a:schemeClr val="bg1"/>
                </a:solidFill>
                <a:latin typeface="IBM Plex Sans Condensed"/>
              </a:rPr>
              <a:t>mengalikan</a:t>
            </a:r>
            <a:r>
              <a:rPr lang="en-US" dirty="0">
                <a:solidFill>
                  <a:schemeClr val="bg1"/>
                </a:solidFill>
                <a:latin typeface="IBM Plex Sans Condensed"/>
              </a:rPr>
              <a:t> overhead yang </a:t>
            </a:r>
            <a:r>
              <a:rPr lang="en-US" dirty="0" err="1">
                <a:solidFill>
                  <a:schemeClr val="bg1"/>
                </a:solidFill>
                <a:latin typeface="IBM Plex Sans Condensed"/>
              </a:rPr>
              <a:t>telah</a:t>
            </a:r>
            <a:r>
              <a:rPr lang="en-US" dirty="0">
                <a:solidFill>
                  <a:schemeClr val="bg1"/>
                </a:solidFill>
                <a:latin typeface="IBM Plex Sans Condensed"/>
              </a:rPr>
              <a:t> </a:t>
            </a:r>
            <a:r>
              <a:rPr lang="en-US" dirty="0" err="1">
                <a:solidFill>
                  <a:schemeClr val="bg1"/>
                </a:solidFill>
                <a:latin typeface="IBM Plex Sans Condensed"/>
              </a:rPr>
              <a:t>ditentukan</a:t>
            </a:r>
            <a:r>
              <a:rPr lang="en-US" dirty="0">
                <a:solidFill>
                  <a:schemeClr val="bg1"/>
                </a:solidFill>
                <a:latin typeface="IBM Plex Sans Condensed"/>
              </a:rPr>
              <a:t> </a:t>
            </a:r>
            <a:r>
              <a:rPr lang="en-US" dirty="0" err="1">
                <a:solidFill>
                  <a:schemeClr val="bg1"/>
                </a:solidFill>
                <a:latin typeface="IBM Plex Sans Condensed"/>
              </a:rPr>
              <a:t>sebelumnya</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jumlah</a:t>
            </a:r>
            <a:r>
              <a:rPr lang="en-US" dirty="0">
                <a:solidFill>
                  <a:schemeClr val="bg1"/>
                </a:solidFill>
                <a:latin typeface="IBM Plex Sans Condensed"/>
              </a:rPr>
              <a:t> jam </a:t>
            </a:r>
            <a:r>
              <a:rPr lang="en-US" dirty="0" err="1">
                <a:solidFill>
                  <a:schemeClr val="bg1"/>
                </a:solidFill>
                <a:latin typeface="IBM Plex Sans Condensed"/>
              </a:rPr>
              <a:t>mesin</a:t>
            </a:r>
            <a:r>
              <a:rPr lang="en-US" dirty="0">
                <a:solidFill>
                  <a:schemeClr val="bg1"/>
                </a:solidFill>
                <a:latin typeface="IBM Plex Sans Condensed"/>
              </a:rPr>
              <a:t> yang </a:t>
            </a:r>
            <a:r>
              <a:rPr lang="en-US" dirty="0" err="1">
                <a:solidFill>
                  <a:schemeClr val="bg1"/>
                </a:solidFill>
                <a:latin typeface="IBM Plex Sans Condensed"/>
              </a:rPr>
              <a:t>digunakan</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tersebut</a:t>
            </a:r>
            <a:r>
              <a:rPr lang="en-US" dirty="0">
                <a:solidFill>
                  <a:schemeClr val="bg1"/>
                </a:solidFill>
                <a:latin typeface="IBM Plex Sans Condensed"/>
              </a:rPr>
              <a:t>. </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30</a:t>
            </a:r>
          </a:p>
        </p:txBody>
      </p:sp>
    </p:spTree>
    <p:extLst>
      <p:ext uri="{BB962C8B-B14F-4D97-AF65-F5344CB8AC3E}">
        <p14:creationId xmlns:p14="http://schemas.microsoft.com/office/powerpoint/2010/main" val="13288316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36744"/>
            <a:ext cx="2064000" cy="4061700"/>
          </a:xfrm>
        </p:spPr>
        <p:txBody>
          <a:bodyPr/>
          <a:lstStyle/>
          <a:p>
            <a:r>
              <a:rPr lang="en-US" sz="2400" b="1" dirty="0" err="1"/>
              <a:t>Akuntansi</a:t>
            </a:r>
            <a:r>
              <a:rPr lang="en-US" sz="2400" b="1" dirty="0"/>
              <a:t> </a:t>
            </a:r>
            <a:r>
              <a:rPr lang="en-US" sz="2400" b="1" dirty="0" err="1"/>
              <a:t>Untuk</a:t>
            </a:r>
            <a:r>
              <a:rPr lang="en-US" sz="2400" b="1" dirty="0"/>
              <a:t> </a:t>
            </a:r>
            <a:r>
              <a:rPr lang="en-US" sz="2400" b="1" dirty="0" err="1"/>
              <a:t>Barang</a:t>
            </a:r>
            <a:r>
              <a:rPr lang="en-US" sz="2400" b="1" dirty="0"/>
              <a:t> Jadi dan </a:t>
            </a:r>
            <a:r>
              <a:rPr lang="en-US" sz="2400" b="1" dirty="0" err="1"/>
              <a:t>Produk</a:t>
            </a:r>
            <a:r>
              <a:rPr lang="en-US" sz="2400" b="1" dirty="0"/>
              <a:t> yang </a:t>
            </a:r>
            <a:r>
              <a:rPr lang="en-US" sz="2400" b="1" dirty="0" err="1"/>
              <a:t>Dijual</a:t>
            </a:r>
            <a:endParaRPr lang="en-US" sz="2400" b="1" dirty="0"/>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32212" y="77824"/>
            <a:ext cx="6101395" cy="4470455"/>
          </a:xfrm>
          <a:prstGeom prst="rect">
            <a:avLst/>
          </a:prstGeom>
        </p:spPr>
        <p:txBody>
          <a:bodyPr wrap="square">
            <a:spAutoFit/>
          </a:bodyPr>
          <a:lstStyle/>
          <a:p>
            <a:pPr algn="just" defTabSz="282575">
              <a:spcBef>
                <a:spcPts val="300"/>
              </a:spcBef>
              <a:buClr>
                <a:schemeClr val="bg1"/>
              </a:buClr>
            </a:pPr>
            <a:r>
              <a:rPr lang="en-US" dirty="0">
                <a:solidFill>
                  <a:schemeClr val="bg1"/>
                </a:solidFill>
                <a:latin typeface="IBM Plex Sans Condensed"/>
              </a:rPr>
              <a:t>	</a:t>
            </a:r>
            <a:r>
              <a:rPr lang="en-US" dirty="0" err="1">
                <a:solidFill>
                  <a:schemeClr val="bg1"/>
                </a:solidFill>
                <a:latin typeface="IBM Plex Sans Condensed"/>
              </a:rPr>
              <a:t>Saat</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diselesaikan</a:t>
            </a:r>
            <a:r>
              <a:rPr lang="en-US" dirty="0">
                <a:solidFill>
                  <a:schemeClr val="bg1"/>
                </a:solidFill>
                <a:latin typeface="IBM Plex Sans Condensed"/>
              </a:rPr>
              <a:t>, </a:t>
            </a:r>
            <a:r>
              <a:rPr lang="en-US" dirty="0" err="1">
                <a:solidFill>
                  <a:schemeClr val="bg1"/>
                </a:solidFill>
                <a:latin typeface="IBM Plex Sans Condensed"/>
              </a:rPr>
              <a:t>kartu</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pesanannya</a:t>
            </a:r>
            <a:r>
              <a:rPr lang="en-US" dirty="0">
                <a:solidFill>
                  <a:schemeClr val="bg1"/>
                </a:solidFill>
                <a:latin typeface="IBM Plex Sans Condensed"/>
              </a:rPr>
              <a:t> </a:t>
            </a:r>
            <a:r>
              <a:rPr lang="en-US" dirty="0" err="1">
                <a:solidFill>
                  <a:schemeClr val="bg1"/>
                </a:solidFill>
                <a:latin typeface="IBM Plex Sans Condensed"/>
              </a:rPr>
              <a:t>dipindahkan</a:t>
            </a:r>
            <a:r>
              <a:rPr lang="en-US" dirty="0">
                <a:solidFill>
                  <a:schemeClr val="bg1"/>
                </a:solidFill>
                <a:latin typeface="IBM Plex Sans Condensed"/>
              </a:rPr>
              <a:t> </a:t>
            </a:r>
            <a:r>
              <a:rPr lang="en-US" dirty="0" err="1">
                <a:solidFill>
                  <a:schemeClr val="bg1"/>
                </a:solidFill>
                <a:latin typeface="IBM Plex Sans Condensed"/>
              </a:rPr>
              <a:t>dari</a:t>
            </a:r>
            <a:r>
              <a:rPr lang="en-US" dirty="0">
                <a:solidFill>
                  <a:schemeClr val="bg1"/>
                </a:solidFill>
                <a:latin typeface="IBM Plex Sans Condensed"/>
              </a:rPr>
              <a:t> </a:t>
            </a:r>
            <a:r>
              <a:rPr lang="en-US" dirty="0" err="1">
                <a:solidFill>
                  <a:schemeClr val="bg1"/>
                </a:solidFill>
                <a:latin typeface="IBM Plex Sans Condensed"/>
              </a:rPr>
              <a:t>kategori</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proses </a:t>
            </a:r>
            <a:r>
              <a:rPr lang="en-US" dirty="0" err="1">
                <a:solidFill>
                  <a:schemeClr val="bg1"/>
                </a:solidFill>
                <a:latin typeface="IBM Plex Sans Condensed"/>
              </a:rPr>
              <a:t>ke</a:t>
            </a:r>
            <a:r>
              <a:rPr lang="en-US" dirty="0">
                <a:solidFill>
                  <a:schemeClr val="bg1"/>
                </a:solidFill>
                <a:latin typeface="IBM Plex Sans Condensed"/>
              </a:rPr>
              <a:t> </a:t>
            </a:r>
            <a:r>
              <a:rPr lang="en-US" dirty="0" err="1">
                <a:solidFill>
                  <a:schemeClr val="bg1"/>
                </a:solidFill>
                <a:latin typeface="IBM Plex Sans Condensed"/>
              </a:rPr>
              <a:t>pekerjaan</a:t>
            </a:r>
            <a:r>
              <a:rPr lang="en-US" dirty="0">
                <a:solidFill>
                  <a:schemeClr val="bg1"/>
                </a:solidFill>
                <a:latin typeface="IBM Plex Sans Condensed"/>
              </a:rPr>
              <a:t> yang </a:t>
            </a:r>
            <a:r>
              <a:rPr lang="en-US" dirty="0" err="1">
                <a:solidFill>
                  <a:schemeClr val="bg1"/>
                </a:solidFill>
                <a:latin typeface="IBM Plex Sans Condensed"/>
              </a:rPr>
              <a:t>sudah</a:t>
            </a:r>
            <a:r>
              <a:rPr lang="en-US" dirty="0">
                <a:solidFill>
                  <a:schemeClr val="bg1"/>
                </a:solidFill>
                <a:latin typeface="IBM Plex Sans Condensed"/>
              </a:rPr>
              <a:t> </a:t>
            </a:r>
            <a:r>
              <a:rPr lang="en-US" dirty="0" err="1">
                <a:solidFill>
                  <a:schemeClr val="bg1"/>
                </a:solidFill>
                <a:latin typeface="IBM Plex Sans Condensed"/>
              </a:rPr>
              <a:t>selesai</a:t>
            </a:r>
            <a:r>
              <a:rPr lang="en-US" dirty="0">
                <a:solidFill>
                  <a:schemeClr val="bg1"/>
                </a:solidFill>
                <a:latin typeface="IBM Plex Sans Condensed"/>
              </a:rPr>
              <a:t>. Ketika </a:t>
            </a:r>
            <a:r>
              <a:rPr lang="en-US" dirty="0" err="1">
                <a:solidFill>
                  <a:schemeClr val="bg1"/>
                </a:solidFill>
                <a:latin typeface="IBM Plex Sans Condensed"/>
              </a:rPr>
              <a:t>suatu</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diselesaikan</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mengisi</a:t>
            </a:r>
            <a:r>
              <a:rPr lang="en-US" dirty="0">
                <a:solidFill>
                  <a:schemeClr val="bg1"/>
                </a:solidFill>
                <a:latin typeface="IBM Plex Sans Condensed"/>
              </a:rPr>
              <a:t> </a:t>
            </a:r>
            <a:r>
              <a:rPr lang="en-US" dirty="0" err="1">
                <a:solidFill>
                  <a:schemeClr val="bg1"/>
                </a:solidFill>
                <a:latin typeface="IBM Plex Sans Condensed"/>
              </a:rPr>
              <a:t>kembali</a:t>
            </a:r>
            <a:r>
              <a:rPr lang="en-US" dirty="0">
                <a:solidFill>
                  <a:schemeClr val="bg1"/>
                </a:solidFill>
                <a:latin typeface="IBM Plex Sans Condensed"/>
              </a:rPr>
              <a:t> </a:t>
            </a:r>
            <a:r>
              <a:rPr lang="en-US" dirty="0" err="1">
                <a:solidFill>
                  <a:schemeClr val="bg1"/>
                </a:solidFill>
                <a:latin typeface="IBM Plex Sans Condensed"/>
              </a:rPr>
              <a:t>persediaan</a:t>
            </a:r>
            <a:r>
              <a:rPr lang="en-US" dirty="0">
                <a:solidFill>
                  <a:schemeClr val="bg1"/>
                </a:solidFill>
                <a:latin typeface="IBM Plex Sans Condensed"/>
              </a:rPr>
              <a:t> </a:t>
            </a:r>
            <a:r>
              <a:rPr lang="en-US" dirty="0" err="1">
                <a:solidFill>
                  <a:schemeClr val="bg1"/>
                </a:solidFill>
                <a:latin typeface="IBM Plex Sans Condensed"/>
              </a:rPr>
              <a:t>barang</a:t>
            </a:r>
            <a:r>
              <a:rPr lang="en-US" dirty="0">
                <a:solidFill>
                  <a:schemeClr val="bg1"/>
                </a:solidFill>
                <a:latin typeface="IBM Plex Sans Condensed"/>
              </a:rPr>
              <a:t> </a:t>
            </a:r>
            <a:r>
              <a:rPr lang="en-US" dirty="0" err="1">
                <a:solidFill>
                  <a:schemeClr val="bg1"/>
                </a:solidFill>
                <a:latin typeface="IBM Plex Sans Condensed"/>
              </a:rPr>
              <a:t>jadi</a:t>
            </a:r>
            <a:r>
              <a:rPr lang="en-US" dirty="0">
                <a:solidFill>
                  <a:schemeClr val="bg1"/>
                </a:solidFill>
                <a:latin typeface="IBM Plex Sans Condensed"/>
              </a:rPr>
              <a:t>, </a:t>
            </a:r>
            <a:r>
              <a:rPr lang="en-US" dirty="0" err="1">
                <a:solidFill>
                  <a:schemeClr val="bg1"/>
                </a:solidFill>
                <a:latin typeface="IBM Plex Sans Condensed"/>
              </a:rPr>
              <a:t>maka</a:t>
            </a:r>
            <a:r>
              <a:rPr lang="en-US" dirty="0">
                <a:solidFill>
                  <a:schemeClr val="bg1"/>
                </a:solidFill>
                <a:latin typeface="IBM Plex Sans Condensed"/>
              </a:rPr>
              <a:t> </a:t>
            </a:r>
            <a:r>
              <a:rPr lang="en-US" dirty="0" err="1">
                <a:solidFill>
                  <a:schemeClr val="bg1"/>
                </a:solidFill>
                <a:latin typeface="IBM Plex Sans Condensed"/>
              </a:rPr>
              <a:t>kuantitas</a:t>
            </a:r>
            <a:r>
              <a:rPr lang="en-US" dirty="0">
                <a:solidFill>
                  <a:schemeClr val="bg1"/>
                </a:solidFill>
                <a:latin typeface="IBM Plex Sans Condensed"/>
              </a:rPr>
              <a:t> dan </a:t>
            </a:r>
            <a:r>
              <a:rPr lang="en-US" dirty="0" err="1">
                <a:solidFill>
                  <a:schemeClr val="bg1"/>
                </a:solidFill>
                <a:latin typeface="IBM Plex Sans Condensed"/>
              </a:rPr>
              <a:t>biayanya</a:t>
            </a:r>
            <a:r>
              <a:rPr lang="en-US" dirty="0">
                <a:solidFill>
                  <a:schemeClr val="bg1"/>
                </a:solidFill>
                <a:latin typeface="IBM Plex Sans Condensed"/>
              </a:rPr>
              <a:t> </a:t>
            </a:r>
            <a:r>
              <a:rPr lang="en-US" dirty="0" err="1">
                <a:solidFill>
                  <a:schemeClr val="bg1"/>
                </a:solidFill>
                <a:latin typeface="IBM Plex Sans Condensed"/>
              </a:rPr>
              <a:t>dicatat</a:t>
            </a:r>
            <a:r>
              <a:rPr lang="en-US" dirty="0">
                <a:solidFill>
                  <a:schemeClr val="bg1"/>
                </a:solidFill>
                <a:latin typeface="IBM Plex Sans Condensed"/>
              </a:rPr>
              <a:t> pada </a:t>
            </a:r>
            <a:r>
              <a:rPr lang="en-US" dirty="0" err="1">
                <a:solidFill>
                  <a:schemeClr val="bg1"/>
                </a:solidFill>
                <a:latin typeface="IBM Plex Sans Condensed"/>
              </a:rPr>
              <a:t>kartu</a:t>
            </a:r>
            <a:r>
              <a:rPr lang="en-US" dirty="0">
                <a:solidFill>
                  <a:schemeClr val="bg1"/>
                </a:solidFill>
                <a:latin typeface="IBM Plex Sans Condensed"/>
              </a:rPr>
              <a:t> </a:t>
            </a:r>
            <a:r>
              <a:rPr lang="en-US" dirty="0" err="1">
                <a:solidFill>
                  <a:schemeClr val="bg1"/>
                </a:solidFill>
                <a:latin typeface="IBM Plex Sans Condensed"/>
              </a:rPr>
              <a:t>barang</a:t>
            </a:r>
            <a:r>
              <a:rPr lang="en-US" dirty="0">
                <a:solidFill>
                  <a:schemeClr val="bg1"/>
                </a:solidFill>
                <a:latin typeface="IBM Plex Sans Condensed"/>
              </a:rPr>
              <a:t> </a:t>
            </a:r>
            <a:r>
              <a:rPr lang="en-US" dirty="0" err="1">
                <a:solidFill>
                  <a:schemeClr val="bg1"/>
                </a:solidFill>
                <a:latin typeface="IBM Plex Sans Condensed"/>
              </a:rPr>
              <a:t>jadi</a:t>
            </a:r>
            <a:r>
              <a:rPr lang="en-US" dirty="0">
                <a:solidFill>
                  <a:schemeClr val="bg1"/>
                </a:solidFill>
                <a:latin typeface="IBM Plex Sans Condensed"/>
              </a:rPr>
              <a:t>, yang </a:t>
            </a:r>
            <a:r>
              <a:rPr lang="en-US" dirty="0" err="1">
                <a:solidFill>
                  <a:schemeClr val="bg1"/>
                </a:solidFill>
                <a:latin typeface="IBM Plex Sans Condensed"/>
              </a:rPr>
              <a:t>merupakan</a:t>
            </a:r>
            <a:r>
              <a:rPr lang="en-US" dirty="0">
                <a:solidFill>
                  <a:schemeClr val="bg1"/>
                </a:solidFill>
                <a:latin typeface="IBM Plex Sans Condensed"/>
              </a:rPr>
              <a:t> </a:t>
            </a:r>
            <a:r>
              <a:rPr lang="en-US" dirty="0" err="1">
                <a:solidFill>
                  <a:schemeClr val="bg1"/>
                </a:solidFill>
                <a:latin typeface="IBM Plex Sans Condensed"/>
              </a:rPr>
              <a:t>akun</a:t>
            </a:r>
            <a:r>
              <a:rPr lang="en-US" dirty="0">
                <a:solidFill>
                  <a:schemeClr val="bg1"/>
                </a:solidFill>
                <a:latin typeface="IBM Plex Sans Condensed"/>
              </a:rPr>
              <a:t> </a:t>
            </a:r>
            <a:r>
              <a:rPr lang="en-US" dirty="0" err="1">
                <a:solidFill>
                  <a:schemeClr val="bg1"/>
                </a:solidFill>
                <a:latin typeface="IBM Plex Sans Condensed"/>
              </a:rPr>
              <a:t>buku</a:t>
            </a:r>
            <a:r>
              <a:rPr lang="en-US" dirty="0">
                <a:solidFill>
                  <a:schemeClr val="bg1"/>
                </a:solidFill>
                <a:latin typeface="IBM Plex Sans Condensed"/>
              </a:rPr>
              <a:t> </a:t>
            </a:r>
            <a:r>
              <a:rPr lang="en-US" dirty="0" err="1">
                <a:solidFill>
                  <a:schemeClr val="bg1"/>
                </a:solidFill>
                <a:latin typeface="IBM Plex Sans Condensed"/>
              </a:rPr>
              <a:t>pembantu</a:t>
            </a:r>
            <a:r>
              <a:rPr lang="en-US" dirty="0">
                <a:solidFill>
                  <a:schemeClr val="bg1"/>
                </a:solidFill>
                <a:latin typeface="IBM Plex Sans Condensed"/>
              </a:rPr>
              <a:t> yang </a:t>
            </a:r>
            <a:r>
              <a:rPr lang="en-US" dirty="0" err="1">
                <a:solidFill>
                  <a:schemeClr val="bg1"/>
                </a:solidFill>
                <a:latin typeface="IBM Plex Sans Condensed"/>
              </a:rPr>
              <a:t>mendukung</a:t>
            </a:r>
            <a:r>
              <a:rPr lang="en-US" dirty="0">
                <a:solidFill>
                  <a:schemeClr val="bg1"/>
                </a:solidFill>
                <a:latin typeface="IBM Plex Sans Condensed"/>
              </a:rPr>
              <a:t> </a:t>
            </a:r>
            <a:r>
              <a:rPr lang="en-US" dirty="0" err="1">
                <a:solidFill>
                  <a:schemeClr val="bg1"/>
                </a:solidFill>
                <a:latin typeface="IBM Plex Sans Condensed"/>
              </a:rPr>
              <a:t>akun</a:t>
            </a:r>
            <a:r>
              <a:rPr lang="en-US" dirty="0">
                <a:solidFill>
                  <a:schemeClr val="bg1"/>
                </a:solidFill>
                <a:latin typeface="IBM Plex Sans Condensed"/>
              </a:rPr>
              <a:t> </a:t>
            </a:r>
            <a:r>
              <a:rPr lang="en-US" dirty="0" err="1">
                <a:solidFill>
                  <a:schemeClr val="bg1"/>
                </a:solidFill>
                <a:latin typeface="IBM Plex Sans Condensed"/>
              </a:rPr>
              <a:t>barang</a:t>
            </a:r>
            <a:r>
              <a:rPr lang="en-US" dirty="0">
                <a:solidFill>
                  <a:schemeClr val="bg1"/>
                </a:solidFill>
                <a:latin typeface="IBM Plex Sans Condensed"/>
              </a:rPr>
              <a:t> </a:t>
            </a:r>
            <a:r>
              <a:rPr lang="en-US" dirty="0" err="1">
                <a:solidFill>
                  <a:schemeClr val="bg1"/>
                </a:solidFill>
                <a:latin typeface="IBM Plex Sans Condensed"/>
              </a:rPr>
              <a:t>jadi</a:t>
            </a:r>
            <a:r>
              <a:rPr lang="en-US" dirty="0">
                <a:solidFill>
                  <a:schemeClr val="bg1"/>
                </a:solidFill>
                <a:latin typeface="IBM Plex Sans Condensed"/>
              </a:rPr>
              <a:t>. </a:t>
            </a:r>
          </a:p>
          <a:p>
            <a:pPr algn="just" defTabSz="282575">
              <a:spcBef>
                <a:spcPts val="300"/>
              </a:spcBef>
              <a:buClr>
                <a:schemeClr val="bg1"/>
              </a:buClr>
            </a:pPr>
            <a:endParaRPr lang="en-US" dirty="0">
              <a:solidFill>
                <a:schemeClr val="bg1"/>
              </a:solidFill>
              <a:latin typeface="IBM Plex Sans Condensed"/>
            </a:endParaRPr>
          </a:p>
          <a:p>
            <a:pPr algn="just" defTabSz="282575">
              <a:spcBef>
                <a:spcPts val="300"/>
              </a:spcBef>
              <a:buClr>
                <a:schemeClr val="bg1"/>
              </a:buClr>
            </a:pPr>
            <a:r>
              <a:rPr lang="en-US" dirty="0" err="1">
                <a:solidFill>
                  <a:schemeClr val="bg1"/>
                </a:solidFill>
                <a:latin typeface="IBM Plex Sans Condensed"/>
              </a:rPr>
              <a:t>Barang</a:t>
            </a:r>
            <a:r>
              <a:rPr lang="en-US" dirty="0">
                <a:solidFill>
                  <a:schemeClr val="bg1"/>
                </a:solidFill>
                <a:latin typeface="IBM Plex Sans Condensed"/>
              </a:rPr>
              <a:t> </a:t>
            </a:r>
            <a:r>
              <a:rPr lang="en-US" dirty="0" err="1">
                <a:solidFill>
                  <a:schemeClr val="bg1"/>
                </a:solidFill>
                <a:latin typeface="IBM Plex Sans Condensed"/>
              </a:rPr>
              <a:t>jadi</a:t>
            </a:r>
            <a:r>
              <a:rPr lang="en-US" dirty="0">
                <a:solidFill>
                  <a:schemeClr val="bg1"/>
                </a:solidFill>
                <a:latin typeface="IBM Plex Sans Condensed"/>
              </a:rPr>
              <a:t> </a:t>
            </a:r>
            <a:r>
              <a:rPr lang="en-US" dirty="0" err="1">
                <a:solidFill>
                  <a:schemeClr val="bg1"/>
                </a:solidFill>
                <a:latin typeface="IBM Plex Sans Condensed"/>
              </a:rPr>
              <a:t>senilai</a:t>
            </a:r>
            <a:r>
              <a:rPr lang="en-US" dirty="0">
                <a:solidFill>
                  <a:schemeClr val="bg1"/>
                </a:solidFill>
                <a:latin typeface="IBM Plex Sans Condensed"/>
              </a:rPr>
              <a:t> $ 56.926 </a:t>
            </a:r>
            <a:r>
              <a:rPr lang="en-US" dirty="0" err="1">
                <a:solidFill>
                  <a:schemeClr val="bg1"/>
                </a:solidFill>
                <a:latin typeface="IBM Plex Sans Condensed"/>
              </a:rPr>
              <a:t>ditransfer</a:t>
            </a:r>
            <a:r>
              <a:rPr lang="en-US" dirty="0">
                <a:solidFill>
                  <a:schemeClr val="bg1"/>
                </a:solidFill>
                <a:latin typeface="IBM Plex Sans Condensed"/>
              </a:rPr>
              <a:t> </a:t>
            </a:r>
            <a:r>
              <a:rPr lang="en-US" dirty="0" err="1">
                <a:solidFill>
                  <a:schemeClr val="bg1"/>
                </a:solidFill>
                <a:latin typeface="IBM Plex Sans Condensed"/>
              </a:rPr>
              <a:t>ke</a:t>
            </a:r>
            <a:r>
              <a:rPr lang="en-US" dirty="0">
                <a:solidFill>
                  <a:schemeClr val="bg1"/>
                </a:solidFill>
                <a:latin typeface="IBM Plex Sans Condensed"/>
              </a:rPr>
              <a:t> </a:t>
            </a:r>
            <a:r>
              <a:rPr lang="en-US" dirty="0" err="1">
                <a:solidFill>
                  <a:schemeClr val="bg1"/>
                </a:solidFill>
                <a:latin typeface="IBM Plex Sans Condensed"/>
              </a:rPr>
              <a:t>gudang</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mengisi</a:t>
            </a:r>
            <a:r>
              <a:rPr lang="en-US" dirty="0">
                <a:solidFill>
                  <a:schemeClr val="bg1"/>
                </a:solidFill>
                <a:latin typeface="IBM Plex Sans Condensed"/>
              </a:rPr>
              <a:t> </a:t>
            </a:r>
            <a:r>
              <a:rPr lang="en-US" dirty="0" err="1">
                <a:solidFill>
                  <a:schemeClr val="bg1"/>
                </a:solidFill>
                <a:latin typeface="IBM Plex Sans Condensed"/>
              </a:rPr>
              <a:t>persediaan</a:t>
            </a:r>
            <a:r>
              <a:rPr lang="en-US" dirty="0">
                <a:solidFill>
                  <a:schemeClr val="bg1"/>
                </a:solidFill>
                <a:latin typeface="IBM Plex Sans Condensed"/>
              </a:rPr>
              <a:t>. </a:t>
            </a:r>
          </a:p>
          <a:p>
            <a:pPr algn="just" defTabSz="282575">
              <a:spcBef>
                <a:spcPts val="300"/>
              </a:spcBef>
              <a:buClr>
                <a:schemeClr val="bg1"/>
              </a:buClr>
            </a:pPr>
            <a:r>
              <a:rPr lang="en-US" dirty="0">
                <a:solidFill>
                  <a:schemeClr val="bg1"/>
                </a:solidFill>
                <a:latin typeface="IBM Plex Sans Condensed"/>
              </a:rPr>
              <a:t>Ayat </a:t>
            </a:r>
            <a:r>
              <a:rPr lang="en-US" dirty="0" err="1">
                <a:solidFill>
                  <a:schemeClr val="bg1"/>
                </a:solidFill>
                <a:latin typeface="IBM Plex Sans Condensed"/>
              </a:rPr>
              <a:t>Jurnal</a:t>
            </a:r>
            <a:r>
              <a:rPr lang="en-US" dirty="0">
                <a:solidFill>
                  <a:schemeClr val="bg1"/>
                </a:solidFill>
                <a:latin typeface="IBM Plex Sans Condensed"/>
              </a:rPr>
              <a:t> : </a:t>
            </a:r>
          </a:p>
          <a:p>
            <a:pPr algn="just" defTabSz="282575">
              <a:spcBef>
                <a:spcPts val="300"/>
              </a:spcBef>
              <a:buClr>
                <a:schemeClr val="bg1"/>
              </a:buClr>
            </a:pPr>
            <a:r>
              <a:rPr lang="en-US" dirty="0" err="1">
                <a:solidFill>
                  <a:schemeClr val="bg1"/>
                </a:solidFill>
                <a:latin typeface="IBM Plex Sans Condensed"/>
              </a:rPr>
              <a:t>Barang</a:t>
            </a:r>
            <a:r>
              <a:rPr lang="en-US" dirty="0">
                <a:solidFill>
                  <a:schemeClr val="bg1"/>
                </a:solidFill>
                <a:latin typeface="IBM Plex Sans Condensed"/>
              </a:rPr>
              <a:t> Jadi 				$ 56.926 </a:t>
            </a:r>
          </a:p>
          <a:p>
            <a:pPr algn="just" defTabSz="282575">
              <a:spcBef>
                <a:spcPts val="300"/>
              </a:spcBef>
              <a:buClr>
                <a:schemeClr val="bg1"/>
              </a:buClr>
            </a:pPr>
            <a:r>
              <a:rPr lang="en-US" dirty="0">
                <a:solidFill>
                  <a:schemeClr val="bg1"/>
                </a:solidFill>
                <a:latin typeface="IBM Plex Sans Condensed"/>
              </a:rPr>
              <a:t>	</a:t>
            </a:r>
            <a:r>
              <a:rPr lang="en-US" dirty="0" err="1">
                <a:solidFill>
                  <a:schemeClr val="bg1"/>
                </a:solidFill>
                <a:latin typeface="IBM Plex Sans Condensed"/>
              </a:rPr>
              <a:t>Barang</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Proses 				$ 56.926</a:t>
            </a:r>
          </a:p>
          <a:p>
            <a:pPr algn="just" defTabSz="282575">
              <a:spcBef>
                <a:spcPts val="300"/>
              </a:spcBef>
              <a:buClr>
                <a:schemeClr val="bg1"/>
              </a:buClr>
            </a:pPr>
            <a:endParaRPr lang="en-US" dirty="0">
              <a:solidFill>
                <a:schemeClr val="bg1"/>
              </a:solidFill>
              <a:latin typeface="IBM Plex Sans Condensed"/>
            </a:endParaRPr>
          </a:p>
          <a:p>
            <a:pPr algn="just" defTabSz="282575">
              <a:spcBef>
                <a:spcPts val="300"/>
              </a:spcBef>
              <a:buClr>
                <a:schemeClr val="bg1"/>
              </a:buClr>
            </a:pPr>
            <a:r>
              <a:rPr lang="en-US" dirty="0" err="1">
                <a:solidFill>
                  <a:schemeClr val="bg1"/>
                </a:solidFill>
                <a:latin typeface="IBM Plex Sans Condensed"/>
              </a:rPr>
              <a:t>Dijual</a:t>
            </a:r>
            <a:r>
              <a:rPr lang="en-US" dirty="0">
                <a:solidFill>
                  <a:schemeClr val="bg1"/>
                </a:solidFill>
                <a:latin typeface="IBM Plex Sans Condensed"/>
              </a:rPr>
              <a:t> </a:t>
            </a:r>
            <a:r>
              <a:rPr lang="en-US" dirty="0" err="1">
                <a:solidFill>
                  <a:schemeClr val="bg1"/>
                </a:solidFill>
                <a:latin typeface="IBM Plex Sans Condensed"/>
              </a:rPr>
              <a:t>barang</a:t>
            </a:r>
            <a:r>
              <a:rPr lang="en-US" dirty="0">
                <a:solidFill>
                  <a:schemeClr val="bg1"/>
                </a:solidFill>
                <a:latin typeface="IBM Plex Sans Condensed"/>
              </a:rPr>
              <a:t> </a:t>
            </a:r>
            <a:r>
              <a:rPr lang="en-US" dirty="0" err="1">
                <a:solidFill>
                  <a:schemeClr val="bg1"/>
                </a:solidFill>
                <a:latin typeface="IBM Plex Sans Condensed"/>
              </a:rPr>
              <a:t>jadi</a:t>
            </a:r>
            <a:r>
              <a:rPr lang="en-US" dirty="0">
                <a:solidFill>
                  <a:schemeClr val="bg1"/>
                </a:solidFill>
                <a:latin typeface="IBM Plex Sans Condensed"/>
              </a:rPr>
              <a:t> </a:t>
            </a:r>
            <a:r>
              <a:rPr lang="en-US" dirty="0" err="1">
                <a:solidFill>
                  <a:schemeClr val="bg1"/>
                </a:solidFill>
                <a:latin typeface="IBM Plex Sans Condensed"/>
              </a:rPr>
              <a:t>senilai</a:t>
            </a:r>
            <a:r>
              <a:rPr lang="en-US" dirty="0">
                <a:solidFill>
                  <a:schemeClr val="bg1"/>
                </a:solidFill>
                <a:latin typeface="IBM Plex Sans Condensed"/>
              </a:rPr>
              <a:t> $ 52.300,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harga</a:t>
            </a:r>
            <a:r>
              <a:rPr lang="en-US" dirty="0">
                <a:solidFill>
                  <a:schemeClr val="bg1"/>
                </a:solidFill>
                <a:latin typeface="IBM Plex Sans Condensed"/>
              </a:rPr>
              <a:t> </a:t>
            </a:r>
            <a:r>
              <a:rPr lang="en-US" dirty="0" err="1">
                <a:solidFill>
                  <a:schemeClr val="bg1"/>
                </a:solidFill>
                <a:latin typeface="IBM Plex Sans Condensed"/>
              </a:rPr>
              <a:t>jual</a:t>
            </a:r>
            <a:r>
              <a:rPr lang="en-US" dirty="0">
                <a:solidFill>
                  <a:schemeClr val="bg1"/>
                </a:solidFill>
                <a:latin typeface="IBM Plex Sans Condensed"/>
              </a:rPr>
              <a:t> </a:t>
            </a:r>
            <a:r>
              <a:rPr lang="en-US" dirty="0" err="1">
                <a:solidFill>
                  <a:schemeClr val="bg1"/>
                </a:solidFill>
                <a:latin typeface="IBM Plex Sans Condensed"/>
              </a:rPr>
              <a:t>sebesar</a:t>
            </a:r>
            <a:r>
              <a:rPr lang="en-US" dirty="0">
                <a:solidFill>
                  <a:schemeClr val="bg1"/>
                </a:solidFill>
                <a:latin typeface="IBM Plex Sans Condensed"/>
              </a:rPr>
              <a:t> $ 70.000 </a:t>
            </a:r>
          </a:p>
          <a:p>
            <a:pPr algn="just" defTabSz="282575">
              <a:spcBef>
                <a:spcPts val="300"/>
              </a:spcBef>
              <a:buClr>
                <a:schemeClr val="bg1"/>
              </a:buClr>
            </a:pPr>
            <a:r>
              <a:rPr lang="en-US" dirty="0">
                <a:solidFill>
                  <a:schemeClr val="bg1"/>
                </a:solidFill>
                <a:latin typeface="IBM Plex Sans Condensed"/>
              </a:rPr>
              <a:t>Ayat </a:t>
            </a:r>
            <a:r>
              <a:rPr lang="en-US" dirty="0" err="1">
                <a:solidFill>
                  <a:schemeClr val="bg1"/>
                </a:solidFill>
                <a:latin typeface="IBM Plex Sans Condensed"/>
              </a:rPr>
              <a:t>jurnal</a:t>
            </a:r>
            <a:r>
              <a:rPr lang="en-US" dirty="0">
                <a:solidFill>
                  <a:schemeClr val="bg1"/>
                </a:solidFill>
                <a:latin typeface="IBM Plex Sans Condensed"/>
              </a:rPr>
              <a:t> : </a:t>
            </a:r>
          </a:p>
          <a:p>
            <a:pPr algn="just" defTabSz="282575">
              <a:spcBef>
                <a:spcPts val="300"/>
              </a:spcBef>
              <a:buClr>
                <a:schemeClr val="bg1"/>
              </a:buClr>
            </a:pPr>
            <a:r>
              <a:rPr lang="en-US" dirty="0" err="1">
                <a:solidFill>
                  <a:schemeClr val="bg1"/>
                </a:solidFill>
                <a:latin typeface="IBM Plex Sans Condensed"/>
              </a:rPr>
              <a:t>Piutang</a:t>
            </a:r>
            <a:r>
              <a:rPr lang="en-US" dirty="0">
                <a:solidFill>
                  <a:schemeClr val="bg1"/>
                </a:solidFill>
                <a:latin typeface="IBM Plex Sans Condensed"/>
              </a:rPr>
              <a:t> Usaha 				$ 70.000 </a:t>
            </a:r>
          </a:p>
          <a:p>
            <a:pPr algn="just" defTabSz="282575">
              <a:spcBef>
                <a:spcPts val="300"/>
              </a:spcBef>
              <a:buClr>
                <a:schemeClr val="bg1"/>
              </a:buClr>
            </a:pPr>
            <a:r>
              <a:rPr lang="en-US" dirty="0">
                <a:solidFill>
                  <a:schemeClr val="bg1"/>
                </a:solidFill>
                <a:latin typeface="IBM Plex Sans Condensed"/>
              </a:rPr>
              <a:t>	</a:t>
            </a:r>
            <a:r>
              <a:rPr lang="en-US" dirty="0" err="1">
                <a:solidFill>
                  <a:schemeClr val="bg1"/>
                </a:solidFill>
                <a:latin typeface="IBM Plex Sans Condensed"/>
              </a:rPr>
              <a:t>Penjualan</a:t>
            </a:r>
            <a:r>
              <a:rPr lang="en-US" dirty="0">
                <a:solidFill>
                  <a:schemeClr val="bg1"/>
                </a:solidFill>
                <a:latin typeface="IBM Plex Sans Condensed"/>
              </a:rPr>
              <a:t> 							$ 70.000</a:t>
            </a:r>
          </a:p>
          <a:p>
            <a:pPr algn="just" defTabSz="282575">
              <a:spcBef>
                <a:spcPts val="300"/>
              </a:spcBef>
              <a:buClr>
                <a:schemeClr val="bg1"/>
              </a:buClr>
            </a:pPr>
            <a:endParaRPr lang="en-US" dirty="0">
              <a:solidFill>
                <a:schemeClr val="bg1"/>
              </a:solidFill>
              <a:latin typeface="IBM Plex Sans Condensed"/>
            </a:endParaRPr>
          </a:p>
          <a:p>
            <a:pPr algn="just" defTabSz="282575">
              <a:spcBef>
                <a:spcPts val="300"/>
              </a:spcBef>
              <a:buClr>
                <a:schemeClr val="bg1"/>
              </a:buClr>
            </a:pPr>
            <a:r>
              <a:rPr lang="en-US" dirty="0">
                <a:solidFill>
                  <a:schemeClr val="bg1"/>
                </a:solidFill>
                <a:latin typeface="IBM Plex Sans Condensed"/>
              </a:rPr>
              <a:t>Harga </a:t>
            </a:r>
            <a:r>
              <a:rPr lang="en-US" dirty="0" err="1">
                <a:solidFill>
                  <a:schemeClr val="bg1"/>
                </a:solidFill>
                <a:latin typeface="IBM Plex Sans Condensed"/>
              </a:rPr>
              <a:t>Pokok</a:t>
            </a:r>
            <a:r>
              <a:rPr lang="en-US" dirty="0">
                <a:solidFill>
                  <a:schemeClr val="bg1"/>
                </a:solidFill>
                <a:latin typeface="IBM Plex Sans Condensed"/>
              </a:rPr>
              <a:t> </a:t>
            </a:r>
            <a:r>
              <a:rPr lang="en-US" dirty="0" err="1">
                <a:solidFill>
                  <a:schemeClr val="bg1"/>
                </a:solidFill>
                <a:latin typeface="IBM Plex Sans Condensed"/>
              </a:rPr>
              <a:t>Penjualan</a:t>
            </a:r>
            <a:r>
              <a:rPr lang="en-US" dirty="0">
                <a:solidFill>
                  <a:schemeClr val="bg1"/>
                </a:solidFill>
                <a:latin typeface="IBM Plex Sans Condensed"/>
              </a:rPr>
              <a:t> 	$ 52.300 </a:t>
            </a:r>
          </a:p>
          <a:p>
            <a:pPr algn="just" defTabSz="282575">
              <a:spcBef>
                <a:spcPts val="300"/>
              </a:spcBef>
              <a:buClr>
                <a:schemeClr val="bg1"/>
              </a:buClr>
            </a:pPr>
            <a:r>
              <a:rPr lang="en-US" dirty="0">
                <a:solidFill>
                  <a:schemeClr val="bg1"/>
                </a:solidFill>
                <a:latin typeface="IBM Plex Sans Condensed"/>
              </a:rPr>
              <a:t>	</a:t>
            </a:r>
            <a:r>
              <a:rPr lang="en-US" dirty="0" err="1">
                <a:solidFill>
                  <a:schemeClr val="bg1"/>
                </a:solidFill>
                <a:latin typeface="IBM Plex Sans Condensed"/>
              </a:rPr>
              <a:t>Barang</a:t>
            </a:r>
            <a:r>
              <a:rPr lang="en-US" dirty="0">
                <a:solidFill>
                  <a:schemeClr val="bg1"/>
                </a:solidFill>
                <a:latin typeface="IBM Plex Sans Condensed"/>
              </a:rPr>
              <a:t> Jadi 						$ 52.300</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31</a:t>
            </a:r>
          </a:p>
        </p:txBody>
      </p:sp>
    </p:spTree>
    <p:extLst>
      <p:ext uri="{BB962C8B-B14F-4D97-AF65-F5344CB8AC3E}">
        <p14:creationId xmlns:p14="http://schemas.microsoft.com/office/powerpoint/2010/main" val="15575371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25" y="136744"/>
            <a:ext cx="2221599" cy="4061700"/>
          </a:xfrm>
        </p:spPr>
        <p:txBody>
          <a:bodyPr/>
          <a:lstStyle/>
          <a:p>
            <a:r>
              <a:rPr lang="en-US" sz="2400" b="1" dirty="0" err="1"/>
              <a:t>Sistem</a:t>
            </a:r>
            <a:r>
              <a:rPr lang="en-US" sz="2400" b="1" dirty="0"/>
              <a:t> </a:t>
            </a:r>
            <a:r>
              <a:rPr lang="en-US" sz="2400" b="1" dirty="0" err="1"/>
              <a:t>Perhitungan</a:t>
            </a:r>
            <a:r>
              <a:rPr lang="en-US" sz="2400" b="1" dirty="0"/>
              <a:t> </a:t>
            </a:r>
            <a:r>
              <a:rPr lang="en-US" sz="2400" b="1" dirty="0" err="1"/>
              <a:t>Biaya</a:t>
            </a:r>
            <a:r>
              <a:rPr lang="en-US" sz="2400" b="1" dirty="0"/>
              <a:t> </a:t>
            </a:r>
            <a:r>
              <a:rPr lang="en-US" sz="2400" b="1" dirty="0" err="1"/>
              <a:t>Berdasarkan</a:t>
            </a:r>
            <a:r>
              <a:rPr lang="en-US" sz="2400" b="1" dirty="0"/>
              <a:t> </a:t>
            </a:r>
            <a:r>
              <a:rPr lang="en-US" sz="2400" b="1" dirty="0" err="1"/>
              <a:t>Pesanan</a:t>
            </a:r>
            <a:r>
              <a:rPr lang="en-US" sz="2400" b="1" dirty="0"/>
              <a:t> di </a:t>
            </a:r>
            <a:r>
              <a:rPr lang="en-US" sz="2400" b="1" dirty="0" err="1"/>
              <a:t>Bisnis</a:t>
            </a:r>
            <a:r>
              <a:rPr lang="en-US" sz="2400" b="1" dirty="0"/>
              <a:t> Jasa</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24120" y="77824"/>
            <a:ext cx="6109487" cy="4047262"/>
          </a:xfrm>
          <a:prstGeom prst="rect">
            <a:avLst/>
          </a:prstGeom>
        </p:spPr>
        <p:txBody>
          <a:bodyPr wrap="square">
            <a:spAutoFit/>
          </a:bodyPr>
          <a:lstStyle/>
          <a:p>
            <a:pPr marL="285750" indent="-285750" algn="just" defTabSz="282575">
              <a:spcBef>
                <a:spcPts val="600"/>
              </a:spcBef>
              <a:buClr>
                <a:schemeClr val="bg1"/>
              </a:buClr>
              <a:buFont typeface="Wingdings" panose="05000000000000000000" pitchFamily="2" charset="2"/>
              <a:buChar char="Ø"/>
            </a:pPr>
            <a:r>
              <a:rPr lang="en-US" dirty="0" err="1">
                <a:solidFill>
                  <a:schemeClr val="bg1"/>
                </a:solidFill>
                <a:latin typeface="IBM Plex Sans Condensed"/>
              </a:rPr>
              <a:t>Dalam</a:t>
            </a:r>
            <a:r>
              <a:rPr lang="en-US" dirty="0">
                <a:solidFill>
                  <a:schemeClr val="bg1"/>
                </a:solidFill>
                <a:latin typeface="IBM Plex Sans Condensed"/>
              </a:rPr>
              <a:t> </a:t>
            </a:r>
            <a:r>
              <a:rPr lang="en-US" dirty="0" err="1">
                <a:solidFill>
                  <a:schemeClr val="bg1"/>
                </a:solidFill>
                <a:latin typeface="IBM Plex Sans Condensed"/>
              </a:rPr>
              <a:t>bisnis</a:t>
            </a:r>
            <a:r>
              <a:rPr lang="en-US" dirty="0">
                <a:solidFill>
                  <a:schemeClr val="bg1"/>
                </a:solidFill>
                <a:latin typeface="IBM Plex Sans Condensed"/>
              </a:rPr>
              <a:t> </a:t>
            </a:r>
            <a:r>
              <a:rPr lang="en-US" dirty="0" err="1">
                <a:solidFill>
                  <a:schemeClr val="bg1"/>
                </a:solidFill>
                <a:latin typeface="IBM Plex Sans Condensed"/>
              </a:rPr>
              <a:t>jasa</a:t>
            </a:r>
            <a:r>
              <a:rPr lang="en-US" dirty="0">
                <a:solidFill>
                  <a:schemeClr val="bg1"/>
                </a:solidFill>
                <a:latin typeface="IBM Plex Sans Condensed"/>
              </a:rPr>
              <a:t> </a:t>
            </a:r>
            <a:r>
              <a:rPr lang="en-US" dirty="0" err="1">
                <a:solidFill>
                  <a:schemeClr val="bg1"/>
                </a:solidFill>
                <a:latin typeface="IBM Plex Sans Condensed"/>
              </a:rPr>
              <a:t>ketika</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berbeda</a:t>
            </a:r>
            <a:r>
              <a:rPr lang="en-US" dirty="0">
                <a:solidFill>
                  <a:schemeClr val="bg1"/>
                </a:solidFill>
                <a:latin typeface="IBM Plex Sans Condensed"/>
              </a:rPr>
              <a:t> </a:t>
            </a:r>
            <a:r>
              <a:rPr lang="en-US" dirty="0" err="1">
                <a:solidFill>
                  <a:schemeClr val="bg1"/>
                </a:solidFill>
                <a:latin typeface="IBM Plex Sans Condensed"/>
              </a:rPr>
              <a:t>satu</a:t>
            </a:r>
            <a:r>
              <a:rPr lang="en-US" dirty="0">
                <a:solidFill>
                  <a:schemeClr val="bg1"/>
                </a:solidFill>
                <a:latin typeface="IBM Plex Sans Condensed"/>
              </a:rPr>
              <a:t> </a:t>
            </a:r>
            <a:r>
              <a:rPr lang="en-US" dirty="0" err="1">
                <a:solidFill>
                  <a:schemeClr val="bg1"/>
                </a:solidFill>
                <a:latin typeface="IBM Plex Sans Condensed"/>
              </a:rPr>
              <a:t>sama</a:t>
            </a:r>
            <a:r>
              <a:rPr lang="en-US" dirty="0">
                <a:solidFill>
                  <a:schemeClr val="bg1"/>
                </a:solidFill>
                <a:latin typeface="IBM Plex Sans Condensed"/>
              </a:rPr>
              <a:t> lain dan </a:t>
            </a:r>
            <a:r>
              <a:rPr lang="en-US" dirty="0" err="1">
                <a:solidFill>
                  <a:schemeClr val="bg1"/>
                </a:solidFill>
                <a:latin typeface="IBM Plex Sans Condensed"/>
              </a:rPr>
              <a:t>informasi</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diinginkan</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setiap</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individual, </a:t>
            </a:r>
            <a:r>
              <a:rPr lang="en-US" dirty="0" err="1">
                <a:solidFill>
                  <a:schemeClr val="bg1"/>
                </a:solidFill>
                <a:latin typeface="IBM Plex Sans Condensed"/>
              </a:rPr>
              <a:t>maka</a:t>
            </a:r>
            <a:r>
              <a:rPr lang="en-US" dirty="0">
                <a:solidFill>
                  <a:schemeClr val="bg1"/>
                </a:solidFill>
                <a:latin typeface="IBM Plex Sans Condensed"/>
              </a:rPr>
              <a:t> </a:t>
            </a:r>
            <a:r>
              <a:rPr lang="en-US" dirty="0" err="1">
                <a:solidFill>
                  <a:schemeClr val="bg1"/>
                </a:solidFill>
                <a:latin typeface="IBM Plex Sans Condensed"/>
              </a:rPr>
              <a:t>beberapa</a:t>
            </a:r>
            <a:r>
              <a:rPr lang="en-US" dirty="0">
                <a:solidFill>
                  <a:schemeClr val="bg1"/>
                </a:solidFill>
                <a:latin typeface="IBM Plex Sans Condensed"/>
              </a:rPr>
              <a:t> </a:t>
            </a:r>
            <a:r>
              <a:rPr lang="en-US" dirty="0" err="1">
                <a:solidFill>
                  <a:schemeClr val="bg1"/>
                </a:solidFill>
                <a:latin typeface="IBM Plex Sans Condensed"/>
              </a:rPr>
              <a:t>variasi</a:t>
            </a:r>
            <a:r>
              <a:rPr lang="en-US" dirty="0">
                <a:solidFill>
                  <a:schemeClr val="bg1"/>
                </a:solidFill>
                <a:latin typeface="IBM Plex Sans Condensed"/>
              </a:rPr>
              <a:t> </a:t>
            </a:r>
            <a:r>
              <a:rPr lang="en-US" dirty="0" err="1">
                <a:solidFill>
                  <a:schemeClr val="bg1"/>
                </a:solidFill>
                <a:latin typeface="IBM Plex Sans Condensed"/>
              </a:rPr>
              <a:t>dari</a:t>
            </a:r>
            <a:r>
              <a:rPr lang="en-US" dirty="0">
                <a:solidFill>
                  <a:schemeClr val="bg1"/>
                </a:solidFill>
                <a:latin typeface="IBM Plex Sans Condensed"/>
              </a:rPr>
              <a:t> </a:t>
            </a:r>
            <a:r>
              <a:rPr lang="en-US" dirty="0" err="1">
                <a:solidFill>
                  <a:schemeClr val="bg1"/>
                </a:solidFill>
                <a:latin typeface="IBM Plex Sans Condensed"/>
              </a:rPr>
              <a:t>perhitungan</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berdasarkan</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digunakan</a:t>
            </a:r>
            <a:r>
              <a:rPr lang="en-US" dirty="0">
                <a:solidFill>
                  <a:schemeClr val="bg1"/>
                </a:solidFill>
                <a:latin typeface="IBM Plex Sans Condensed"/>
              </a:rPr>
              <a:t>. </a:t>
            </a:r>
            <a:r>
              <a:rPr lang="en-US" dirty="0" err="1">
                <a:solidFill>
                  <a:schemeClr val="bg1"/>
                </a:solidFill>
                <a:latin typeface="IBM Plex Sans Condensed"/>
              </a:rPr>
              <a:t>Bisnis</a:t>
            </a:r>
            <a:r>
              <a:rPr lang="en-US" dirty="0">
                <a:solidFill>
                  <a:schemeClr val="bg1"/>
                </a:solidFill>
                <a:latin typeface="IBM Plex Sans Condensed"/>
              </a:rPr>
              <a:t> </a:t>
            </a:r>
            <a:r>
              <a:rPr lang="en-US" dirty="0" err="1">
                <a:solidFill>
                  <a:schemeClr val="bg1"/>
                </a:solidFill>
                <a:latin typeface="IBM Plex Sans Condensed"/>
              </a:rPr>
              <a:t>jasa</a:t>
            </a:r>
            <a:r>
              <a:rPr lang="en-US" dirty="0">
                <a:solidFill>
                  <a:schemeClr val="bg1"/>
                </a:solidFill>
                <a:latin typeface="IBM Plex Sans Condensed"/>
              </a:rPr>
              <a:t> </a:t>
            </a:r>
            <a:r>
              <a:rPr lang="en-US" dirty="0" err="1">
                <a:solidFill>
                  <a:schemeClr val="bg1"/>
                </a:solidFill>
                <a:latin typeface="IBM Plex Sans Condensed"/>
              </a:rPr>
              <a:t>ini</a:t>
            </a:r>
            <a:r>
              <a:rPr lang="en-US" dirty="0">
                <a:solidFill>
                  <a:schemeClr val="bg1"/>
                </a:solidFill>
                <a:latin typeface="IBM Plex Sans Condensed"/>
              </a:rPr>
              <a:t> </a:t>
            </a:r>
            <a:r>
              <a:rPr lang="en-US" dirty="0" err="1">
                <a:solidFill>
                  <a:schemeClr val="bg1"/>
                </a:solidFill>
                <a:latin typeface="IBM Plex Sans Condensed"/>
              </a:rPr>
              <a:t>meliputi</a:t>
            </a:r>
            <a:r>
              <a:rPr lang="en-US" dirty="0">
                <a:solidFill>
                  <a:schemeClr val="bg1"/>
                </a:solidFill>
                <a:latin typeface="IBM Plex Sans Condensed"/>
              </a:rPr>
              <a:t> </a:t>
            </a:r>
            <a:r>
              <a:rPr lang="en-US" dirty="0" err="1">
                <a:solidFill>
                  <a:schemeClr val="bg1"/>
                </a:solidFill>
                <a:latin typeface="IBM Plex Sans Condensed"/>
              </a:rPr>
              <a:t>penjahit</a:t>
            </a:r>
            <a:r>
              <a:rPr lang="en-US" dirty="0">
                <a:solidFill>
                  <a:schemeClr val="bg1"/>
                </a:solidFill>
                <a:latin typeface="IBM Plex Sans Condensed"/>
              </a:rPr>
              <a:t>, </a:t>
            </a:r>
            <a:r>
              <a:rPr lang="en-US" dirty="0" err="1">
                <a:solidFill>
                  <a:schemeClr val="bg1"/>
                </a:solidFill>
                <a:latin typeface="IBM Plex Sans Condensed"/>
              </a:rPr>
              <a:t>perusahaan</a:t>
            </a:r>
            <a:r>
              <a:rPr lang="en-US" dirty="0">
                <a:solidFill>
                  <a:schemeClr val="bg1"/>
                </a:solidFill>
                <a:latin typeface="IBM Plex Sans Condensed"/>
              </a:rPr>
              <a:t> </a:t>
            </a:r>
            <a:r>
              <a:rPr lang="en-US" dirty="0" err="1">
                <a:solidFill>
                  <a:schemeClr val="bg1"/>
                </a:solidFill>
                <a:latin typeface="IBM Plex Sans Condensed"/>
              </a:rPr>
              <a:t>pemangkas</a:t>
            </a:r>
            <a:r>
              <a:rPr lang="en-US" dirty="0">
                <a:solidFill>
                  <a:schemeClr val="bg1"/>
                </a:solidFill>
                <a:latin typeface="IBM Plex Sans Condensed"/>
              </a:rPr>
              <a:t> </a:t>
            </a:r>
            <a:r>
              <a:rPr lang="en-US" dirty="0" err="1">
                <a:solidFill>
                  <a:schemeClr val="bg1"/>
                </a:solidFill>
                <a:latin typeface="IBM Plex Sans Condensed"/>
              </a:rPr>
              <a:t>rumput</a:t>
            </a:r>
            <a:r>
              <a:rPr lang="en-US" dirty="0">
                <a:solidFill>
                  <a:schemeClr val="bg1"/>
                </a:solidFill>
                <a:latin typeface="IBM Plex Sans Condensed"/>
              </a:rPr>
              <a:t>, </a:t>
            </a:r>
            <a:r>
              <a:rPr lang="en-US" dirty="0" err="1">
                <a:solidFill>
                  <a:schemeClr val="bg1"/>
                </a:solidFill>
                <a:latin typeface="IBM Plex Sans Condensed"/>
              </a:rPr>
              <a:t>agen</a:t>
            </a:r>
            <a:r>
              <a:rPr lang="en-US" dirty="0">
                <a:solidFill>
                  <a:schemeClr val="bg1"/>
                </a:solidFill>
                <a:latin typeface="IBM Plex Sans Condensed"/>
              </a:rPr>
              <a:t> </a:t>
            </a:r>
            <a:r>
              <a:rPr lang="en-US" dirty="0" err="1">
                <a:solidFill>
                  <a:schemeClr val="bg1"/>
                </a:solidFill>
                <a:latin typeface="IBM Plex Sans Condensed"/>
              </a:rPr>
              <a:t>pembantu</a:t>
            </a:r>
            <a:r>
              <a:rPr lang="en-US" dirty="0">
                <a:solidFill>
                  <a:schemeClr val="bg1"/>
                </a:solidFill>
                <a:latin typeface="IBM Plex Sans Condensed"/>
              </a:rPr>
              <a:t> </a:t>
            </a:r>
            <a:r>
              <a:rPr lang="en-US" dirty="0" err="1">
                <a:solidFill>
                  <a:schemeClr val="bg1"/>
                </a:solidFill>
                <a:latin typeface="IBM Plex Sans Condensed"/>
              </a:rPr>
              <a:t>rumah</a:t>
            </a:r>
            <a:r>
              <a:rPr lang="en-US" dirty="0">
                <a:solidFill>
                  <a:schemeClr val="bg1"/>
                </a:solidFill>
                <a:latin typeface="IBM Plex Sans Condensed"/>
              </a:rPr>
              <a:t> </a:t>
            </a:r>
            <a:r>
              <a:rPr lang="en-US" dirty="0" err="1">
                <a:solidFill>
                  <a:schemeClr val="bg1"/>
                </a:solidFill>
                <a:latin typeface="IBM Plex Sans Condensed"/>
              </a:rPr>
              <a:t>tangga</a:t>
            </a:r>
            <a:r>
              <a:rPr lang="en-US" dirty="0">
                <a:solidFill>
                  <a:schemeClr val="bg1"/>
                </a:solidFill>
                <a:latin typeface="IBM Plex Sans Condensed"/>
              </a:rPr>
              <a:t>, </a:t>
            </a:r>
            <a:r>
              <a:rPr lang="en-US" dirty="0" err="1">
                <a:solidFill>
                  <a:schemeClr val="bg1"/>
                </a:solidFill>
                <a:latin typeface="IBM Plex Sans Condensed"/>
              </a:rPr>
              <a:t>bengkel</a:t>
            </a:r>
            <a:r>
              <a:rPr lang="en-US" dirty="0">
                <a:solidFill>
                  <a:schemeClr val="bg1"/>
                </a:solidFill>
                <a:latin typeface="IBM Plex Sans Condensed"/>
              </a:rPr>
              <a:t>, dan </a:t>
            </a:r>
            <a:r>
              <a:rPr lang="en-US" dirty="0" err="1">
                <a:solidFill>
                  <a:schemeClr val="bg1"/>
                </a:solidFill>
                <a:latin typeface="IBM Plex Sans Condensed"/>
              </a:rPr>
              <a:t>jasa</a:t>
            </a:r>
            <a:r>
              <a:rPr lang="en-US" dirty="0">
                <a:solidFill>
                  <a:schemeClr val="bg1"/>
                </a:solidFill>
                <a:latin typeface="IBM Plex Sans Condensed"/>
              </a:rPr>
              <a:t> professional </a:t>
            </a:r>
            <a:r>
              <a:rPr lang="en-US" dirty="0" err="1">
                <a:solidFill>
                  <a:schemeClr val="bg1"/>
                </a:solidFill>
                <a:latin typeface="IBM Plex Sans Condensed"/>
              </a:rPr>
              <a:t>seperti</a:t>
            </a:r>
            <a:r>
              <a:rPr lang="en-US" dirty="0">
                <a:solidFill>
                  <a:schemeClr val="bg1"/>
                </a:solidFill>
                <a:latin typeface="IBM Plex Sans Condensed"/>
              </a:rPr>
              <a:t> </a:t>
            </a:r>
            <a:r>
              <a:rPr lang="en-US" dirty="0" err="1">
                <a:solidFill>
                  <a:schemeClr val="bg1"/>
                </a:solidFill>
                <a:latin typeface="IBM Plex Sans Condensed"/>
              </a:rPr>
              <a:t>jasa</a:t>
            </a:r>
            <a:r>
              <a:rPr lang="en-US" dirty="0">
                <a:solidFill>
                  <a:schemeClr val="bg1"/>
                </a:solidFill>
                <a:latin typeface="IBM Plex Sans Condensed"/>
              </a:rPr>
              <a:t> </a:t>
            </a:r>
            <a:r>
              <a:rPr lang="en-US" dirty="0" err="1">
                <a:solidFill>
                  <a:schemeClr val="bg1"/>
                </a:solidFill>
                <a:latin typeface="IBM Plex Sans Condensed"/>
              </a:rPr>
              <a:t>hukum</a:t>
            </a:r>
            <a:r>
              <a:rPr lang="en-US" dirty="0">
                <a:solidFill>
                  <a:schemeClr val="bg1"/>
                </a:solidFill>
                <a:latin typeface="IBM Plex Sans Condensed"/>
              </a:rPr>
              <a:t>, </a:t>
            </a:r>
            <a:r>
              <a:rPr lang="en-US" dirty="0" err="1">
                <a:solidFill>
                  <a:schemeClr val="bg1"/>
                </a:solidFill>
                <a:latin typeface="IBM Plex Sans Condensed"/>
              </a:rPr>
              <a:t>medis</a:t>
            </a:r>
            <a:r>
              <a:rPr lang="en-US" dirty="0">
                <a:solidFill>
                  <a:schemeClr val="bg1"/>
                </a:solidFill>
                <a:latin typeface="IBM Plex Sans Condensed"/>
              </a:rPr>
              <a:t>, </a:t>
            </a:r>
            <a:r>
              <a:rPr lang="en-US" dirty="0" err="1">
                <a:solidFill>
                  <a:schemeClr val="bg1"/>
                </a:solidFill>
                <a:latin typeface="IBM Plex Sans Condensed"/>
              </a:rPr>
              <a:t>arsitektur</a:t>
            </a:r>
            <a:r>
              <a:rPr lang="en-US" dirty="0">
                <a:solidFill>
                  <a:schemeClr val="bg1"/>
                </a:solidFill>
                <a:latin typeface="IBM Plex Sans Condensed"/>
              </a:rPr>
              <a:t>, </a:t>
            </a:r>
            <a:r>
              <a:rPr lang="en-US" dirty="0" err="1">
                <a:solidFill>
                  <a:schemeClr val="bg1"/>
                </a:solidFill>
                <a:latin typeface="IBM Plex Sans Condensed"/>
              </a:rPr>
              <a:t>teknik</a:t>
            </a:r>
            <a:r>
              <a:rPr lang="en-US" dirty="0">
                <a:solidFill>
                  <a:schemeClr val="bg1"/>
                </a:solidFill>
                <a:latin typeface="IBM Plex Sans Condensed"/>
              </a:rPr>
              <a:t>, </a:t>
            </a:r>
            <a:r>
              <a:rPr lang="en-US" dirty="0" err="1">
                <a:solidFill>
                  <a:schemeClr val="bg1"/>
                </a:solidFill>
                <a:latin typeface="IBM Plex Sans Condensed"/>
              </a:rPr>
              <a:t>akuntansi</a:t>
            </a:r>
            <a:r>
              <a:rPr lang="en-US" dirty="0">
                <a:solidFill>
                  <a:schemeClr val="bg1"/>
                </a:solidFill>
                <a:latin typeface="IBM Plex Sans Condensed"/>
              </a:rPr>
              <a:t>, dan </a:t>
            </a:r>
            <a:r>
              <a:rPr lang="en-US" dirty="0" err="1">
                <a:solidFill>
                  <a:schemeClr val="bg1"/>
                </a:solidFill>
                <a:latin typeface="IBM Plex Sans Condensed"/>
              </a:rPr>
              <a:t>konsultasi</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a:t>
            </a:r>
            <a:r>
              <a:rPr lang="en-US" dirty="0" err="1">
                <a:solidFill>
                  <a:schemeClr val="bg1"/>
                </a:solidFill>
                <a:latin typeface="IBM Plex Sans Condensed"/>
              </a:rPr>
              <a:t>bisnis-bisnis</a:t>
            </a:r>
            <a:r>
              <a:rPr lang="en-US" dirty="0">
                <a:solidFill>
                  <a:schemeClr val="bg1"/>
                </a:solidFill>
                <a:latin typeface="IBM Plex Sans Condensed"/>
              </a:rPr>
              <a:t> </a:t>
            </a:r>
            <a:r>
              <a:rPr lang="en-US" dirty="0" err="1">
                <a:solidFill>
                  <a:schemeClr val="bg1"/>
                </a:solidFill>
                <a:latin typeface="IBM Plex Sans Condensed"/>
              </a:rPr>
              <a:t>tersebut</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dan </a:t>
            </a:r>
            <a:r>
              <a:rPr lang="en-US" dirty="0" err="1">
                <a:solidFill>
                  <a:schemeClr val="bg1"/>
                </a:solidFill>
                <a:latin typeface="IBM Plex Sans Condensed"/>
              </a:rPr>
              <a:t>biaya</a:t>
            </a:r>
            <a:r>
              <a:rPr lang="en-US" dirty="0">
                <a:solidFill>
                  <a:schemeClr val="bg1"/>
                </a:solidFill>
                <a:latin typeface="IBM Plex Sans Condensed"/>
              </a:rPr>
              <a:t> yang </a:t>
            </a:r>
            <a:r>
              <a:rPr lang="en-US" dirty="0" err="1">
                <a:solidFill>
                  <a:schemeClr val="bg1"/>
                </a:solidFill>
                <a:latin typeface="IBM Plex Sans Condensed"/>
              </a:rPr>
              <a:t>berhubungan</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biasanya</a:t>
            </a:r>
            <a:r>
              <a:rPr lang="en-US" dirty="0">
                <a:solidFill>
                  <a:schemeClr val="bg1"/>
                </a:solidFill>
                <a:latin typeface="IBM Plex Sans Condensed"/>
              </a:rPr>
              <a:t> </a:t>
            </a:r>
            <a:r>
              <a:rPr lang="en-US" dirty="0" err="1">
                <a:solidFill>
                  <a:schemeClr val="bg1"/>
                </a:solidFill>
                <a:latin typeface="IBM Plex Sans Condensed"/>
              </a:rPr>
              <a:t>lebih</a:t>
            </a:r>
            <a:r>
              <a:rPr lang="en-US" dirty="0">
                <a:solidFill>
                  <a:schemeClr val="bg1"/>
                </a:solidFill>
                <a:latin typeface="IBM Plex Sans Condensed"/>
              </a:rPr>
              <a:t> </a:t>
            </a:r>
            <a:r>
              <a:rPr lang="en-US" dirty="0" err="1">
                <a:solidFill>
                  <a:schemeClr val="bg1"/>
                </a:solidFill>
                <a:latin typeface="IBM Plex Sans Condensed"/>
              </a:rPr>
              <a:t>besar</a:t>
            </a:r>
            <a:r>
              <a:rPr lang="en-US" dirty="0">
                <a:solidFill>
                  <a:schemeClr val="bg1"/>
                </a:solidFill>
                <a:latin typeface="IBM Plex Sans Condensed"/>
              </a:rPr>
              <a:t> </a:t>
            </a:r>
            <a:r>
              <a:rPr lang="en-US" dirty="0" err="1">
                <a:solidFill>
                  <a:schemeClr val="bg1"/>
                </a:solidFill>
                <a:latin typeface="IBM Plex Sans Condensed"/>
              </a:rPr>
              <a:t>daripada</a:t>
            </a:r>
            <a:r>
              <a:rPr lang="en-US" dirty="0">
                <a:solidFill>
                  <a:schemeClr val="bg1"/>
                </a:solidFill>
                <a:latin typeface="IBM Plex Sans Condensed"/>
              </a:rPr>
              <a:t> </a:t>
            </a:r>
            <a:r>
              <a:rPr lang="en-US" dirty="0" err="1">
                <a:solidFill>
                  <a:schemeClr val="bg1"/>
                </a:solidFill>
                <a:latin typeface="IBM Plex Sans Condensed"/>
              </a:rPr>
              <a:t>biaya-biaya</a:t>
            </a:r>
            <a:r>
              <a:rPr lang="en-US" dirty="0">
                <a:solidFill>
                  <a:schemeClr val="bg1"/>
                </a:solidFill>
                <a:latin typeface="IBM Plex Sans Condensed"/>
              </a:rPr>
              <a:t> lain, </a:t>
            </a:r>
            <a:r>
              <a:rPr lang="en-US" dirty="0" err="1">
                <a:solidFill>
                  <a:schemeClr val="bg1"/>
                </a:solidFill>
                <a:latin typeface="IBM Plex Sans Condensed"/>
              </a:rPr>
              <a:t>seringkali</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selisih</a:t>
            </a:r>
            <a:r>
              <a:rPr lang="en-US" dirty="0">
                <a:solidFill>
                  <a:schemeClr val="bg1"/>
                </a:solidFill>
                <a:latin typeface="IBM Plex Sans Condensed"/>
              </a:rPr>
              <a:t> yang </a:t>
            </a:r>
            <a:r>
              <a:rPr lang="en-US" dirty="0" err="1">
                <a:solidFill>
                  <a:schemeClr val="bg1"/>
                </a:solidFill>
                <a:latin typeface="IBM Plex Sans Condensed"/>
              </a:rPr>
              <a:t>cukup</a:t>
            </a:r>
            <a:r>
              <a:rPr lang="en-US" dirty="0">
                <a:solidFill>
                  <a:schemeClr val="bg1"/>
                </a:solidFill>
                <a:latin typeface="IBM Plex Sans Condensed"/>
              </a:rPr>
              <a:t> </a:t>
            </a:r>
            <a:r>
              <a:rPr lang="en-US" dirty="0" err="1">
                <a:solidFill>
                  <a:schemeClr val="bg1"/>
                </a:solidFill>
                <a:latin typeface="IBM Plex Sans Condensed"/>
              </a:rPr>
              <a:t>jauh</a:t>
            </a:r>
            <a:r>
              <a:rPr lang="en-US" dirty="0">
                <a:solidFill>
                  <a:schemeClr val="bg1"/>
                </a:solidFill>
                <a:latin typeface="IBM Plex Sans Condensed"/>
              </a:rPr>
              <a:t>, </a:t>
            </a:r>
            <a:r>
              <a:rPr lang="en-US" dirty="0" err="1">
                <a:solidFill>
                  <a:schemeClr val="bg1"/>
                </a:solidFill>
                <a:latin typeface="IBM Plex Sans Condensed"/>
              </a:rPr>
              <a:t>sehingga</a:t>
            </a:r>
            <a:r>
              <a:rPr lang="en-US" dirty="0">
                <a:solidFill>
                  <a:schemeClr val="bg1"/>
                </a:solidFill>
                <a:latin typeface="IBM Plex Sans Condensed"/>
              </a:rPr>
              <a:t> </a:t>
            </a:r>
            <a:r>
              <a:rPr lang="en-US" dirty="0" err="1">
                <a:solidFill>
                  <a:schemeClr val="bg1"/>
                </a:solidFill>
                <a:latin typeface="IBM Plex Sans Condensed"/>
              </a:rPr>
              <a:t>tarif</a:t>
            </a:r>
            <a:r>
              <a:rPr lang="en-US" dirty="0">
                <a:solidFill>
                  <a:schemeClr val="bg1"/>
                </a:solidFill>
                <a:latin typeface="IBM Plex Sans Condensed"/>
              </a:rPr>
              <a:t> overhead yang </a:t>
            </a:r>
            <a:r>
              <a:rPr lang="en-US" dirty="0" err="1">
                <a:solidFill>
                  <a:schemeClr val="bg1"/>
                </a:solidFill>
                <a:latin typeface="IBM Plex Sans Condensed"/>
              </a:rPr>
              <a:t>telah</a:t>
            </a:r>
            <a:r>
              <a:rPr lang="en-US" dirty="0">
                <a:solidFill>
                  <a:schemeClr val="bg1"/>
                </a:solidFill>
                <a:latin typeface="IBM Plex Sans Condensed"/>
              </a:rPr>
              <a:t> </a:t>
            </a:r>
            <a:r>
              <a:rPr lang="en-US" dirty="0" err="1">
                <a:solidFill>
                  <a:schemeClr val="bg1"/>
                </a:solidFill>
                <a:latin typeface="IBM Plex Sans Condensed"/>
              </a:rPr>
              <a:t>ditentukan</a:t>
            </a:r>
            <a:r>
              <a:rPr lang="en-US" dirty="0">
                <a:solidFill>
                  <a:schemeClr val="bg1"/>
                </a:solidFill>
                <a:latin typeface="IBM Plex Sans Condensed"/>
              </a:rPr>
              <a:t> </a:t>
            </a:r>
            <a:r>
              <a:rPr lang="en-US" dirty="0" err="1">
                <a:solidFill>
                  <a:schemeClr val="bg1"/>
                </a:solidFill>
                <a:latin typeface="IBM Plex Sans Condensed"/>
              </a:rPr>
              <a:t>sebelumnya</a:t>
            </a:r>
            <a:r>
              <a:rPr lang="en-US" dirty="0">
                <a:solidFill>
                  <a:schemeClr val="bg1"/>
                </a:solidFill>
                <a:latin typeface="IBM Plex Sans Condensed"/>
              </a:rPr>
              <a:t> </a:t>
            </a:r>
            <a:r>
              <a:rPr lang="en-US" dirty="0" err="1">
                <a:solidFill>
                  <a:schemeClr val="bg1"/>
                </a:solidFill>
                <a:latin typeface="IBM Plex Sans Condensed"/>
              </a:rPr>
              <a:t>biasanya</a:t>
            </a:r>
            <a:r>
              <a:rPr lang="en-US" dirty="0">
                <a:solidFill>
                  <a:schemeClr val="bg1"/>
                </a:solidFill>
                <a:latin typeface="IBM Plex Sans Condensed"/>
              </a:rPr>
              <a:t> </a:t>
            </a:r>
            <a:r>
              <a:rPr lang="en-US" dirty="0" err="1">
                <a:solidFill>
                  <a:schemeClr val="bg1"/>
                </a:solidFill>
                <a:latin typeface="IBM Plex Sans Condensed"/>
              </a:rPr>
              <a:t>dihitung</a:t>
            </a:r>
            <a:r>
              <a:rPr lang="en-US" dirty="0">
                <a:solidFill>
                  <a:schemeClr val="bg1"/>
                </a:solidFill>
                <a:latin typeface="IBM Plex Sans Condensed"/>
              </a:rPr>
              <a:t> </a:t>
            </a:r>
            <a:r>
              <a:rPr lang="en-US" dirty="0" err="1">
                <a:solidFill>
                  <a:schemeClr val="bg1"/>
                </a:solidFill>
                <a:latin typeface="IBM Plex Sans Condensed"/>
              </a:rPr>
              <a:t>berdasarkan</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p>
          <a:p>
            <a:pPr marL="285750" indent="-285750" algn="just" defTabSz="282575">
              <a:spcBef>
                <a:spcPts val="600"/>
              </a:spcBef>
              <a:buClr>
                <a:schemeClr val="bg1"/>
              </a:buClr>
              <a:buFont typeface="Wingdings" panose="05000000000000000000" pitchFamily="2" charset="2"/>
              <a:buChar char="Ø"/>
            </a:pPr>
            <a:r>
              <a:rPr lang="en-US" dirty="0" err="1">
                <a:solidFill>
                  <a:schemeClr val="bg1"/>
                </a:solidFill>
                <a:latin typeface="IBM Plex Sans Condensed"/>
              </a:rPr>
              <a:t>Ikhtisar</a:t>
            </a:r>
            <a:r>
              <a:rPr lang="en-US" dirty="0">
                <a:solidFill>
                  <a:schemeClr val="bg1"/>
                </a:solidFill>
                <a:latin typeface="IBM Plex Sans Condensed"/>
              </a:rPr>
              <a:t> </a:t>
            </a:r>
            <a:r>
              <a:rPr lang="en-US" dirty="0" err="1">
                <a:solidFill>
                  <a:schemeClr val="bg1"/>
                </a:solidFill>
                <a:latin typeface="IBM Plex Sans Condensed"/>
              </a:rPr>
              <a:t>mingguan</a:t>
            </a:r>
            <a:r>
              <a:rPr lang="en-US" dirty="0">
                <a:solidFill>
                  <a:schemeClr val="bg1"/>
                </a:solidFill>
                <a:latin typeface="IBM Plex Sans Condensed"/>
              </a:rPr>
              <a:t> </a:t>
            </a:r>
            <a:r>
              <a:rPr lang="en-US" dirty="0" err="1">
                <a:solidFill>
                  <a:schemeClr val="bg1"/>
                </a:solidFill>
                <a:latin typeface="IBM Plex Sans Condensed"/>
              </a:rPr>
              <a:t>atau</a:t>
            </a:r>
            <a:r>
              <a:rPr lang="en-US" dirty="0">
                <a:solidFill>
                  <a:schemeClr val="bg1"/>
                </a:solidFill>
                <a:latin typeface="IBM Plex Sans Condensed"/>
              </a:rPr>
              <a:t> </a:t>
            </a:r>
            <a:r>
              <a:rPr lang="en-US" dirty="0" err="1">
                <a:solidFill>
                  <a:schemeClr val="bg1"/>
                </a:solidFill>
                <a:latin typeface="IBM Plex Sans Condensed"/>
              </a:rPr>
              <a:t>bulanan</a:t>
            </a:r>
            <a:r>
              <a:rPr lang="en-US" dirty="0">
                <a:solidFill>
                  <a:schemeClr val="bg1"/>
                </a:solidFill>
                <a:latin typeface="IBM Plex Sans Condensed"/>
              </a:rPr>
              <a:t> </a:t>
            </a:r>
            <a:r>
              <a:rPr lang="en-US" dirty="0" err="1">
                <a:solidFill>
                  <a:schemeClr val="bg1"/>
                </a:solidFill>
                <a:latin typeface="IBM Plex Sans Condensed"/>
              </a:rPr>
              <a:t>dari</a:t>
            </a:r>
            <a:r>
              <a:rPr lang="en-US" dirty="0">
                <a:solidFill>
                  <a:schemeClr val="bg1"/>
                </a:solidFill>
                <a:latin typeface="IBM Plex Sans Condensed"/>
              </a:rPr>
              <a:t> </a:t>
            </a:r>
            <a:r>
              <a:rPr lang="en-US" dirty="0" err="1">
                <a:solidFill>
                  <a:schemeClr val="bg1"/>
                </a:solidFill>
                <a:latin typeface="IBM Plex Sans Condensed"/>
              </a:rPr>
              <a:t>semua</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disusun</a:t>
            </a:r>
            <a:r>
              <a:rPr lang="en-US" dirty="0">
                <a:solidFill>
                  <a:schemeClr val="bg1"/>
                </a:solidFill>
                <a:latin typeface="IBM Plex Sans Condensed"/>
              </a:rPr>
              <a:t> dan </a:t>
            </a:r>
            <a:r>
              <a:rPr lang="en-US" dirty="0" err="1">
                <a:solidFill>
                  <a:schemeClr val="bg1"/>
                </a:solidFill>
                <a:latin typeface="IBM Plex Sans Condensed"/>
              </a:rPr>
              <a:t>dibukukan</a:t>
            </a:r>
            <a:r>
              <a:rPr lang="en-US" dirty="0">
                <a:solidFill>
                  <a:schemeClr val="bg1"/>
                </a:solidFill>
                <a:latin typeface="IBM Plex Sans Condensed"/>
              </a:rPr>
              <a:t> di </a:t>
            </a:r>
            <a:r>
              <a:rPr lang="en-US" dirty="0" err="1">
                <a:solidFill>
                  <a:schemeClr val="bg1"/>
                </a:solidFill>
                <a:latin typeface="IBM Plex Sans Condensed"/>
              </a:rPr>
              <a:t>kartu</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yang </a:t>
            </a:r>
            <a:r>
              <a:rPr lang="en-US" dirty="0" err="1">
                <a:solidFill>
                  <a:schemeClr val="bg1"/>
                </a:solidFill>
                <a:latin typeface="IBM Plex Sans Condensed"/>
              </a:rPr>
              <a:t>dapat</a:t>
            </a:r>
            <a:r>
              <a:rPr lang="en-US" dirty="0">
                <a:solidFill>
                  <a:schemeClr val="bg1"/>
                </a:solidFill>
                <a:latin typeface="IBM Plex Sans Condensed"/>
              </a:rPr>
              <a:t> </a:t>
            </a:r>
            <a:r>
              <a:rPr lang="en-US" dirty="0" err="1">
                <a:solidFill>
                  <a:schemeClr val="bg1"/>
                </a:solidFill>
                <a:latin typeface="IBM Plex Sans Condensed"/>
              </a:rPr>
              <a:t>disebut</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nama-nama</a:t>
            </a:r>
            <a:r>
              <a:rPr lang="en-US" dirty="0">
                <a:solidFill>
                  <a:schemeClr val="bg1"/>
                </a:solidFill>
                <a:latin typeface="IBM Plex Sans Condensed"/>
              </a:rPr>
              <a:t> yang </a:t>
            </a:r>
            <a:r>
              <a:rPr lang="en-US" dirty="0" err="1">
                <a:solidFill>
                  <a:schemeClr val="bg1"/>
                </a:solidFill>
                <a:latin typeface="IBM Plex Sans Condensed"/>
              </a:rPr>
              <a:t>berbeda</a:t>
            </a:r>
            <a:r>
              <a:rPr lang="en-US" dirty="0">
                <a:solidFill>
                  <a:schemeClr val="bg1"/>
                </a:solidFill>
                <a:latin typeface="IBM Plex Sans Condensed"/>
              </a:rPr>
              <a:t>, </a:t>
            </a:r>
            <a:r>
              <a:rPr lang="en-US" dirty="0" err="1">
                <a:solidFill>
                  <a:schemeClr val="bg1"/>
                </a:solidFill>
                <a:latin typeface="IBM Plex Sans Condensed"/>
              </a:rPr>
              <a:t>bergantung</a:t>
            </a:r>
            <a:r>
              <a:rPr lang="en-US" dirty="0">
                <a:solidFill>
                  <a:schemeClr val="bg1"/>
                </a:solidFill>
                <a:latin typeface="IBM Plex Sans Condensed"/>
              </a:rPr>
              <a:t> pada </a:t>
            </a:r>
            <a:r>
              <a:rPr lang="en-US" dirty="0" err="1">
                <a:solidFill>
                  <a:schemeClr val="bg1"/>
                </a:solidFill>
                <a:latin typeface="IBM Plex Sans Condensed"/>
              </a:rPr>
              <a:t>jenis</a:t>
            </a:r>
            <a:r>
              <a:rPr lang="en-US" dirty="0">
                <a:solidFill>
                  <a:schemeClr val="bg1"/>
                </a:solidFill>
                <a:latin typeface="IBM Plex Sans Condensed"/>
              </a:rPr>
              <a:t> </a:t>
            </a:r>
            <a:r>
              <a:rPr lang="en-US" dirty="0" err="1">
                <a:solidFill>
                  <a:schemeClr val="bg1"/>
                </a:solidFill>
                <a:latin typeface="IBM Plex Sans Condensed"/>
              </a:rPr>
              <a:t>bisnisnya</a:t>
            </a:r>
            <a:r>
              <a:rPr lang="en-US" dirty="0">
                <a:solidFill>
                  <a:schemeClr val="bg1"/>
                </a:solidFill>
                <a:latin typeface="IBM Plex Sans Condensed"/>
              </a:rPr>
              <a:t>. </a:t>
            </a:r>
            <a:r>
              <a:rPr lang="en-US" dirty="0" err="1">
                <a:solidFill>
                  <a:schemeClr val="bg1"/>
                </a:solidFill>
                <a:latin typeface="IBM Plex Sans Condensed"/>
              </a:rPr>
              <a:t>Kartu</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yang </a:t>
            </a:r>
            <a:r>
              <a:rPr lang="en-US" dirty="0" err="1">
                <a:solidFill>
                  <a:schemeClr val="bg1"/>
                </a:solidFill>
                <a:latin typeface="IBM Plex Sans Condensed"/>
              </a:rPr>
              <a:t>baru</a:t>
            </a:r>
            <a:r>
              <a:rPr lang="en-US" dirty="0">
                <a:solidFill>
                  <a:schemeClr val="bg1"/>
                </a:solidFill>
                <a:latin typeface="IBM Plex Sans Condensed"/>
              </a:rPr>
              <a:t> </a:t>
            </a:r>
            <a:r>
              <a:rPr lang="en-US" dirty="0" err="1">
                <a:solidFill>
                  <a:schemeClr val="bg1"/>
                </a:solidFill>
                <a:latin typeface="IBM Plex Sans Condensed"/>
              </a:rPr>
              <a:t>selesai</a:t>
            </a:r>
            <a:r>
              <a:rPr lang="en-US" dirty="0">
                <a:solidFill>
                  <a:schemeClr val="bg1"/>
                </a:solidFill>
                <a:latin typeface="IBM Plex Sans Condensed"/>
              </a:rPr>
              <a:t> </a:t>
            </a:r>
            <a:r>
              <a:rPr lang="en-US" dirty="0" err="1">
                <a:solidFill>
                  <a:schemeClr val="bg1"/>
                </a:solidFill>
                <a:latin typeface="IBM Plex Sans Condensed"/>
              </a:rPr>
              <a:t>sebagian</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suatu</a:t>
            </a:r>
            <a:r>
              <a:rPr lang="en-US" dirty="0">
                <a:solidFill>
                  <a:schemeClr val="bg1"/>
                </a:solidFill>
                <a:latin typeface="IBM Plex Sans Condensed"/>
              </a:rPr>
              <a:t> firma </a:t>
            </a:r>
            <a:r>
              <a:rPr lang="en-US" dirty="0" err="1">
                <a:solidFill>
                  <a:schemeClr val="bg1"/>
                </a:solidFill>
                <a:latin typeface="IBM Plex Sans Condensed"/>
              </a:rPr>
              <a:t>hukum</a:t>
            </a:r>
            <a:r>
              <a:rPr lang="en-US" dirty="0">
                <a:solidFill>
                  <a:schemeClr val="bg1"/>
                </a:solidFill>
                <a:latin typeface="IBM Plex Sans Condensed"/>
              </a:rPr>
              <a:t> </a:t>
            </a:r>
            <a:r>
              <a:rPr lang="en-US" dirty="0" err="1">
                <a:solidFill>
                  <a:schemeClr val="bg1"/>
                </a:solidFill>
                <a:latin typeface="IBM Plex Sans Condensed"/>
              </a:rPr>
              <a:t>ditunjukkan</a:t>
            </a:r>
            <a:r>
              <a:rPr lang="en-US" dirty="0">
                <a:solidFill>
                  <a:schemeClr val="bg1"/>
                </a:solidFill>
                <a:latin typeface="IBM Plex Sans Condensed"/>
              </a:rPr>
              <a:t> dan </a:t>
            </a:r>
            <a:r>
              <a:rPr lang="en-US" dirty="0" err="1">
                <a:solidFill>
                  <a:schemeClr val="bg1"/>
                </a:solidFill>
                <a:latin typeface="IBM Plex Sans Condensed"/>
              </a:rPr>
              <a:t>tidak</a:t>
            </a:r>
            <a:r>
              <a:rPr lang="en-US" dirty="0">
                <a:solidFill>
                  <a:schemeClr val="bg1"/>
                </a:solidFill>
                <a:latin typeface="IBM Plex Sans Condensed"/>
              </a:rPr>
              <a:t> </a:t>
            </a:r>
            <a:r>
              <a:rPr lang="en-US" dirty="0" err="1">
                <a:solidFill>
                  <a:schemeClr val="bg1"/>
                </a:solidFill>
                <a:latin typeface="IBM Plex Sans Condensed"/>
              </a:rPr>
              <a:t>terdapat</a:t>
            </a:r>
            <a:r>
              <a:rPr lang="en-US" dirty="0">
                <a:solidFill>
                  <a:schemeClr val="bg1"/>
                </a:solidFill>
                <a:latin typeface="IBM Plex Sans Condensed"/>
              </a:rPr>
              <a:t> </a:t>
            </a:r>
            <a:r>
              <a:rPr lang="en-US" dirty="0" err="1">
                <a:solidFill>
                  <a:schemeClr val="bg1"/>
                </a:solidFill>
                <a:latin typeface="IBM Plex Sans Condensed"/>
              </a:rPr>
              <a:t>kategori</a:t>
            </a:r>
            <a:r>
              <a:rPr lang="en-US" dirty="0">
                <a:solidFill>
                  <a:schemeClr val="bg1"/>
                </a:solidFill>
                <a:latin typeface="IBM Plex Sans Condensed"/>
              </a:rPr>
              <a:t> </a:t>
            </a:r>
            <a:r>
              <a:rPr lang="en-US" dirty="0" err="1">
                <a:solidFill>
                  <a:schemeClr val="bg1"/>
                </a:solidFill>
                <a:latin typeface="IBM Plex Sans Condensed"/>
              </a:rPr>
              <a:t>terpisah</a:t>
            </a:r>
            <a:r>
              <a:rPr lang="en-US" dirty="0">
                <a:solidFill>
                  <a:schemeClr val="bg1"/>
                </a:solidFill>
                <a:latin typeface="IBM Plex Sans Condensed"/>
              </a:rPr>
              <a:t> </a:t>
            </a:r>
            <a:r>
              <a:rPr lang="en-US" dirty="0" err="1">
                <a:solidFill>
                  <a:schemeClr val="bg1"/>
                </a:solidFill>
                <a:latin typeface="IBM Plex Sans Condensed"/>
              </a:rPr>
              <a:t>untuk</a:t>
            </a:r>
            <a:r>
              <a:rPr lang="en-US" dirty="0">
                <a:solidFill>
                  <a:schemeClr val="bg1"/>
                </a:solidFill>
                <a:latin typeface="IBM Plex Sans Condensed"/>
              </a:rPr>
              <a:t> overhead, </a:t>
            </a:r>
            <a:r>
              <a:rPr lang="en-US" dirty="0" err="1">
                <a:solidFill>
                  <a:schemeClr val="bg1"/>
                </a:solidFill>
                <a:latin typeface="IBM Plex Sans Condensed"/>
              </a:rPr>
              <a:t>karena</a:t>
            </a:r>
            <a:r>
              <a:rPr lang="en-US" dirty="0">
                <a:solidFill>
                  <a:schemeClr val="bg1"/>
                </a:solidFill>
                <a:latin typeface="IBM Plex Sans Condensed"/>
              </a:rPr>
              <a:t> </a:t>
            </a:r>
            <a:r>
              <a:rPr lang="en-US" dirty="0" err="1">
                <a:solidFill>
                  <a:schemeClr val="bg1"/>
                </a:solidFill>
                <a:latin typeface="IBM Plex Sans Condensed"/>
              </a:rPr>
              <a:t>tarif</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overhead yang </a:t>
            </a:r>
            <a:r>
              <a:rPr lang="en-US" dirty="0" err="1">
                <a:solidFill>
                  <a:schemeClr val="bg1"/>
                </a:solidFill>
                <a:latin typeface="IBM Plex Sans Condensed"/>
              </a:rPr>
              <a:t>telah</a:t>
            </a:r>
            <a:r>
              <a:rPr lang="en-US" dirty="0">
                <a:solidFill>
                  <a:schemeClr val="bg1"/>
                </a:solidFill>
                <a:latin typeface="IBM Plex Sans Condensed"/>
              </a:rPr>
              <a:t> </a:t>
            </a:r>
            <a:r>
              <a:rPr lang="en-US" dirty="0" err="1">
                <a:solidFill>
                  <a:schemeClr val="bg1"/>
                </a:solidFill>
                <a:latin typeface="IBM Plex Sans Condensed"/>
              </a:rPr>
              <a:t>ditentukan</a:t>
            </a:r>
            <a:r>
              <a:rPr lang="en-US" dirty="0">
                <a:solidFill>
                  <a:schemeClr val="bg1"/>
                </a:solidFill>
                <a:latin typeface="IBM Plex Sans Condensed"/>
              </a:rPr>
              <a:t> </a:t>
            </a:r>
            <a:r>
              <a:rPr lang="en-US" dirty="0" err="1">
                <a:solidFill>
                  <a:schemeClr val="bg1"/>
                </a:solidFill>
                <a:latin typeface="IBM Plex Sans Condensed"/>
              </a:rPr>
              <a:t>sebelumnya</a:t>
            </a:r>
            <a:r>
              <a:rPr lang="en-US" dirty="0">
                <a:solidFill>
                  <a:schemeClr val="bg1"/>
                </a:solidFill>
                <a:latin typeface="IBM Plex Sans Condensed"/>
              </a:rPr>
              <a:t> </a:t>
            </a:r>
            <a:r>
              <a:rPr lang="en-US" dirty="0" err="1">
                <a:solidFill>
                  <a:schemeClr val="bg1"/>
                </a:solidFill>
                <a:latin typeface="IBM Plex Sans Condensed"/>
              </a:rPr>
              <a:t>sudah</a:t>
            </a:r>
            <a:r>
              <a:rPr lang="en-US" dirty="0">
                <a:solidFill>
                  <a:schemeClr val="bg1"/>
                </a:solidFill>
                <a:latin typeface="IBM Plex Sans Condensed"/>
              </a:rPr>
              <a:t> </a:t>
            </a:r>
            <a:r>
              <a:rPr lang="en-US" dirty="0" err="1">
                <a:solidFill>
                  <a:schemeClr val="bg1"/>
                </a:solidFill>
                <a:latin typeface="IBM Plex Sans Condensed"/>
              </a:rPr>
              <a:t>dimasukkan</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a:t>
            </a:r>
            <a:r>
              <a:rPr lang="en-US" dirty="0" err="1">
                <a:solidFill>
                  <a:schemeClr val="bg1"/>
                </a:solidFill>
                <a:latin typeface="IBM Plex Sans Condensed"/>
              </a:rPr>
              <a:t>tarif</a:t>
            </a:r>
            <a:r>
              <a:rPr lang="en-US" dirty="0">
                <a:solidFill>
                  <a:schemeClr val="bg1"/>
                </a:solidFill>
                <a:latin typeface="IBM Plex Sans Condensed"/>
              </a:rPr>
              <a:t> per jam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32</a:t>
            </a:r>
          </a:p>
        </p:txBody>
      </p:sp>
    </p:spTree>
    <p:extLst>
      <p:ext uri="{BB962C8B-B14F-4D97-AF65-F5344CB8AC3E}">
        <p14:creationId xmlns:p14="http://schemas.microsoft.com/office/powerpoint/2010/main" val="2925915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36744"/>
            <a:ext cx="2064000" cy="4061700"/>
          </a:xfrm>
        </p:spPr>
        <p:txBody>
          <a:bodyPr/>
          <a:lstStyle/>
          <a:p>
            <a:r>
              <a:rPr lang="en-US" sz="2400" b="1" dirty="0" err="1"/>
              <a:t>Pencatatan</a:t>
            </a:r>
            <a:r>
              <a:rPr lang="en-US" sz="2400" b="1" dirty="0"/>
              <a:t> </a:t>
            </a:r>
            <a:r>
              <a:rPr lang="en-US" sz="2400" b="1" dirty="0" err="1"/>
              <a:t>Akuntansi</a:t>
            </a:r>
            <a:endParaRPr lang="en-US" sz="2400" b="1" dirty="0"/>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937409" y="211849"/>
            <a:ext cx="5999602" cy="4832092"/>
          </a:xfrm>
          <a:prstGeom prst="rect">
            <a:avLst/>
          </a:prstGeom>
        </p:spPr>
        <p:txBody>
          <a:bodyPr wrap="square">
            <a:spAutoFit/>
          </a:bodyPr>
          <a:lstStyle/>
          <a:p>
            <a:pPr algn="just" defTabSz="282575">
              <a:buClr>
                <a:schemeClr val="bg1"/>
              </a:buClr>
            </a:pPr>
            <a:r>
              <a:rPr lang="en-US" b="1" dirty="0">
                <a:solidFill>
                  <a:schemeClr val="bg1"/>
                </a:solidFill>
                <a:latin typeface="IBM Plex Sans Condensed"/>
              </a:rPr>
              <a:t>1. </a:t>
            </a:r>
            <a:r>
              <a:rPr lang="en-US" b="1" dirty="0" err="1">
                <a:solidFill>
                  <a:schemeClr val="bg1"/>
                </a:solidFill>
                <a:latin typeface="IBM Plex Sans Condensed"/>
              </a:rPr>
              <a:t>Akuntansi</a:t>
            </a:r>
            <a:r>
              <a:rPr lang="en-US" b="1" dirty="0">
                <a:solidFill>
                  <a:schemeClr val="bg1"/>
                </a:solidFill>
                <a:latin typeface="IBM Plex Sans Condensed"/>
              </a:rPr>
              <a:t> </a:t>
            </a:r>
            <a:r>
              <a:rPr lang="en-US" b="1" dirty="0" err="1">
                <a:solidFill>
                  <a:schemeClr val="bg1"/>
                </a:solidFill>
                <a:latin typeface="IBM Plex Sans Condensed"/>
              </a:rPr>
              <a:t>Biaya</a:t>
            </a:r>
            <a:r>
              <a:rPr lang="en-US" b="1" dirty="0">
                <a:solidFill>
                  <a:schemeClr val="bg1"/>
                </a:solidFill>
                <a:latin typeface="IBM Plex Sans Condensed"/>
              </a:rPr>
              <a:t> </a:t>
            </a:r>
            <a:r>
              <a:rPr lang="en-US" b="1" dirty="0" err="1">
                <a:solidFill>
                  <a:schemeClr val="bg1"/>
                </a:solidFill>
                <a:latin typeface="IBM Plex Sans Condensed"/>
              </a:rPr>
              <a:t>Bahan</a:t>
            </a:r>
            <a:r>
              <a:rPr lang="en-US" b="1" dirty="0">
                <a:solidFill>
                  <a:schemeClr val="bg1"/>
                </a:solidFill>
                <a:latin typeface="IBM Plex Sans Condensed"/>
              </a:rPr>
              <a:t> Baku</a:t>
            </a:r>
          </a:p>
          <a:p>
            <a:pPr algn="just" defTabSz="282575">
              <a:buClr>
                <a:schemeClr val="bg1"/>
              </a:buClr>
            </a:pPr>
            <a:endParaRPr lang="en-US" dirty="0">
              <a:solidFill>
                <a:schemeClr val="bg1"/>
              </a:solidFill>
              <a:latin typeface="IBM Plex Sans Condensed"/>
            </a:endParaRPr>
          </a:p>
          <a:p>
            <a:pPr marL="342900" indent="-342900" algn="just" defTabSz="282575">
              <a:buClr>
                <a:schemeClr val="bg1"/>
              </a:buClr>
              <a:buAutoNum type="alphaLcPeriod"/>
            </a:pPr>
            <a:r>
              <a:rPr lang="en-US" b="1" u="sng" dirty="0" err="1">
                <a:solidFill>
                  <a:schemeClr val="bg1"/>
                </a:solidFill>
                <a:latin typeface="IBM Plex Sans Condensed"/>
              </a:rPr>
              <a:t>Untuk</a:t>
            </a:r>
            <a:r>
              <a:rPr lang="en-US" b="1" u="sng" dirty="0">
                <a:solidFill>
                  <a:schemeClr val="bg1"/>
                </a:solidFill>
                <a:latin typeface="IBM Plex Sans Condensed"/>
              </a:rPr>
              <a:t> </a:t>
            </a:r>
            <a:r>
              <a:rPr lang="en-US" b="1" u="sng" dirty="0" err="1">
                <a:solidFill>
                  <a:schemeClr val="bg1"/>
                </a:solidFill>
                <a:latin typeface="IBM Plex Sans Condensed"/>
              </a:rPr>
              <a:t>pembelian</a:t>
            </a:r>
            <a:r>
              <a:rPr lang="en-US" b="1" u="sng" dirty="0">
                <a:solidFill>
                  <a:schemeClr val="bg1"/>
                </a:solidFill>
                <a:latin typeface="IBM Plex Sans Condensed"/>
              </a:rPr>
              <a:t> </a:t>
            </a:r>
            <a:r>
              <a:rPr lang="en-US" b="1" u="sng" dirty="0" err="1">
                <a:solidFill>
                  <a:schemeClr val="bg1"/>
                </a:solidFill>
                <a:latin typeface="IBM Plex Sans Condensed"/>
              </a:rPr>
              <a:t>bahan</a:t>
            </a:r>
            <a:r>
              <a:rPr lang="en-US" b="1" u="sng" dirty="0">
                <a:solidFill>
                  <a:schemeClr val="bg1"/>
                </a:solidFill>
                <a:latin typeface="IBM Plex Sans Condensed"/>
              </a:rPr>
              <a:t> </a:t>
            </a:r>
            <a:r>
              <a:rPr lang="en-US" b="1" u="sng" dirty="0" err="1">
                <a:solidFill>
                  <a:schemeClr val="bg1"/>
                </a:solidFill>
                <a:latin typeface="IBM Plex Sans Condensed"/>
              </a:rPr>
              <a:t>baku</a:t>
            </a:r>
            <a:r>
              <a:rPr lang="en-US" b="1" u="sng" dirty="0">
                <a:solidFill>
                  <a:schemeClr val="bg1"/>
                </a:solidFill>
                <a:latin typeface="IBM Plex Sans Condensed"/>
              </a:rPr>
              <a:t> </a:t>
            </a:r>
          </a:p>
          <a:p>
            <a:pPr algn="just" defTabSz="282575">
              <a:buClr>
                <a:schemeClr val="bg1"/>
              </a:buClr>
            </a:pPr>
            <a:r>
              <a:rPr lang="en-US" dirty="0" err="1">
                <a:solidFill>
                  <a:schemeClr val="bg1"/>
                </a:solidFill>
                <a:latin typeface="IBM Plex Sans Condensed"/>
              </a:rPr>
              <a:t>Jurnal</a:t>
            </a:r>
            <a:r>
              <a:rPr lang="en-US" dirty="0">
                <a:solidFill>
                  <a:schemeClr val="bg1"/>
                </a:solidFill>
                <a:latin typeface="IBM Plex Sans Condensed"/>
              </a:rPr>
              <a:t> </a:t>
            </a:r>
            <a:r>
              <a:rPr lang="en-US" dirty="0" err="1">
                <a:solidFill>
                  <a:schemeClr val="bg1"/>
                </a:solidFill>
                <a:latin typeface="IBM Plex Sans Condensed"/>
              </a:rPr>
              <a:t>jika</a:t>
            </a:r>
            <a:r>
              <a:rPr lang="en-US" dirty="0">
                <a:solidFill>
                  <a:schemeClr val="bg1"/>
                </a:solidFill>
                <a:latin typeface="IBM Plex Sans Condensed"/>
              </a:rPr>
              <a:t> </a:t>
            </a:r>
            <a:r>
              <a:rPr lang="en-US" dirty="0" err="1">
                <a:solidFill>
                  <a:schemeClr val="bg1"/>
                </a:solidFill>
                <a:latin typeface="IBM Plex Sans Condensed"/>
              </a:rPr>
              <a:t>menggunakan</a:t>
            </a:r>
            <a:r>
              <a:rPr lang="en-US" dirty="0">
                <a:solidFill>
                  <a:schemeClr val="bg1"/>
                </a:solidFill>
                <a:latin typeface="IBM Plex Sans Condensed"/>
              </a:rPr>
              <a:t> </a:t>
            </a:r>
            <a:r>
              <a:rPr lang="en-US" dirty="0" err="1">
                <a:solidFill>
                  <a:schemeClr val="bg1"/>
                </a:solidFill>
                <a:latin typeface="IBM Plex Sans Condensed"/>
              </a:rPr>
              <a:t>metode</a:t>
            </a:r>
            <a:r>
              <a:rPr lang="en-US" dirty="0">
                <a:solidFill>
                  <a:schemeClr val="bg1"/>
                </a:solidFill>
                <a:latin typeface="IBM Plex Sans Condensed"/>
              </a:rPr>
              <a:t> perpetual:</a:t>
            </a:r>
          </a:p>
          <a:p>
            <a:pPr algn="just" defTabSz="282575">
              <a:buClr>
                <a:schemeClr val="bg1"/>
              </a:buClr>
            </a:pPr>
            <a:r>
              <a:rPr lang="en-US" dirty="0" err="1">
                <a:solidFill>
                  <a:schemeClr val="bg1"/>
                </a:solidFill>
                <a:latin typeface="IBM Plex Sans Condensed"/>
              </a:rPr>
              <a:t>Persediaan</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Baku   		XXX </a:t>
            </a:r>
          </a:p>
          <a:p>
            <a:pPr algn="just" defTabSz="280988">
              <a:buClr>
                <a:schemeClr val="bg1"/>
              </a:buClr>
            </a:pPr>
            <a:r>
              <a:rPr lang="en-US" dirty="0">
                <a:solidFill>
                  <a:schemeClr val="bg1"/>
                </a:solidFill>
                <a:latin typeface="IBM Plex Sans Condensed"/>
              </a:rPr>
              <a:t>	Utang Usaha / kas   					XXX </a:t>
            </a:r>
          </a:p>
          <a:p>
            <a:pPr algn="just" defTabSz="282575">
              <a:buClr>
                <a:schemeClr val="bg1"/>
              </a:buClr>
            </a:pPr>
            <a:r>
              <a:rPr lang="en-US" dirty="0">
                <a:solidFill>
                  <a:schemeClr val="bg1"/>
                </a:solidFill>
                <a:latin typeface="IBM Plex Sans Condensed"/>
              </a:rPr>
              <a:t> </a:t>
            </a:r>
          </a:p>
          <a:p>
            <a:pPr algn="just" defTabSz="282575">
              <a:buClr>
                <a:schemeClr val="bg1"/>
              </a:buClr>
            </a:pPr>
            <a:r>
              <a:rPr lang="en-US" dirty="0" err="1">
                <a:solidFill>
                  <a:schemeClr val="bg1"/>
                </a:solidFill>
                <a:latin typeface="IBM Plex Sans Condensed"/>
              </a:rPr>
              <a:t>Jurnal</a:t>
            </a:r>
            <a:r>
              <a:rPr lang="en-US" dirty="0">
                <a:solidFill>
                  <a:schemeClr val="bg1"/>
                </a:solidFill>
                <a:latin typeface="IBM Plex Sans Condensed"/>
              </a:rPr>
              <a:t> </a:t>
            </a:r>
            <a:r>
              <a:rPr lang="en-US" dirty="0" err="1">
                <a:solidFill>
                  <a:schemeClr val="bg1"/>
                </a:solidFill>
                <a:latin typeface="IBM Plex Sans Condensed"/>
              </a:rPr>
              <a:t>jika</a:t>
            </a:r>
            <a:r>
              <a:rPr lang="en-US" dirty="0">
                <a:solidFill>
                  <a:schemeClr val="bg1"/>
                </a:solidFill>
                <a:latin typeface="IBM Plex Sans Condensed"/>
              </a:rPr>
              <a:t> </a:t>
            </a:r>
            <a:r>
              <a:rPr lang="en-US" dirty="0" err="1">
                <a:solidFill>
                  <a:schemeClr val="bg1"/>
                </a:solidFill>
                <a:latin typeface="IBM Plex Sans Condensed"/>
              </a:rPr>
              <a:t>menggunakan</a:t>
            </a:r>
            <a:r>
              <a:rPr lang="en-US" dirty="0">
                <a:solidFill>
                  <a:schemeClr val="bg1"/>
                </a:solidFill>
                <a:latin typeface="IBM Plex Sans Condensed"/>
              </a:rPr>
              <a:t> </a:t>
            </a:r>
            <a:r>
              <a:rPr lang="en-US" dirty="0" err="1">
                <a:solidFill>
                  <a:schemeClr val="bg1"/>
                </a:solidFill>
                <a:latin typeface="IBM Plex Sans Condensed"/>
              </a:rPr>
              <a:t>metode</a:t>
            </a:r>
            <a:r>
              <a:rPr lang="en-US" dirty="0">
                <a:solidFill>
                  <a:schemeClr val="bg1"/>
                </a:solidFill>
                <a:latin typeface="IBM Plex Sans Condensed"/>
              </a:rPr>
              <a:t> </a:t>
            </a:r>
            <a:r>
              <a:rPr lang="en-US" dirty="0" err="1">
                <a:solidFill>
                  <a:schemeClr val="bg1"/>
                </a:solidFill>
                <a:latin typeface="IBM Plex Sans Condensed"/>
              </a:rPr>
              <a:t>periodik</a:t>
            </a:r>
            <a:r>
              <a:rPr lang="en-US" dirty="0">
                <a:solidFill>
                  <a:schemeClr val="bg1"/>
                </a:solidFill>
                <a:latin typeface="IBM Plex Sans Condensed"/>
              </a:rPr>
              <a:t>: </a:t>
            </a:r>
          </a:p>
          <a:p>
            <a:pPr algn="just" defTabSz="282575">
              <a:buClr>
                <a:schemeClr val="bg1"/>
              </a:buClr>
            </a:pPr>
            <a:r>
              <a:rPr lang="en-US" dirty="0" err="1">
                <a:solidFill>
                  <a:schemeClr val="bg1"/>
                </a:solidFill>
                <a:latin typeface="IBM Plex Sans Condensed"/>
              </a:rPr>
              <a:t>Pembelian</a:t>
            </a:r>
            <a:r>
              <a:rPr lang="en-US" dirty="0">
                <a:solidFill>
                  <a:schemeClr val="bg1"/>
                </a:solidFill>
                <a:latin typeface="IBM Plex Sans Condensed"/>
              </a:rPr>
              <a:t>    					XXX </a:t>
            </a:r>
          </a:p>
          <a:p>
            <a:pPr algn="just" defTabSz="282575">
              <a:buClr>
                <a:schemeClr val="bg1"/>
              </a:buClr>
            </a:pPr>
            <a:r>
              <a:rPr lang="en-US" dirty="0">
                <a:solidFill>
                  <a:schemeClr val="bg1"/>
                </a:solidFill>
                <a:latin typeface="IBM Plex Sans Condensed"/>
              </a:rPr>
              <a:t>	Utang </a:t>
            </a:r>
            <a:r>
              <a:rPr lang="en-US" dirty="0" err="1">
                <a:solidFill>
                  <a:schemeClr val="bg1"/>
                </a:solidFill>
                <a:latin typeface="IBM Plex Sans Condensed"/>
              </a:rPr>
              <a:t>usaha</a:t>
            </a:r>
            <a:r>
              <a:rPr lang="en-US" dirty="0">
                <a:solidFill>
                  <a:schemeClr val="bg1"/>
                </a:solidFill>
                <a:latin typeface="IBM Plex Sans Condensed"/>
              </a:rPr>
              <a:t> / kas  						XXX </a:t>
            </a:r>
          </a:p>
          <a:p>
            <a:pPr algn="just" defTabSz="282575">
              <a:buClr>
                <a:schemeClr val="bg1"/>
              </a:buClr>
            </a:pPr>
            <a:r>
              <a:rPr lang="en-US" dirty="0">
                <a:solidFill>
                  <a:schemeClr val="bg1"/>
                </a:solidFill>
                <a:latin typeface="IBM Plex Sans Condensed"/>
              </a:rPr>
              <a:t> </a:t>
            </a:r>
          </a:p>
          <a:p>
            <a:pPr algn="just" defTabSz="282575">
              <a:buClr>
                <a:schemeClr val="bg1"/>
              </a:buClr>
            </a:pPr>
            <a:r>
              <a:rPr lang="en-US" b="1" dirty="0">
                <a:solidFill>
                  <a:schemeClr val="bg1"/>
                </a:solidFill>
                <a:latin typeface="IBM Plex Sans Condensed"/>
              </a:rPr>
              <a:t>b. </a:t>
            </a:r>
            <a:r>
              <a:rPr lang="en-US" b="1" u="sng" dirty="0" err="1">
                <a:solidFill>
                  <a:schemeClr val="bg1"/>
                </a:solidFill>
                <a:latin typeface="IBM Plex Sans Condensed"/>
              </a:rPr>
              <a:t>Penggunaan</a:t>
            </a:r>
            <a:r>
              <a:rPr lang="en-US" b="1" u="sng" dirty="0">
                <a:solidFill>
                  <a:schemeClr val="bg1"/>
                </a:solidFill>
                <a:latin typeface="IBM Plex Sans Condensed"/>
              </a:rPr>
              <a:t> </a:t>
            </a:r>
            <a:r>
              <a:rPr lang="en-US" b="1" u="sng" dirty="0" err="1">
                <a:solidFill>
                  <a:schemeClr val="bg1"/>
                </a:solidFill>
                <a:latin typeface="IBM Plex Sans Condensed"/>
              </a:rPr>
              <a:t>bahan</a:t>
            </a:r>
            <a:r>
              <a:rPr lang="en-US" b="1" u="sng" dirty="0">
                <a:solidFill>
                  <a:schemeClr val="bg1"/>
                </a:solidFill>
                <a:latin typeface="IBM Plex Sans Condensed"/>
              </a:rPr>
              <a:t> </a:t>
            </a:r>
            <a:r>
              <a:rPr lang="en-US" b="1" u="sng" dirty="0" err="1">
                <a:solidFill>
                  <a:schemeClr val="bg1"/>
                </a:solidFill>
                <a:latin typeface="IBM Plex Sans Condensed"/>
              </a:rPr>
              <a:t>baku</a:t>
            </a:r>
            <a:r>
              <a:rPr lang="en-US" b="1" u="sng" dirty="0">
                <a:solidFill>
                  <a:schemeClr val="bg1"/>
                </a:solidFill>
                <a:latin typeface="IBM Plex Sans Condensed"/>
              </a:rPr>
              <a:t> </a:t>
            </a:r>
            <a:r>
              <a:rPr lang="en-US" b="1" u="sng" dirty="0" err="1">
                <a:solidFill>
                  <a:schemeClr val="bg1"/>
                </a:solidFill>
                <a:latin typeface="IBM Plex Sans Condensed"/>
              </a:rPr>
              <a:t>dicatat</a:t>
            </a:r>
            <a:r>
              <a:rPr lang="en-US" b="1" u="sng" dirty="0">
                <a:solidFill>
                  <a:schemeClr val="bg1"/>
                </a:solidFill>
                <a:latin typeface="IBM Plex Sans Condensed"/>
              </a:rPr>
              <a:t> </a:t>
            </a:r>
          </a:p>
          <a:p>
            <a:pPr algn="just" defTabSz="282575">
              <a:buClr>
                <a:schemeClr val="bg1"/>
              </a:buClr>
            </a:pPr>
            <a:r>
              <a:rPr lang="en-US" dirty="0" err="1">
                <a:solidFill>
                  <a:schemeClr val="bg1"/>
                </a:solidFill>
                <a:latin typeface="IBM Plex Sans Condensed"/>
              </a:rPr>
              <a:t>Barang</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proses   			XXX </a:t>
            </a:r>
          </a:p>
          <a:p>
            <a:pPr algn="just" defTabSz="282575">
              <a:buClr>
                <a:schemeClr val="bg1"/>
              </a:buClr>
            </a:pPr>
            <a:r>
              <a:rPr lang="en-US" dirty="0">
                <a:solidFill>
                  <a:schemeClr val="bg1"/>
                </a:solidFill>
                <a:latin typeface="IBM Plex Sans Condensed"/>
              </a:rPr>
              <a:t>	</a:t>
            </a:r>
            <a:r>
              <a:rPr lang="en-US" dirty="0" err="1">
                <a:solidFill>
                  <a:schemeClr val="bg1"/>
                </a:solidFill>
                <a:latin typeface="IBM Plex Sans Condensed"/>
              </a:rPr>
              <a:t>Persediaan</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baku</a:t>
            </a:r>
            <a:r>
              <a:rPr lang="en-US" dirty="0">
                <a:solidFill>
                  <a:schemeClr val="bg1"/>
                </a:solidFill>
                <a:latin typeface="IBM Plex Sans Condensed"/>
              </a:rPr>
              <a:t>  				XXX </a:t>
            </a:r>
          </a:p>
          <a:p>
            <a:pPr algn="just" defTabSz="282575">
              <a:buClr>
                <a:schemeClr val="bg1"/>
              </a:buClr>
            </a:pPr>
            <a:r>
              <a:rPr lang="en-US" dirty="0">
                <a:solidFill>
                  <a:schemeClr val="bg1"/>
                </a:solidFill>
                <a:latin typeface="IBM Plex Sans Condensed"/>
              </a:rPr>
              <a:t> </a:t>
            </a:r>
          </a:p>
          <a:p>
            <a:pPr algn="just" defTabSz="282575">
              <a:buClr>
                <a:schemeClr val="bg1"/>
              </a:buClr>
            </a:pPr>
            <a:r>
              <a:rPr lang="en-US" b="1" u="sng" dirty="0">
                <a:solidFill>
                  <a:schemeClr val="bg1"/>
                </a:solidFill>
                <a:latin typeface="IBM Plex Sans Condensed"/>
              </a:rPr>
              <a:t>c. </a:t>
            </a:r>
            <a:r>
              <a:rPr lang="en-US" b="1" u="sng" dirty="0" err="1">
                <a:solidFill>
                  <a:schemeClr val="bg1"/>
                </a:solidFill>
                <a:latin typeface="IBM Plex Sans Condensed"/>
              </a:rPr>
              <a:t>Jurnal</a:t>
            </a:r>
            <a:r>
              <a:rPr lang="en-US" b="1" u="sng" dirty="0">
                <a:solidFill>
                  <a:schemeClr val="bg1"/>
                </a:solidFill>
                <a:latin typeface="IBM Plex Sans Condensed"/>
              </a:rPr>
              <a:t> </a:t>
            </a:r>
            <a:r>
              <a:rPr lang="en-US" b="1" u="sng" dirty="0" err="1">
                <a:solidFill>
                  <a:schemeClr val="bg1"/>
                </a:solidFill>
                <a:latin typeface="IBM Plex Sans Condensed"/>
              </a:rPr>
              <a:t>untuk</a:t>
            </a:r>
            <a:r>
              <a:rPr lang="en-US" b="1" u="sng" dirty="0">
                <a:solidFill>
                  <a:schemeClr val="bg1"/>
                </a:solidFill>
                <a:latin typeface="IBM Plex Sans Condensed"/>
              </a:rPr>
              <a:t> </a:t>
            </a:r>
            <a:r>
              <a:rPr lang="en-US" b="1" u="sng" dirty="0" err="1">
                <a:solidFill>
                  <a:schemeClr val="bg1"/>
                </a:solidFill>
                <a:latin typeface="IBM Plex Sans Condensed"/>
              </a:rPr>
              <a:t>dicatat</a:t>
            </a:r>
            <a:r>
              <a:rPr lang="en-US" b="1" u="sng" dirty="0">
                <a:solidFill>
                  <a:schemeClr val="bg1"/>
                </a:solidFill>
                <a:latin typeface="IBM Plex Sans Condensed"/>
              </a:rPr>
              <a:t> </a:t>
            </a:r>
            <a:r>
              <a:rPr lang="en-US" b="1" u="sng" dirty="0" err="1">
                <a:solidFill>
                  <a:schemeClr val="bg1"/>
                </a:solidFill>
                <a:latin typeface="IBM Plex Sans Condensed"/>
              </a:rPr>
              <a:t>pemakaian</a:t>
            </a:r>
            <a:r>
              <a:rPr lang="en-US" b="1" u="sng" dirty="0">
                <a:solidFill>
                  <a:schemeClr val="bg1"/>
                </a:solidFill>
                <a:latin typeface="IBM Plex Sans Condensed"/>
              </a:rPr>
              <a:t> </a:t>
            </a:r>
            <a:r>
              <a:rPr lang="en-US" b="1" u="sng" dirty="0" err="1">
                <a:solidFill>
                  <a:schemeClr val="bg1"/>
                </a:solidFill>
                <a:latin typeface="IBM Plex Sans Condensed"/>
              </a:rPr>
              <a:t>bahan</a:t>
            </a:r>
            <a:r>
              <a:rPr lang="en-US" b="1" u="sng" dirty="0">
                <a:solidFill>
                  <a:schemeClr val="bg1"/>
                </a:solidFill>
                <a:latin typeface="IBM Plex Sans Condensed"/>
              </a:rPr>
              <a:t> </a:t>
            </a:r>
            <a:r>
              <a:rPr lang="en-US" b="1" u="sng" dirty="0" err="1">
                <a:solidFill>
                  <a:schemeClr val="bg1"/>
                </a:solidFill>
                <a:latin typeface="IBM Plex Sans Condensed"/>
              </a:rPr>
              <a:t>penolong</a:t>
            </a:r>
            <a:r>
              <a:rPr lang="en-US" b="1" u="sng" dirty="0">
                <a:solidFill>
                  <a:schemeClr val="bg1"/>
                </a:solidFill>
                <a:latin typeface="IBM Plex Sans Condensed"/>
              </a:rPr>
              <a:t> </a:t>
            </a:r>
            <a:r>
              <a:rPr lang="en-US" b="1" u="sng" dirty="0" err="1">
                <a:solidFill>
                  <a:schemeClr val="bg1"/>
                </a:solidFill>
                <a:latin typeface="IBM Plex Sans Condensed"/>
              </a:rPr>
              <a:t>adalah</a:t>
            </a:r>
            <a:r>
              <a:rPr lang="en-US" b="1" u="sng" dirty="0">
                <a:solidFill>
                  <a:schemeClr val="bg1"/>
                </a:solidFill>
                <a:latin typeface="IBM Plex Sans Condensed"/>
              </a:rPr>
              <a:t> </a:t>
            </a:r>
          </a:p>
          <a:p>
            <a:pPr algn="just" defTabSz="282575">
              <a:buClr>
                <a:schemeClr val="bg1"/>
              </a:buClr>
            </a:pPr>
            <a:r>
              <a:rPr lang="en-US" dirty="0">
                <a:solidFill>
                  <a:schemeClr val="bg1"/>
                </a:solidFill>
                <a:latin typeface="IBM Plex Sans Condensed"/>
              </a:rPr>
              <a:t>BOP </a:t>
            </a:r>
            <a:r>
              <a:rPr lang="en-US" dirty="0" err="1">
                <a:solidFill>
                  <a:schemeClr val="bg1"/>
                </a:solidFill>
                <a:latin typeface="IBM Plex Sans Condensed"/>
              </a:rPr>
              <a:t>sesungguhnya</a:t>
            </a:r>
            <a:r>
              <a:rPr lang="en-US" dirty="0">
                <a:solidFill>
                  <a:schemeClr val="bg1"/>
                </a:solidFill>
                <a:latin typeface="IBM Plex Sans Condensed"/>
              </a:rPr>
              <a:t>   			XXX </a:t>
            </a:r>
          </a:p>
          <a:p>
            <a:pPr algn="just" defTabSz="282575">
              <a:buClr>
                <a:schemeClr val="bg1"/>
              </a:buClr>
            </a:pPr>
            <a:r>
              <a:rPr lang="en-US" dirty="0">
                <a:solidFill>
                  <a:schemeClr val="bg1"/>
                </a:solidFill>
                <a:latin typeface="IBM Plex Sans Condensed"/>
              </a:rPr>
              <a:t>	</a:t>
            </a:r>
            <a:r>
              <a:rPr lang="en-US" dirty="0" err="1">
                <a:solidFill>
                  <a:schemeClr val="bg1"/>
                </a:solidFill>
                <a:latin typeface="IBM Plex Sans Condensed"/>
              </a:rPr>
              <a:t>Persediaan</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penolong</a:t>
            </a:r>
            <a:r>
              <a:rPr lang="en-US" dirty="0">
                <a:solidFill>
                  <a:schemeClr val="bg1"/>
                </a:solidFill>
                <a:latin typeface="IBM Plex Sans Condensed"/>
              </a:rPr>
              <a:t>  			XXX </a:t>
            </a:r>
          </a:p>
          <a:p>
            <a:pPr algn="just" defTabSz="282575">
              <a:buClr>
                <a:schemeClr val="bg1"/>
              </a:buClr>
            </a:pPr>
            <a:endParaRPr lang="en-US" dirty="0">
              <a:solidFill>
                <a:schemeClr val="bg1"/>
              </a:solidFill>
              <a:latin typeface="IBM Plex Sans Condensed"/>
            </a:endParaRPr>
          </a:p>
          <a:p>
            <a:pPr algn="just" defTabSz="282575">
              <a:buClr>
                <a:schemeClr val="bg1"/>
              </a:buClr>
            </a:pPr>
            <a:r>
              <a:rPr lang="en-US" b="1" u="sng" dirty="0">
                <a:solidFill>
                  <a:schemeClr val="bg1"/>
                </a:solidFill>
                <a:latin typeface="IBM Plex Sans Condensed"/>
              </a:rPr>
              <a:t>d. </a:t>
            </a:r>
            <a:r>
              <a:rPr lang="en-US" b="1" u="sng" dirty="0" err="1">
                <a:solidFill>
                  <a:schemeClr val="bg1"/>
                </a:solidFill>
                <a:latin typeface="IBM Plex Sans Condensed"/>
              </a:rPr>
              <a:t>Jurnal</a:t>
            </a:r>
            <a:r>
              <a:rPr lang="en-US" b="1" u="sng" dirty="0">
                <a:solidFill>
                  <a:schemeClr val="bg1"/>
                </a:solidFill>
                <a:latin typeface="IBM Plex Sans Condensed"/>
              </a:rPr>
              <a:t> </a:t>
            </a:r>
            <a:r>
              <a:rPr lang="en-US" b="1" u="sng" dirty="0" err="1">
                <a:solidFill>
                  <a:schemeClr val="bg1"/>
                </a:solidFill>
                <a:latin typeface="IBM Plex Sans Condensed"/>
              </a:rPr>
              <a:t>untuk</a:t>
            </a:r>
            <a:r>
              <a:rPr lang="en-US" b="1" u="sng" dirty="0">
                <a:solidFill>
                  <a:schemeClr val="bg1"/>
                </a:solidFill>
                <a:latin typeface="IBM Plex Sans Condensed"/>
              </a:rPr>
              <a:t> </a:t>
            </a:r>
            <a:r>
              <a:rPr lang="en-US" b="1" u="sng" dirty="0" err="1">
                <a:solidFill>
                  <a:schemeClr val="bg1"/>
                </a:solidFill>
                <a:latin typeface="IBM Plex Sans Condensed"/>
              </a:rPr>
              <a:t>mencatat</a:t>
            </a:r>
            <a:r>
              <a:rPr lang="en-US" b="1" u="sng" dirty="0">
                <a:solidFill>
                  <a:schemeClr val="bg1"/>
                </a:solidFill>
                <a:latin typeface="IBM Plex Sans Condensed"/>
              </a:rPr>
              <a:t> </a:t>
            </a:r>
            <a:r>
              <a:rPr lang="en-US" b="1" u="sng" dirty="0" err="1">
                <a:solidFill>
                  <a:schemeClr val="bg1"/>
                </a:solidFill>
                <a:latin typeface="IBM Plex Sans Condensed"/>
              </a:rPr>
              <a:t>retur</a:t>
            </a:r>
            <a:endParaRPr lang="en-US" b="1" u="sng" dirty="0">
              <a:solidFill>
                <a:schemeClr val="bg1"/>
              </a:solidFill>
              <a:latin typeface="IBM Plex Sans Condensed"/>
            </a:endParaRPr>
          </a:p>
          <a:p>
            <a:pPr algn="just" defTabSz="282575">
              <a:buClr>
                <a:schemeClr val="bg1"/>
              </a:buClr>
            </a:pPr>
            <a:r>
              <a:rPr lang="en-US" dirty="0" err="1">
                <a:solidFill>
                  <a:schemeClr val="bg1"/>
                </a:solidFill>
                <a:latin typeface="IBM Plex Sans Condensed"/>
              </a:rPr>
              <a:t>Utang</a:t>
            </a:r>
            <a:r>
              <a:rPr lang="en-US" dirty="0">
                <a:solidFill>
                  <a:schemeClr val="bg1"/>
                </a:solidFill>
                <a:latin typeface="IBM Plex Sans Condensed"/>
              </a:rPr>
              <a:t> </a:t>
            </a:r>
            <a:r>
              <a:rPr lang="en-US" dirty="0" err="1">
                <a:solidFill>
                  <a:schemeClr val="bg1"/>
                </a:solidFill>
                <a:latin typeface="IBM Plex Sans Condensed"/>
              </a:rPr>
              <a:t>usaha</a:t>
            </a:r>
            <a:r>
              <a:rPr lang="en-US" dirty="0">
                <a:solidFill>
                  <a:schemeClr val="bg1"/>
                </a:solidFill>
                <a:latin typeface="IBM Plex Sans Condensed"/>
              </a:rPr>
              <a:t> / </a:t>
            </a:r>
            <a:r>
              <a:rPr lang="en-US" dirty="0" err="1">
                <a:solidFill>
                  <a:schemeClr val="bg1"/>
                </a:solidFill>
                <a:latin typeface="IBM Plex Sans Condensed"/>
              </a:rPr>
              <a:t>kas</a:t>
            </a:r>
            <a:r>
              <a:rPr lang="en-US" dirty="0">
                <a:solidFill>
                  <a:schemeClr val="bg1"/>
                </a:solidFill>
                <a:latin typeface="IBM Plex Sans Condensed"/>
              </a:rPr>
              <a:t>				XXX</a:t>
            </a:r>
          </a:p>
          <a:p>
            <a:pPr algn="just" defTabSz="282575">
              <a:buClr>
                <a:schemeClr val="bg1"/>
              </a:buClr>
            </a:pPr>
            <a:r>
              <a:rPr lang="en-US" dirty="0">
                <a:solidFill>
                  <a:schemeClr val="bg1"/>
                </a:solidFill>
                <a:latin typeface="IBM Plex Sans Condensed"/>
              </a:rPr>
              <a:t>	</a:t>
            </a:r>
            <a:r>
              <a:rPr lang="en-US" dirty="0" err="1">
                <a:solidFill>
                  <a:schemeClr val="bg1"/>
                </a:solidFill>
                <a:latin typeface="IBM Plex Sans Condensed"/>
              </a:rPr>
              <a:t>Persediaan</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Baku				XXX</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33</a:t>
            </a:r>
          </a:p>
        </p:txBody>
      </p:sp>
    </p:spTree>
    <p:extLst>
      <p:ext uri="{BB962C8B-B14F-4D97-AF65-F5344CB8AC3E}">
        <p14:creationId xmlns:p14="http://schemas.microsoft.com/office/powerpoint/2010/main" val="42341177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36744"/>
            <a:ext cx="2064000" cy="4061700"/>
          </a:xfrm>
        </p:spPr>
        <p:txBody>
          <a:bodyPr/>
          <a:lstStyle/>
          <a:p>
            <a:r>
              <a:rPr lang="en-US" sz="2400" b="1" dirty="0" err="1"/>
              <a:t>Pencatatan</a:t>
            </a:r>
            <a:r>
              <a:rPr lang="en-US" sz="2400" b="1" dirty="0"/>
              <a:t> </a:t>
            </a:r>
            <a:r>
              <a:rPr lang="en-US" sz="2400" b="1" dirty="0" err="1"/>
              <a:t>Akuntansi</a:t>
            </a:r>
            <a:r>
              <a:rPr lang="en-US" sz="2400" b="1" dirty="0"/>
              <a:t> (2)</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19400" y="211849"/>
            <a:ext cx="6117611" cy="4370427"/>
          </a:xfrm>
          <a:prstGeom prst="rect">
            <a:avLst/>
          </a:prstGeom>
        </p:spPr>
        <p:txBody>
          <a:bodyPr wrap="square">
            <a:spAutoFit/>
          </a:bodyPr>
          <a:lstStyle/>
          <a:p>
            <a:pPr algn="just" defTabSz="282575">
              <a:spcBef>
                <a:spcPts val="300"/>
              </a:spcBef>
              <a:buClr>
                <a:schemeClr val="bg1"/>
              </a:buClr>
            </a:pPr>
            <a:r>
              <a:rPr lang="en-US" b="1" dirty="0">
                <a:solidFill>
                  <a:schemeClr val="bg1"/>
                </a:solidFill>
                <a:latin typeface="IBM Plex Sans Condensed"/>
              </a:rPr>
              <a:t>2. </a:t>
            </a:r>
            <a:r>
              <a:rPr lang="en-US" b="1" dirty="0" err="1">
                <a:solidFill>
                  <a:schemeClr val="bg1"/>
                </a:solidFill>
                <a:latin typeface="IBM Plex Sans Condensed"/>
              </a:rPr>
              <a:t>Akuntansi</a:t>
            </a:r>
            <a:r>
              <a:rPr lang="en-US" b="1" dirty="0">
                <a:solidFill>
                  <a:schemeClr val="bg1"/>
                </a:solidFill>
                <a:latin typeface="IBM Plex Sans Condensed"/>
              </a:rPr>
              <a:t> </a:t>
            </a:r>
            <a:r>
              <a:rPr lang="en-US" b="1" dirty="0" err="1">
                <a:solidFill>
                  <a:schemeClr val="bg1"/>
                </a:solidFill>
                <a:latin typeface="IBM Plex Sans Condensed"/>
              </a:rPr>
              <a:t>Biaya</a:t>
            </a:r>
            <a:r>
              <a:rPr lang="en-US" b="1" dirty="0">
                <a:solidFill>
                  <a:schemeClr val="bg1"/>
                </a:solidFill>
                <a:latin typeface="IBM Plex Sans Condensed"/>
              </a:rPr>
              <a:t> Tenaga </a:t>
            </a:r>
            <a:r>
              <a:rPr lang="en-US" b="1" dirty="0" err="1">
                <a:solidFill>
                  <a:schemeClr val="bg1"/>
                </a:solidFill>
                <a:latin typeface="IBM Plex Sans Condensed"/>
              </a:rPr>
              <a:t>Kerja</a:t>
            </a:r>
            <a:endParaRPr lang="en-US" b="1" dirty="0">
              <a:solidFill>
                <a:schemeClr val="bg1"/>
              </a:solidFill>
              <a:latin typeface="IBM Plex Sans Condensed"/>
            </a:endParaRPr>
          </a:p>
          <a:p>
            <a:pPr algn="just" defTabSz="282575">
              <a:spcBef>
                <a:spcPts val="300"/>
              </a:spcBef>
              <a:buClr>
                <a:schemeClr val="bg1"/>
              </a:buClr>
            </a:pPr>
            <a:endParaRPr lang="en-US" dirty="0">
              <a:solidFill>
                <a:schemeClr val="bg1"/>
              </a:solidFill>
              <a:latin typeface="IBM Plex Sans Condensed"/>
            </a:endParaRPr>
          </a:p>
          <a:p>
            <a:pPr marL="342900" indent="-342900" algn="just" defTabSz="282575">
              <a:spcBef>
                <a:spcPts val="300"/>
              </a:spcBef>
              <a:buClr>
                <a:schemeClr val="bg1"/>
              </a:buClr>
              <a:buAutoNum type="alphaLcPeriod"/>
            </a:pPr>
            <a:r>
              <a:rPr lang="en-US" b="1" u="sng" dirty="0" err="1">
                <a:solidFill>
                  <a:schemeClr val="bg1"/>
                </a:solidFill>
                <a:latin typeface="IBM Plex Sans Condensed"/>
              </a:rPr>
              <a:t>Jurnal</a:t>
            </a:r>
            <a:r>
              <a:rPr lang="en-US" b="1" u="sng" dirty="0">
                <a:solidFill>
                  <a:schemeClr val="bg1"/>
                </a:solidFill>
                <a:latin typeface="IBM Plex Sans Condensed"/>
              </a:rPr>
              <a:t> </a:t>
            </a:r>
            <a:r>
              <a:rPr lang="en-US" b="1" u="sng" dirty="0" err="1">
                <a:solidFill>
                  <a:schemeClr val="bg1"/>
                </a:solidFill>
                <a:latin typeface="IBM Plex Sans Condensed"/>
              </a:rPr>
              <a:t>untuk</a:t>
            </a:r>
            <a:r>
              <a:rPr lang="en-US" b="1" u="sng" dirty="0">
                <a:solidFill>
                  <a:schemeClr val="bg1"/>
                </a:solidFill>
                <a:latin typeface="IBM Plex Sans Condensed"/>
              </a:rPr>
              <a:t> </a:t>
            </a:r>
            <a:r>
              <a:rPr lang="en-US" b="1" u="sng" dirty="0" err="1">
                <a:solidFill>
                  <a:schemeClr val="bg1"/>
                </a:solidFill>
                <a:latin typeface="IBM Plex Sans Condensed"/>
              </a:rPr>
              <a:t>mencatat</a:t>
            </a:r>
            <a:r>
              <a:rPr lang="en-US" b="1" u="sng" dirty="0">
                <a:solidFill>
                  <a:schemeClr val="bg1"/>
                </a:solidFill>
                <a:latin typeface="IBM Plex Sans Condensed"/>
              </a:rPr>
              <a:t> </a:t>
            </a:r>
            <a:r>
              <a:rPr lang="en-US" b="1" u="sng" dirty="0" err="1">
                <a:solidFill>
                  <a:schemeClr val="bg1"/>
                </a:solidFill>
                <a:latin typeface="IBM Plex Sans Condensed"/>
              </a:rPr>
              <a:t>biaya</a:t>
            </a:r>
            <a:r>
              <a:rPr lang="en-US" b="1" u="sng" dirty="0">
                <a:solidFill>
                  <a:schemeClr val="bg1"/>
                </a:solidFill>
                <a:latin typeface="IBM Plex Sans Condensed"/>
              </a:rPr>
              <a:t> </a:t>
            </a:r>
            <a:r>
              <a:rPr lang="en-US" b="1" u="sng" dirty="0" err="1">
                <a:solidFill>
                  <a:schemeClr val="bg1"/>
                </a:solidFill>
                <a:latin typeface="IBM Plex Sans Condensed"/>
              </a:rPr>
              <a:t>tenaga</a:t>
            </a:r>
            <a:r>
              <a:rPr lang="en-US" b="1" u="sng" dirty="0">
                <a:solidFill>
                  <a:schemeClr val="bg1"/>
                </a:solidFill>
                <a:latin typeface="IBM Plex Sans Condensed"/>
              </a:rPr>
              <a:t> </a:t>
            </a:r>
            <a:r>
              <a:rPr lang="en-US" b="1" u="sng" dirty="0" err="1">
                <a:solidFill>
                  <a:schemeClr val="bg1"/>
                </a:solidFill>
                <a:latin typeface="IBM Plex Sans Condensed"/>
              </a:rPr>
              <a:t>kerja</a:t>
            </a:r>
            <a:r>
              <a:rPr lang="en-US" b="1" u="sng" dirty="0">
                <a:solidFill>
                  <a:schemeClr val="bg1"/>
                </a:solidFill>
                <a:latin typeface="IBM Plex Sans Condensed"/>
              </a:rPr>
              <a:t> yang </a:t>
            </a:r>
            <a:r>
              <a:rPr lang="en-US" b="1" u="sng" dirty="0" err="1">
                <a:solidFill>
                  <a:schemeClr val="bg1"/>
                </a:solidFill>
                <a:latin typeface="IBM Plex Sans Condensed"/>
              </a:rPr>
              <a:t>terutang</a:t>
            </a:r>
            <a:r>
              <a:rPr lang="en-US" b="1" u="sng" dirty="0">
                <a:solidFill>
                  <a:schemeClr val="bg1"/>
                </a:solidFill>
                <a:latin typeface="IBM Plex Sans Condensed"/>
              </a:rPr>
              <a:t> </a:t>
            </a:r>
          </a:p>
          <a:p>
            <a:pPr algn="just" defTabSz="282575">
              <a:spcBef>
                <a:spcPts val="300"/>
              </a:spcBef>
              <a:buClr>
                <a:schemeClr val="bg1"/>
              </a:buClr>
            </a:pPr>
            <a:r>
              <a:rPr lang="en-US" dirty="0" err="1">
                <a:solidFill>
                  <a:schemeClr val="bg1"/>
                </a:solidFill>
                <a:latin typeface="IBM Plex Sans Condensed"/>
              </a:rPr>
              <a:t>Gaji</a:t>
            </a:r>
            <a:r>
              <a:rPr lang="en-US" dirty="0">
                <a:solidFill>
                  <a:schemeClr val="bg1"/>
                </a:solidFill>
                <a:latin typeface="IBM Plex Sans Condensed"/>
              </a:rPr>
              <a:t> dan </a:t>
            </a:r>
            <a:r>
              <a:rPr lang="en-US" dirty="0" err="1">
                <a:solidFill>
                  <a:schemeClr val="bg1"/>
                </a:solidFill>
                <a:latin typeface="IBM Plex Sans Condensed"/>
              </a:rPr>
              <a:t>Upah</a:t>
            </a:r>
            <a:r>
              <a:rPr lang="en-US" dirty="0">
                <a:solidFill>
                  <a:schemeClr val="bg1"/>
                </a:solidFill>
                <a:latin typeface="IBM Plex Sans Condensed"/>
              </a:rPr>
              <a:t>   					XXX </a:t>
            </a:r>
          </a:p>
          <a:p>
            <a:pPr algn="just" defTabSz="282575">
              <a:spcBef>
                <a:spcPts val="300"/>
              </a:spcBef>
              <a:buClr>
                <a:schemeClr val="bg1"/>
              </a:buClr>
            </a:pPr>
            <a:r>
              <a:rPr lang="en-US" dirty="0">
                <a:solidFill>
                  <a:schemeClr val="bg1"/>
                </a:solidFill>
                <a:latin typeface="IBM Plex Sans Condensed"/>
              </a:rPr>
              <a:t>	Utang </a:t>
            </a:r>
            <a:r>
              <a:rPr lang="en-US" dirty="0" err="1">
                <a:solidFill>
                  <a:schemeClr val="bg1"/>
                </a:solidFill>
                <a:latin typeface="IBM Plex Sans Condensed"/>
              </a:rPr>
              <a:t>gaji</a:t>
            </a:r>
            <a:r>
              <a:rPr lang="en-US" dirty="0">
                <a:solidFill>
                  <a:schemeClr val="bg1"/>
                </a:solidFill>
                <a:latin typeface="IBM Plex Sans Condensed"/>
              </a:rPr>
              <a:t> dan </a:t>
            </a:r>
            <a:r>
              <a:rPr lang="en-US" dirty="0" err="1">
                <a:solidFill>
                  <a:schemeClr val="bg1"/>
                </a:solidFill>
                <a:latin typeface="IBM Plex Sans Condensed"/>
              </a:rPr>
              <a:t>upah</a:t>
            </a:r>
            <a:r>
              <a:rPr lang="en-US" dirty="0">
                <a:solidFill>
                  <a:schemeClr val="bg1"/>
                </a:solidFill>
                <a:latin typeface="IBM Plex Sans Condensed"/>
              </a:rPr>
              <a:t>  				XXX </a:t>
            </a:r>
          </a:p>
          <a:p>
            <a:pPr algn="just" defTabSz="282575">
              <a:spcBef>
                <a:spcPts val="300"/>
              </a:spcBef>
              <a:buClr>
                <a:schemeClr val="bg1"/>
              </a:buClr>
            </a:pPr>
            <a:endParaRPr lang="en-US" dirty="0">
              <a:solidFill>
                <a:schemeClr val="bg1"/>
              </a:solidFill>
              <a:latin typeface="IBM Plex Sans Condensed"/>
            </a:endParaRPr>
          </a:p>
          <a:p>
            <a:pPr marL="342900" indent="-342900" algn="just" defTabSz="282575">
              <a:spcBef>
                <a:spcPts val="300"/>
              </a:spcBef>
              <a:buClr>
                <a:schemeClr val="bg1"/>
              </a:buClr>
              <a:buAutoNum type="alphaLcPeriod" startAt="2"/>
            </a:pPr>
            <a:r>
              <a:rPr lang="en-US" b="1" u="sng" dirty="0" err="1">
                <a:solidFill>
                  <a:schemeClr val="bg1"/>
                </a:solidFill>
                <a:latin typeface="IBM Plex Sans Condensed"/>
              </a:rPr>
              <a:t>Jurnal</a:t>
            </a:r>
            <a:r>
              <a:rPr lang="en-US" b="1" u="sng" dirty="0">
                <a:solidFill>
                  <a:schemeClr val="bg1"/>
                </a:solidFill>
                <a:latin typeface="IBM Plex Sans Condensed"/>
              </a:rPr>
              <a:t> </a:t>
            </a:r>
            <a:r>
              <a:rPr lang="en-US" b="1" u="sng" dirty="0" err="1">
                <a:solidFill>
                  <a:schemeClr val="bg1"/>
                </a:solidFill>
                <a:latin typeface="IBM Plex Sans Condensed"/>
              </a:rPr>
              <a:t>untuk</a:t>
            </a:r>
            <a:r>
              <a:rPr lang="en-US" b="1" u="sng" dirty="0">
                <a:solidFill>
                  <a:schemeClr val="bg1"/>
                </a:solidFill>
                <a:latin typeface="IBM Plex Sans Condensed"/>
              </a:rPr>
              <a:t> </a:t>
            </a:r>
            <a:r>
              <a:rPr lang="en-US" b="1" u="sng" dirty="0" err="1">
                <a:solidFill>
                  <a:schemeClr val="bg1"/>
                </a:solidFill>
                <a:latin typeface="IBM Plex Sans Condensed"/>
              </a:rPr>
              <a:t>mencatat</a:t>
            </a:r>
            <a:r>
              <a:rPr lang="en-US" b="1" u="sng" dirty="0">
                <a:solidFill>
                  <a:schemeClr val="bg1"/>
                </a:solidFill>
                <a:latin typeface="IBM Plex Sans Condensed"/>
              </a:rPr>
              <a:t> </a:t>
            </a:r>
            <a:r>
              <a:rPr lang="en-US" b="1" u="sng" dirty="0" err="1">
                <a:solidFill>
                  <a:schemeClr val="bg1"/>
                </a:solidFill>
                <a:latin typeface="IBM Plex Sans Condensed"/>
              </a:rPr>
              <a:t>pembayaran</a:t>
            </a:r>
            <a:r>
              <a:rPr lang="en-US" b="1" u="sng" dirty="0">
                <a:solidFill>
                  <a:schemeClr val="bg1"/>
                </a:solidFill>
                <a:latin typeface="IBM Plex Sans Condensed"/>
              </a:rPr>
              <a:t> </a:t>
            </a:r>
            <a:r>
              <a:rPr lang="en-US" b="1" u="sng" dirty="0" err="1">
                <a:solidFill>
                  <a:schemeClr val="bg1"/>
                </a:solidFill>
                <a:latin typeface="IBM Plex Sans Condensed"/>
              </a:rPr>
              <a:t>Gaji</a:t>
            </a:r>
            <a:r>
              <a:rPr lang="en-US" b="1" u="sng" dirty="0">
                <a:solidFill>
                  <a:schemeClr val="bg1"/>
                </a:solidFill>
                <a:latin typeface="IBM Plex Sans Condensed"/>
              </a:rPr>
              <a:t> </a:t>
            </a:r>
            <a:r>
              <a:rPr lang="en-US" b="1" u="sng" dirty="0" err="1">
                <a:solidFill>
                  <a:schemeClr val="bg1"/>
                </a:solidFill>
                <a:latin typeface="IBM Plex Sans Condensed"/>
              </a:rPr>
              <a:t>dan</a:t>
            </a:r>
            <a:r>
              <a:rPr lang="en-US" b="1" u="sng" dirty="0">
                <a:solidFill>
                  <a:schemeClr val="bg1"/>
                </a:solidFill>
                <a:latin typeface="IBM Plex Sans Condensed"/>
              </a:rPr>
              <a:t> </a:t>
            </a:r>
            <a:r>
              <a:rPr lang="en-US" b="1" u="sng" dirty="0" err="1">
                <a:solidFill>
                  <a:schemeClr val="bg1"/>
                </a:solidFill>
                <a:latin typeface="IBM Plex Sans Condensed"/>
              </a:rPr>
              <a:t>Upah</a:t>
            </a:r>
            <a:endParaRPr lang="en-US" b="1" u="sng" dirty="0">
              <a:solidFill>
                <a:schemeClr val="bg1"/>
              </a:solidFill>
              <a:latin typeface="IBM Plex Sans Condensed"/>
            </a:endParaRPr>
          </a:p>
          <a:p>
            <a:pPr algn="just" defTabSz="282575">
              <a:spcBef>
                <a:spcPts val="300"/>
              </a:spcBef>
              <a:buClr>
                <a:schemeClr val="bg1"/>
              </a:buClr>
            </a:pPr>
            <a:r>
              <a:rPr lang="en-US" dirty="0">
                <a:solidFill>
                  <a:schemeClr val="bg1"/>
                </a:solidFill>
                <a:latin typeface="IBM Plex Sans Condensed"/>
              </a:rPr>
              <a:t>Utang </a:t>
            </a:r>
            <a:r>
              <a:rPr lang="en-US" dirty="0" err="1">
                <a:solidFill>
                  <a:schemeClr val="bg1"/>
                </a:solidFill>
                <a:latin typeface="IBM Plex Sans Condensed"/>
              </a:rPr>
              <a:t>gaji</a:t>
            </a:r>
            <a:r>
              <a:rPr lang="en-US" dirty="0">
                <a:solidFill>
                  <a:schemeClr val="bg1"/>
                </a:solidFill>
                <a:latin typeface="IBM Plex Sans Condensed"/>
              </a:rPr>
              <a:t> dan </a:t>
            </a:r>
            <a:r>
              <a:rPr lang="en-US" dirty="0" err="1">
                <a:solidFill>
                  <a:schemeClr val="bg1"/>
                </a:solidFill>
                <a:latin typeface="IBM Plex Sans Condensed"/>
              </a:rPr>
              <a:t>upah</a:t>
            </a:r>
            <a:r>
              <a:rPr lang="en-US" dirty="0">
                <a:solidFill>
                  <a:schemeClr val="bg1"/>
                </a:solidFill>
                <a:latin typeface="IBM Plex Sans Condensed"/>
              </a:rPr>
              <a:t>			XXX</a:t>
            </a:r>
          </a:p>
          <a:p>
            <a:pPr algn="just" defTabSz="282575">
              <a:spcBef>
                <a:spcPts val="300"/>
              </a:spcBef>
              <a:buClr>
                <a:schemeClr val="bg1"/>
              </a:buClr>
            </a:pPr>
            <a:r>
              <a:rPr lang="en-US" dirty="0">
                <a:solidFill>
                  <a:schemeClr val="bg1"/>
                </a:solidFill>
                <a:latin typeface="IBM Plex Sans Condensed"/>
              </a:rPr>
              <a:t>	</a:t>
            </a:r>
            <a:r>
              <a:rPr lang="en-US" dirty="0" err="1">
                <a:solidFill>
                  <a:schemeClr val="bg1"/>
                </a:solidFill>
                <a:latin typeface="IBM Plex Sans Condensed"/>
              </a:rPr>
              <a:t>Kas</a:t>
            </a:r>
            <a:r>
              <a:rPr lang="en-US" dirty="0">
                <a:solidFill>
                  <a:schemeClr val="bg1"/>
                </a:solidFill>
                <a:latin typeface="IBM Plex Sans Condensed"/>
              </a:rPr>
              <a:t>									XXX</a:t>
            </a:r>
          </a:p>
          <a:p>
            <a:pPr algn="just" defTabSz="282575">
              <a:spcBef>
                <a:spcPts val="300"/>
              </a:spcBef>
              <a:buClr>
                <a:schemeClr val="bg1"/>
              </a:buClr>
            </a:pPr>
            <a:r>
              <a:rPr lang="en-US" dirty="0">
                <a:solidFill>
                  <a:schemeClr val="bg1"/>
                </a:solidFill>
                <a:latin typeface="IBM Plex Sans Condensed"/>
              </a:rPr>
              <a:t> </a:t>
            </a:r>
          </a:p>
          <a:p>
            <a:pPr algn="just" defTabSz="282575">
              <a:spcBef>
                <a:spcPts val="300"/>
              </a:spcBef>
              <a:buClr>
                <a:schemeClr val="bg1"/>
              </a:buClr>
            </a:pPr>
            <a:r>
              <a:rPr lang="en-US" b="1" u="sng" dirty="0">
                <a:solidFill>
                  <a:schemeClr val="bg1"/>
                </a:solidFill>
                <a:latin typeface="IBM Plex Sans Condensed"/>
              </a:rPr>
              <a:t>b. </a:t>
            </a:r>
            <a:r>
              <a:rPr lang="en-US" b="1" u="sng" dirty="0" err="1">
                <a:solidFill>
                  <a:schemeClr val="bg1"/>
                </a:solidFill>
                <a:latin typeface="IBM Plex Sans Condensed"/>
              </a:rPr>
              <a:t>Jurnal</a:t>
            </a:r>
            <a:r>
              <a:rPr lang="en-US" b="1" u="sng" dirty="0">
                <a:solidFill>
                  <a:schemeClr val="bg1"/>
                </a:solidFill>
                <a:latin typeface="IBM Plex Sans Condensed"/>
              </a:rPr>
              <a:t> </a:t>
            </a:r>
            <a:r>
              <a:rPr lang="en-US" b="1" u="sng" dirty="0" err="1">
                <a:solidFill>
                  <a:schemeClr val="bg1"/>
                </a:solidFill>
                <a:latin typeface="IBM Plex Sans Condensed"/>
              </a:rPr>
              <a:t>untuk</a:t>
            </a:r>
            <a:r>
              <a:rPr lang="en-US" b="1" u="sng" dirty="0">
                <a:solidFill>
                  <a:schemeClr val="bg1"/>
                </a:solidFill>
                <a:latin typeface="IBM Plex Sans Condensed"/>
              </a:rPr>
              <a:t> </a:t>
            </a:r>
            <a:r>
              <a:rPr lang="en-US" b="1" u="sng" dirty="0" err="1">
                <a:solidFill>
                  <a:schemeClr val="bg1"/>
                </a:solidFill>
                <a:latin typeface="IBM Plex Sans Condensed"/>
              </a:rPr>
              <a:t>mencatat</a:t>
            </a:r>
            <a:r>
              <a:rPr lang="en-US" b="1" u="sng" dirty="0">
                <a:solidFill>
                  <a:schemeClr val="bg1"/>
                </a:solidFill>
                <a:latin typeface="IBM Plex Sans Condensed"/>
              </a:rPr>
              <a:t> </a:t>
            </a:r>
            <a:r>
              <a:rPr lang="en-US" b="1" u="sng" dirty="0" err="1">
                <a:solidFill>
                  <a:schemeClr val="bg1"/>
                </a:solidFill>
                <a:latin typeface="IBM Plex Sans Condensed"/>
              </a:rPr>
              <a:t>distribusi</a:t>
            </a:r>
            <a:r>
              <a:rPr lang="en-US" b="1" u="sng" dirty="0">
                <a:solidFill>
                  <a:schemeClr val="bg1"/>
                </a:solidFill>
                <a:latin typeface="IBM Plex Sans Condensed"/>
              </a:rPr>
              <a:t> / </a:t>
            </a:r>
            <a:r>
              <a:rPr lang="en-US" b="1" u="sng" dirty="0" err="1">
                <a:solidFill>
                  <a:schemeClr val="bg1"/>
                </a:solidFill>
                <a:latin typeface="IBM Plex Sans Condensed"/>
              </a:rPr>
              <a:t>alokasi</a:t>
            </a:r>
            <a:r>
              <a:rPr lang="en-US" b="1" u="sng" dirty="0">
                <a:solidFill>
                  <a:schemeClr val="bg1"/>
                </a:solidFill>
                <a:latin typeface="IBM Plex Sans Condensed"/>
              </a:rPr>
              <a:t> </a:t>
            </a:r>
            <a:r>
              <a:rPr lang="en-US" b="1" u="sng" dirty="0" err="1">
                <a:solidFill>
                  <a:schemeClr val="bg1"/>
                </a:solidFill>
                <a:latin typeface="IBM Plex Sans Condensed"/>
              </a:rPr>
              <a:t>biaya</a:t>
            </a:r>
            <a:r>
              <a:rPr lang="en-US" b="1" u="sng" dirty="0">
                <a:solidFill>
                  <a:schemeClr val="bg1"/>
                </a:solidFill>
                <a:latin typeface="IBM Plex Sans Condensed"/>
              </a:rPr>
              <a:t> </a:t>
            </a:r>
            <a:r>
              <a:rPr lang="en-US" b="1" u="sng" dirty="0" err="1">
                <a:solidFill>
                  <a:schemeClr val="bg1"/>
                </a:solidFill>
                <a:latin typeface="IBM Plex Sans Condensed"/>
              </a:rPr>
              <a:t>tenaga</a:t>
            </a:r>
            <a:r>
              <a:rPr lang="en-US" b="1" u="sng" dirty="0">
                <a:solidFill>
                  <a:schemeClr val="bg1"/>
                </a:solidFill>
                <a:latin typeface="IBM Plex Sans Condensed"/>
              </a:rPr>
              <a:t> </a:t>
            </a:r>
            <a:r>
              <a:rPr lang="en-US" b="1" u="sng" dirty="0" err="1">
                <a:solidFill>
                  <a:schemeClr val="bg1"/>
                </a:solidFill>
                <a:latin typeface="IBM Plex Sans Condensed"/>
              </a:rPr>
              <a:t>kerja</a:t>
            </a:r>
            <a:r>
              <a:rPr lang="en-US" b="1" u="sng" dirty="0">
                <a:solidFill>
                  <a:schemeClr val="bg1"/>
                </a:solidFill>
                <a:latin typeface="IBM Plex Sans Condensed"/>
              </a:rPr>
              <a:t> </a:t>
            </a:r>
          </a:p>
          <a:p>
            <a:pPr algn="just" defTabSz="282575">
              <a:spcBef>
                <a:spcPts val="300"/>
              </a:spcBef>
              <a:buClr>
                <a:schemeClr val="bg1"/>
              </a:buClr>
            </a:pPr>
            <a:r>
              <a:rPr lang="en-US" dirty="0" err="1">
                <a:solidFill>
                  <a:schemeClr val="bg1"/>
                </a:solidFill>
                <a:latin typeface="IBM Plex Sans Condensed"/>
              </a:rPr>
              <a:t>Barang</a:t>
            </a:r>
            <a:r>
              <a:rPr lang="en-US" dirty="0">
                <a:solidFill>
                  <a:schemeClr val="bg1"/>
                </a:solidFill>
                <a:latin typeface="IBM Plex Sans Condensed"/>
              </a:rPr>
              <a:t> </a:t>
            </a:r>
            <a:r>
              <a:rPr lang="en-US" dirty="0" err="1">
                <a:solidFill>
                  <a:schemeClr val="bg1"/>
                </a:solidFill>
                <a:latin typeface="IBM Plex Sans Condensed"/>
              </a:rPr>
              <a:t>dalam</a:t>
            </a:r>
            <a:r>
              <a:rPr lang="en-US" dirty="0">
                <a:solidFill>
                  <a:schemeClr val="bg1"/>
                </a:solidFill>
                <a:latin typeface="IBM Plex Sans Condensed"/>
              </a:rPr>
              <a:t> proses  			XXX </a:t>
            </a:r>
          </a:p>
          <a:p>
            <a:pPr algn="just" defTabSz="282575">
              <a:spcBef>
                <a:spcPts val="300"/>
              </a:spcBef>
              <a:buClr>
                <a:schemeClr val="bg1"/>
              </a:buClr>
            </a:pPr>
            <a:r>
              <a:rPr lang="en-US" dirty="0">
                <a:solidFill>
                  <a:schemeClr val="bg1"/>
                </a:solidFill>
                <a:latin typeface="IBM Plex Sans Condensed"/>
              </a:rPr>
              <a:t>	BOP </a:t>
            </a:r>
            <a:r>
              <a:rPr lang="en-US" dirty="0" err="1">
                <a:solidFill>
                  <a:schemeClr val="bg1"/>
                </a:solidFill>
                <a:latin typeface="IBM Plex Sans Condensed"/>
              </a:rPr>
              <a:t>sesungguhnya</a:t>
            </a:r>
            <a:r>
              <a:rPr lang="en-US" dirty="0">
                <a:solidFill>
                  <a:schemeClr val="bg1"/>
                </a:solidFill>
                <a:latin typeface="IBM Plex Sans Condensed"/>
              </a:rPr>
              <a:t>  				XXX </a:t>
            </a:r>
          </a:p>
          <a:p>
            <a:pPr algn="just" defTabSz="282575">
              <a:spcBef>
                <a:spcPts val="300"/>
              </a:spcBef>
              <a:buClr>
                <a:schemeClr val="bg1"/>
              </a:buClr>
            </a:pPr>
            <a:endParaRPr lang="en-US" dirty="0">
              <a:solidFill>
                <a:schemeClr val="bg1"/>
              </a:solidFill>
              <a:latin typeface="IBM Plex Sans Condensed"/>
            </a:endParaRPr>
          </a:p>
          <a:p>
            <a:pPr algn="just" defTabSz="282575">
              <a:spcBef>
                <a:spcPts val="300"/>
              </a:spcBef>
              <a:buClr>
                <a:schemeClr val="bg1"/>
              </a:buClr>
            </a:pP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administrasi</a:t>
            </a:r>
            <a:r>
              <a:rPr lang="en-US" dirty="0">
                <a:solidFill>
                  <a:schemeClr val="bg1"/>
                </a:solidFill>
                <a:latin typeface="IBM Plex Sans Condensed"/>
              </a:rPr>
              <a:t> dan </a:t>
            </a:r>
            <a:r>
              <a:rPr lang="en-US" dirty="0" err="1">
                <a:solidFill>
                  <a:schemeClr val="bg1"/>
                </a:solidFill>
                <a:latin typeface="IBM Plex Sans Condensed"/>
              </a:rPr>
              <a:t>umum</a:t>
            </a:r>
            <a:r>
              <a:rPr lang="en-US" dirty="0">
                <a:solidFill>
                  <a:schemeClr val="bg1"/>
                </a:solidFill>
                <a:latin typeface="IBM Plex Sans Condensed"/>
              </a:rPr>
              <a:t>  	XXX </a:t>
            </a:r>
          </a:p>
          <a:p>
            <a:pPr algn="just" defTabSz="282575">
              <a:spcBef>
                <a:spcPts val="300"/>
              </a:spcBef>
              <a:buClr>
                <a:schemeClr val="bg1"/>
              </a:buClr>
            </a:pP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pemasaran</a:t>
            </a:r>
            <a:r>
              <a:rPr lang="en-US" dirty="0">
                <a:solidFill>
                  <a:schemeClr val="bg1"/>
                </a:solidFill>
                <a:latin typeface="IBM Plex Sans Condensed"/>
              </a:rPr>
              <a:t>  				XXX </a:t>
            </a:r>
          </a:p>
          <a:p>
            <a:pPr algn="just" defTabSz="282575">
              <a:spcBef>
                <a:spcPts val="300"/>
              </a:spcBef>
              <a:buClr>
                <a:schemeClr val="bg1"/>
              </a:buClr>
            </a:pPr>
            <a:r>
              <a:rPr lang="en-US" dirty="0" err="1">
                <a:solidFill>
                  <a:schemeClr val="bg1"/>
                </a:solidFill>
                <a:latin typeface="IBM Plex Sans Condensed"/>
              </a:rPr>
              <a:t>Gaji</a:t>
            </a:r>
            <a:r>
              <a:rPr lang="en-US" dirty="0">
                <a:solidFill>
                  <a:schemeClr val="bg1"/>
                </a:solidFill>
                <a:latin typeface="IBM Plex Sans Condensed"/>
              </a:rPr>
              <a:t> dan </a:t>
            </a:r>
            <a:r>
              <a:rPr lang="en-US" dirty="0" err="1">
                <a:solidFill>
                  <a:schemeClr val="bg1"/>
                </a:solidFill>
                <a:latin typeface="IBM Plex Sans Condensed"/>
              </a:rPr>
              <a:t>Upah</a:t>
            </a:r>
            <a:r>
              <a:rPr lang="en-US" dirty="0">
                <a:solidFill>
                  <a:schemeClr val="bg1"/>
                </a:solidFill>
                <a:latin typeface="IBM Plex Sans Condensed"/>
              </a:rPr>
              <a:t>   							XXX </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34</a:t>
            </a:r>
          </a:p>
        </p:txBody>
      </p:sp>
    </p:spTree>
    <p:extLst>
      <p:ext uri="{BB962C8B-B14F-4D97-AF65-F5344CB8AC3E}">
        <p14:creationId xmlns:p14="http://schemas.microsoft.com/office/powerpoint/2010/main" val="17666314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48186"/>
            <a:ext cx="2064000" cy="4061700"/>
          </a:xfrm>
        </p:spPr>
        <p:txBody>
          <a:bodyPr/>
          <a:lstStyle/>
          <a:p>
            <a:r>
              <a:rPr lang="en-US" sz="2400" b="1" dirty="0" err="1"/>
              <a:t>Pencatatan</a:t>
            </a:r>
            <a:r>
              <a:rPr lang="en-US" sz="2400" b="1" dirty="0"/>
              <a:t> </a:t>
            </a:r>
            <a:r>
              <a:rPr lang="en-US" sz="2400" b="1" dirty="0" err="1"/>
              <a:t>Akuntansi</a:t>
            </a:r>
            <a:r>
              <a:rPr lang="en-US" sz="2400" b="1" dirty="0"/>
              <a:t> (3)</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19400" y="148186"/>
            <a:ext cx="6218270" cy="4893647"/>
          </a:xfrm>
          <a:prstGeom prst="rect">
            <a:avLst/>
          </a:prstGeom>
        </p:spPr>
        <p:txBody>
          <a:bodyPr wrap="square">
            <a:spAutoFit/>
          </a:bodyPr>
          <a:lstStyle/>
          <a:p>
            <a:pPr algn="just" defTabSz="282575">
              <a:buClr>
                <a:schemeClr val="bg1"/>
              </a:buClr>
            </a:pPr>
            <a:r>
              <a:rPr lang="en-US" sz="1300" b="1" dirty="0">
                <a:solidFill>
                  <a:schemeClr val="bg1"/>
                </a:solidFill>
                <a:latin typeface="IBM Plex Sans Condensed"/>
              </a:rPr>
              <a:t>3. </a:t>
            </a:r>
            <a:r>
              <a:rPr lang="en-US" sz="1300" b="1" dirty="0" err="1">
                <a:solidFill>
                  <a:schemeClr val="bg1"/>
                </a:solidFill>
                <a:latin typeface="IBM Plex Sans Condensed"/>
              </a:rPr>
              <a:t>Akuntansi</a:t>
            </a:r>
            <a:r>
              <a:rPr lang="en-US" sz="1300" b="1" dirty="0">
                <a:solidFill>
                  <a:schemeClr val="bg1"/>
                </a:solidFill>
                <a:latin typeface="IBM Plex Sans Condensed"/>
              </a:rPr>
              <a:t> </a:t>
            </a:r>
            <a:r>
              <a:rPr lang="en-US" sz="1300" b="1" dirty="0" err="1">
                <a:solidFill>
                  <a:schemeClr val="bg1"/>
                </a:solidFill>
                <a:latin typeface="IBM Plex Sans Condensed"/>
              </a:rPr>
              <a:t>Biaya</a:t>
            </a:r>
            <a:r>
              <a:rPr lang="en-US" sz="1300" b="1" dirty="0">
                <a:solidFill>
                  <a:schemeClr val="bg1"/>
                </a:solidFill>
                <a:latin typeface="IBM Plex Sans Condensed"/>
              </a:rPr>
              <a:t> Overhead </a:t>
            </a:r>
            <a:r>
              <a:rPr lang="en-US" sz="1300" b="1" dirty="0" err="1">
                <a:solidFill>
                  <a:schemeClr val="bg1"/>
                </a:solidFill>
                <a:latin typeface="IBM Plex Sans Condensed"/>
              </a:rPr>
              <a:t>Pabrik</a:t>
            </a:r>
            <a:endParaRPr lang="en-US" sz="1300" b="1" dirty="0">
              <a:solidFill>
                <a:schemeClr val="bg1"/>
              </a:solidFill>
              <a:latin typeface="IBM Plex Sans Condensed"/>
            </a:endParaRPr>
          </a:p>
          <a:p>
            <a:pPr algn="just" defTabSz="282575">
              <a:buClr>
                <a:schemeClr val="bg1"/>
              </a:buClr>
            </a:pPr>
            <a:endParaRPr lang="en-US" sz="1300" dirty="0">
              <a:solidFill>
                <a:schemeClr val="bg1"/>
              </a:solidFill>
              <a:latin typeface="IBM Plex Sans Condensed"/>
            </a:endParaRPr>
          </a:p>
          <a:p>
            <a:pPr marL="342900" indent="-342900" algn="just" defTabSz="282575">
              <a:buClr>
                <a:schemeClr val="bg1"/>
              </a:buClr>
              <a:buAutoNum type="alphaLcPeriod"/>
            </a:pPr>
            <a:r>
              <a:rPr lang="en-US" sz="1300" b="1" u="sng" dirty="0" err="1">
                <a:solidFill>
                  <a:schemeClr val="bg1"/>
                </a:solidFill>
                <a:latin typeface="IBM Plex Sans Condensed"/>
              </a:rPr>
              <a:t>Jurnal</a:t>
            </a:r>
            <a:r>
              <a:rPr lang="en-US" sz="1300" b="1" u="sng" dirty="0">
                <a:solidFill>
                  <a:schemeClr val="bg1"/>
                </a:solidFill>
                <a:latin typeface="IBM Plex Sans Condensed"/>
              </a:rPr>
              <a:t> </a:t>
            </a:r>
            <a:r>
              <a:rPr lang="en-US" sz="1300" b="1" u="sng" dirty="0" err="1">
                <a:solidFill>
                  <a:schemeClr val="bg1"/>
                </a:solidFill>
                <a:latin typeface="IBM Plex Sans Condensed"/>
              </a:rPr>
              <a:t>untuk</a:t>
            </a:r>
            <a:r>
              <a:rPr lang="en-US" sz="1300" b="1" u="sng" dirty="0">
                <a:solidFill>
                  <a:schemeClr val="bg1"/>
                </a:solidFill>
                <a:latin typeface="IBM Plex Sans Condensed"/>
              </a:rPr>
              <a:t> </a:t>
            </a:r>
            <a:r>
              <a:rPr lang="en-US" sz="1300" b="1" u="sng" dirty="0" err="1">
                <a:solidFill>
                  <a:schemeClr val="bg1"/>
                </a:solidFill>
                <a:latin typeface="IBM Plex Sans Condensed"/>
              </a:rPr>
              <a:t>mencatat</a:t>
            </a:r>
            <a:r>
              <a:rPr lang="en-US" sz="1300" b="1" u="sng" dirty="0">
                <a:solidFill>
                  <a:schemeClr val="bg1"/>
                </a:solidFill>
                <a:latin typeface="IBM Plex Sans Condensed"/>
              </a:rPr>
              <a:t> </a:t>
            </a:r>
            <a:r>
              <a:rPr lang="en-US" sz="1300" b="1" u="sng" dirty="0" err="1">
                <a:solidFill>
                  <a:schemeClr val="bg1"/>
                </a:solidFill>
                <a:latin typeface="IBM Plex Sans Condensed"/>
              </a:rPr>
              <a:t>pembebanan</a:t>
            </a:r>
            <a:r>
              <a:rPr lang="en-US" sz="1300" b="1" u="sng" dirty="0">
                <a:solidFill>
                  <a:schemeClr val="bg1"/>
                </a:solidFill>
                <a:latin typeface="IBM Plex Sans Condensed"/>
              </a:rPr>
              <a:t> BOP (</a:t>
            </a:r>
            <a:r>
              <a:rPr lang="en-US" sz="1300" b="1" u="sng" dirty="0" err="1">
                <a:solidFill>
                  <a:schemeClr val="bg1"/>
                </a:solidFill>
                <a:latin typeface="IBM Plex Sans Condensed"/>
              </a:rPr>
              <a:t>berdasarkan</a:t>
            </a:r>
            <a:r>
              <a:rPr lang="en-US" sz="1300" b="1" u="sng" dirty="0">
                <a:solidFill>
                  <a:schemeClr val="bg1"/>
                </a:solidFill>
                <a:latin typeface="IBM Plex Sans Condensed"/>
              </a:rPr>
              <a:t> </a:t>
            </a:r>
            <a:r>
              <a:rPr lang="en-US" sz="1300" b="1" u="sng" dirty="0" err="1">
                <a:solidFill>
                  <a:schemeClr val="bg1"/>
                </a:solidFill>
                <a:latin typeface="IBM Plex Sans Condensed"/>
              </a:rPr>
              <a:t>tarif</a:t>
            </a:r>
            <a:r>
              <a:rPr lang="en-US" sz="1300" b="1" u="sng" dirty="0">
                <a:solidFill>
                  <a:schemeClr val="bg1"/>
                </a:solidFill>
                <a:latin typeface="IBM Plex Sans Condensed"/>
              </a:rPr>
              <a:t> yang </a:t>
            </a:r>
            <a:r>
              <a:rPr lang="en-US" sz="1300" b="1" u="sng" dirty="0" err="1">
                <a:solidFill>
                  <a:schemeClr val="bg1"/>
                </a:solidFill>
                <a:latin typeface="IBM Plex Sans Condensed"/>
              </a:rPr>
              <a:t>ditentukan</a:t>
            </a:r>
            <a:r>
              <a:rPr lang="en-US" sz="1300" b="1" u="sng" dirty="0">
                <a:solidFill>
                  <a:schemeClr val="bg1"/>
                </a:solidFill>
                <a:latin typeface="IBM Plex Sans Condensed"/>
              </a:rPr>
              <a:t> </a:t>
            </a:r>
            <a:r>
              <a:rPr lang="en-US" sz="1300" b="1" u="sng" dirty="0" err="1">
                <a:solidFill>
                  <a:schemeClr val="bg1"/>
                </a:solidFill>
                <a:latin typeface="IBM Plex Sans Condensed"/>
              </a:rPr>
              <a:t>dimuka</a:t>
            </a:r>
            <a:r>
              <a:rPr lang="en-US" sz="1300" b="1" u="sng" dirty="0">
                <a:solidFill>
                  <a:schemeClr val="bg1"/>
                </a:solidFill>
                <a:latin typeface="IBM Plex Sans Condensed"/>
              </a:rPr>
              <a:t>)</a:t>
            </a:r>
          </a:p>
          <a:p>
            <a:pPr algn="just" defTabSz="282575">
              <a:buClr>
                <a:schemeClr val="bg1"/>
              </a:buClr>
            </a:pPr>
            <a:r>
              <a:rPr lang="en-US" sz="1300" dirty="0" err="1">
                <a:solidFill>
                  <a:schemeClr val="bg1"/>
                </a:solidFill>
                <a:latin typeface="IBM Plex Sans Condensed"/>
              </a:rPr>
              <a:t>Barang</a:t>
            </a:r>
            <a:r>
              <a:rPr lang="en-US" sz="1300" dirty="0">
                <a:solidFill>
                  <a:schemeClr val="bg1"/>
                </a:solidFill>
                <a:latin typeface="IBM Plex Sans Condensed"/>
              </a:rPr>
              <a:t> </a:t>
            </a:r>
            <a:r>
              <a:rPr lang="en-US" sz="1300" dirty="0" err="1">
                <a:solidFill>
                  <a:schemeClr val="bg1"/>
                </a:solidFill>
                <a:latin typeface="IBM Plex Sans Condensed"/>
              </a:rPr>
              <a:t>Dalam</a:t>
            </a:r>
            <a:r>
              <a:rPr lang="en-US" sz="1300" dirty="0">
                <a:solidFill>
                  <a:schemeClr val="bg1"/>
                </a:solidFill>
                <a:latin typeface="IBM Plex Sans Condensed"/>
              </a:rPr>
              <a:t> Proses				XXX </a:t>
            </a:r>
          </a:p>
          <a:p>
            <a:pPr algn="just" defTabSz="282575">
              <a:buClr>
                <a:schemeClr val="bg1"/>
              </a:buClr>
            </a:pPr>
            <a:r>
              <a:rPr lang="en-US" sz="1300" dirty="0">
                <a:solidFill>
                  <a:schemeClr val="bg1"/>
                </a:solidFill>
                <a:latin typeface="IBM Plex Sans Condensed"/>
              </a:rPr>
              <a:t>	BOP yang </a:t>
            </a:r>
            <a:r>
              <a:rPr lang="en-US" sz="1300" dirty="0" err="1">
                <a:solidFill>
                  <a:schemeClr val="bg1"/>
                </a:solidFill>
                <a:latin typeface="IBM Plex Sans Condensed"/>
              </a:rPr>
              <a:t>Dibebankan</a:t>
            </a:r>
            <a:r>
              <a:rPr lang="en-US" sz="1300" dirty="0">
                <a:solidFill>
                  <a:schemeClr val="bg1"/>
                </a:solidFill>
                <a:latin typeface="IBM Plex Sans Condensed"/>
              </a:rPr>
              <a:t>						XXX </a:t>
            </a:r>
          </a:p>
          <a:p>
            <a:pPr algn="just" defTabSz="282575">
              <a:buClr>
                <a:schemeClr val="bg1"/>
              </a:buClr>
            </a:pPr>
            <a:endParaRPr lang="en-US" sz="1300" dirty="0">
              <a:solidFill>
                <a:schemeClr val="bg1"/>
              </a:solidFill>
              <a:latin typeface="IBM Plex Sans Condensed"/>
            </a:endParaRPr>
          </a:p>
          <a:p>
            <a:pPr marL="342900" indent="-342900" algn="just" defTabSz="282575">
              <a:buClr>
                <a:schemeClr val="bg1"/>
              </a:buClr>
              <a:buAutoNum type="alphaLcPeriod" startAt="2"/>
            </a:pPr>
            <a:r>
              <a:rPr lang="en-US" sz="1300" b="1" u="sng" dirty="0" err="1">
                <a:solidFill>
                  <a:schemeClr val="bg1"/>
                </a:solidFill>
                <a:latin typeface="IBM Plex Sans Condensed"/>
              </a:rPr>
              <a:t>Jurnal</a:t>
            </a:r>
            <a:r>
              <a:rPr lang="en-US" sz="1300" b="1" u="sng" dirty="0">
                <a:solidFill>
                  <a:schemeClr val="bg1"/>
                </a:solidFill>
                <a:latin typeface="IBM Plex Sans Condensed"/>
              </a:rPr>
              <a:t> </a:t>
            </a:r>
            <a:r>
              <a:rPr lang="en-US" sz="1300" b="1" u="sng" dirty="0" err="1">
                <a:solidFill>
                  <a:schemeClr val="bg1"/>
                </a:solidFill>
                <a:latin typeface="IBM Plex Sans Condensed"/>
              </a:rPr>
              <a:t>untuk</a:t>
            </a:r>
            <a:r>
              <a:rPr lang="en-US" sz="1300" b="1" u="sng" dirty="0">
                <a:solidFill>
                  <a:schemeClr val="bg1"/>
                </a:solidFill>
                <a:latin typeface="IBM Plex Sans Condensed"/>
              </a:rPr>
              <a:t> </a:t>
            </a:r>
            <a:r>
              <a:rPr lang="en-US" sz="1300" b="1" u="sng" dirty="0" err="1">
                <a:solidFill>
                  <a:schemeClr val="bg1"/>
                </a:solidFill>
                <a:latin typeface="IBM Plex Sans Condensed"/>
              </a:rPr>
              <a:t>mencatat</a:t>
            </a:r>
            <a:r>
              <a:rPr lang="en-US" sz="1300" b="1" u="sng" dirty="0">
                <a:solidFill>
                  <a:schemeClr val="bg1"/>
                </a:solidFill>
                <a:latin typeface="IBM Plex Sans Condensed"/>
              </a:rPr>
              <a:t> BOP yang </a:t>
            </a:r>
            <a:r>
              <a:rPr lang="en-US" sz="1300" b="1" u="sng" dirty="0" err="1">
                <a:solidFill>
                  <a:schemeClr val="bg1"/>
                </a:solidFill>
                <a:latin typeface="IBM Plex Sans Condensed"/>
              </a:rPr>
              <a:t>sesungguhnya</a:t>
            </a:r>
            <a:r>
              <a:rPr lang="en-US" sz="1300" b="1" u="sng" dirty="0">
                <a:solidFill>
                  <a:schemeClr val="bg1"/>
                </a:solidFill>
                <a:latin typeface="IBM Plex Sans Condensed"/>
              </a:rPr>
              <a:t> </a:t>
            </a:r>
            <a:r>
              <a:rPr lang="en-US" sz="1300" b="1" u="sng" dirty="0" err="1">
                <a:solidFill>
                  <a:schemeClr val="bg1"/>
                </a:solidFill>
                <a:latin typeface="IBM Plex Sans Condensed"/>
              </a:rPr>
              <a:t>terjadi</a:t>
            </a:r>
            <a:endParaRPr lang="en-US" sz="1300" b="1" u="sng" dirty="0">
              <a:solidFill>
                <a:schemeClr val="bg1"/>
              </a:solidFill>
              <a:latin typeface="IBM Plex Sans Condensed"/>
            </a:endParaRPr>
          </a:p>
          <a:p>
            <a:pPr algn="just" defTabSz="282575">
              <a:buClr>
                <a:schemeClr val="bg1"/>
              </a:buClr>
            </a:pPr>
            <a:r>
              <a:rPr lang="en-US" sz="1300" dirty="0">
                <a:solidFill>
                  <a:schemeClr val="bg1"/>
                </a:solidFill>
                <a:latin typeface="IBM Plex Sans Condensed"/>
              </a:rPr>
              <a:t>BOP </a:t>
            </a:r>
            <a:r>
              <a:rPr lang="en-US" sz="1300" dirty="0" err="1">
                <a:solidFill>
                  <a:schemeClr val="bg1"/>
                </a:solidFill>
                <a:latin typeface="IBM Plex Sans Condensed"/>
              </a:rPr>
              <a:t>sesungguhnya</a:t>
            </a:r>
            <a:r>
              <a:rPr lang="en-US" sz="1300" dirty="0">
                <a:solidFill>
                  <a:schemeClr val="bg1"/>
                </a:solidFill>
                <a:latin typeface="IBM Plex Sans Condensed"/>
              </a:rPr>
              <a:t>					XXX</a:t>
            </a:r>
          </a:p>
          <a:p>
            <a:pPr algn="just" defTabSz="282575">
              <a:buClr>
                <a:schemeClr val="bg1"/>
              </a:buClr>
            </a:pPr>
            <a:r>
              <a:rPr lang="en-US" sz="1300" dirty="0">
                <a:solidFill>
                  <a:schemeClr val="bg1"/>
                </a:solidFill>
                <a:latin typeface="IBM Plex Sans Condensed"/>
              </a:rPr>
              <a:t>	</a:t>
            </a:r>
            <a:r>
              <a:rPr lang="en-US" sz="1300" dirty="0" err="1">
                <a:solidFill>
                  <a:schemeClr val="bg1"/>
                </a:solidFill>
                <a:latin typeface="IBM Plex Sans Condensed"/>
              </a:rPr>
              <a:t>Macam</a:t>
            </a:r>
            <a:r>
              <a:rPr lang="en-US" sz="1300" dirty="0">
                <a:solidFill>
                  <a:schemeClr val="bg1"/>
                </a:solidFill>
                <a:latin typeface="IBM Plex Sans Condensed"/>
              </a:rPr>
              <a:t> – </a:t>
            </a:r>
            <a:r>
              <a:rPr lang="en-US" sz="1300" dirty="0" err="1">
                <a:solidFill>
                  <a:schemeClr val="bg1"/>
                </a:solidFill>
                <a:latin typeface="IBM Plex Sans Condensed"/>
              </a:rPr>
              <a:t>macam</a:t>
            </a:r>
            <a:r>
              <a:rPr lang="en-US" sz="1300" dirty="0">
                <a:solidFill>
                  <a:schemeClr val="bg1"/>
                </a:solidFill>
                <a:latin typeface="IBM Plex Sans Condensed"/>
              </a:rPr>
              <a:t> </a:t>
            </a:r>
            <a:r>
              <a:rPr lang="en-US" sz="1300" dirty="0" err="1">
                <a:solidFill>
                  <a:schemeClr val="bg1"/>
                </a:solidFill>
                <a:latin typeface="IBM Plex Sans Condensed"/>
              </a:rPr>
              <a:t>Biaya</a:t>
            </a:r>
            <a:r>
              <a:rPr lang="en-US" sz="1300" dirty="0">
                <a:solidFill>
                  <a:schemeClr val="bg1"/>
                </a:solidFill>
                <a:latin typeface="IBM Plex Sans Condensed"/>
              </a:rPr>
              <a:t>						XXX</a:t>
            </a:r>
          </a:p>
          <a:p>
            <a:pPr algn="just" defTabSz="282575">
              <a:buClr>
                <a:schemeClr val="bg1"/>
              </a:buClr>
            </a:pPr>
            <a:endParaRPr lang="en-US" sz="1300" dirty="0">
              <a:solidFill>
                <a:schemeClr val="bg1"/>
              </a:solidFill>
              <a:latin typeface="IBM Plex Sans Condensed"/>
            </a:endParaRPr>
          </a:p>
          <a:p>
            <a:pPr marL="342900" indent="-342900" algn="just" defTabSz="282575">
              <a:buClr>
                <a:schemeClr val="bg1"/>
              </a:buClr>
              <a:buAutoNum type="alphaLcPeriod" startAt="3"/>
            </a:pPr>
            <a:r>
              <a:rPr lang="en-US" sz="1300" b="1" u="sng" dirty="0" err="1">
                <a:solidFill>
                  <a:schemeClr val="bg1"/>
                </a:solidFill>
                <a:latin typeface="IBM Plex Sans Condensed"/>
              </a:rPr>
              <a:t>Jurnal</a:t>
            </a:r>
            <a:r>
              <a:rPr lang="en-US" sz="1300" b="1" u="sng" dirty="0">
                <a:solidFill>
                  <a:schemeClr val="bg1"/>
                </a:solidFill>
                <a:latin typeface="IBM Plex Sans Condensed"/>
              </a:rPr>
              <a:t> </a:t>
            </a:r>
            <a:r>
              <a:rPr lang="en-US" sz="1300" b="1" u="sng" dirty="0" err="1">
                <a:solidFill>
                  <a:schemeClr val="bg1"/>
                </a:solidFill>
                <a:latin typeface="IBM Plex Sans Condensed"/>
              </a:rPr>
              <a:t>untuk</a:t>
            </a:r>
            <a:r>
              <a:rPr lang="en-US" sz="1300" b="1" u="sng" dirty="0">
                <a:solidFill>
                  <a:schemeClr val="bg1"/>
                </a:solidFill>
                <a:latin typeface="IBM Plex Sans Condensed"/>
              </a:rPr>
              <a:t> </a:t>
            </a:r>
            <a:r>
              <a:rPr lang="en-US" sz="1300" b="1" u="sng" dirty="0" err="1">
                <a:solidFill>
                  <a:schemeClr val="bg1"/>
                </a:solidFill>
                <a:latin typeface="IBM Plex Sans Condensed"/>
              </a:rPr>
              <a:t>penutup</a:t>
            </a:r>
            <a:r>
              <a:rPr lang="en-US" sz="1300" b="1" u="sng" dirty="0">
                <a:solidFill>
                  <a:schemeClr val="bg1"/>
                </a:solidFill>
                <a:latin typeface="IBM Plex Sans Condensed"/>
              </a:rPr>
              <a:t> BOP </a:t>
            </a:r>
            <a:r>
              <a:rPr lang="en-US" sz="1300" b="1" u="sng" dirty="0" err="1">
                <a:solidFill>
                  <a:schemeClr val="bg1"/>
                </a:solidFill>
                <a:latin typeface="IBM Plex Sans Condensed"/>
              </a:rPr>
              <a:t>dibebankan</a:t>
            </a:r>
            <a:endParaRPr lang="en-US" sz="1300" b="1" u="sng" dirty="0">
              <a:solidFill>
                <a:schemeClr val="bg1"/>
              </a:solidFill>
              <a:latin typeface="IBM Plex Sans Condensed"/>
            </a:endParaRPr>
          </a:p>
          <a:p>
            <a:pPr algn="just" defTabSz="282575">
              <a:buClr>
                <a:schemeClr val="bg1"/>
              </a:buClr>
            </a:pPr>
            <a:r>
              <a:rPr lang="en-US" sz="1300" dirty="0">
                <a:solidFill>
                  <a:schemeClr val="bg1"/>
                </a:solidFill>
                <a:latin typeface="IBM Plex Sans Condensed"/>
              </a:rPr>
              <a:t>BOP yang </a:t>
            </a:r>
            <a:r>
              <a:rPr lang="en-US" sz="1300" dirty="0" err="1">
                <a:solidFill>
                  <a:schemeClr val="bg1"/>
                </a:solidFill>
                <a:latin typeface="IBM Plex Sans Condensed"/>
              </a:rPr>
              <a:t>dibebankan</a:t>
            </a:r>
            <a:r>
              <a:rPr lang="en-US" sz="1300" dirty="0">
                <a:solidFill>
                  <a:schemeClr val="bg1"/>
                </a:solidFill>
                <a:latin typeface="IBM Plex Sans Condensed"/>
              </a:rPr>
              <a:t>				XXX</a:t>
            </a:r>
          </a:p>
          <a:p>
            <a:pPr algn="just" defTabSz="282575">
              <a:buClr>
                <a:schemeClr val="bg1"/>
              </a:buClr>
            </a:pPr>
            <a:r>
              <a:rPr lang="en-US" sz="1300" dirty="0">
                <a:solidFill>
                  <a:schemeClr val="bg1"/>
                </a:solidFill>
                <a:latin typeface="IBM Plex Sans Condensed"/>
              </a:rPr>
              <a:t>	BOP </a:t>
            </a:r>
            <a:r>
              <a:rPr lang="en-US" sz="1300" dirty="0" err="1">
                <a:solidFill>
                  <a:schemeClr val="bg1"/>
                </a:solidFill>
                <a:latin typeface="IBM Plex Sans Condensed"/>
              </a:rPr>
              <a:t>sesungguhnya</a:t>
            </a:r>
            <a:r>
              <a:rPr lang="en-US" sz="1300" dirty="0">
                <a:solidFill>
                  <a:schemeClr val="bg1"/>
                </a:solidFill>
                <a:latin typeface="IBM Plex Sans Condensed"/>
              </a:rPr>
              <a:t>							XXX</a:t>
            </a:r>
          </a:p>
          <a:p>
            <a:pPr algn="just" defTabSz="282575">
              <a:buClr>
                <a:schemeClr val="bg1"/>
              </a:buClr>
            </a:pPr>
            <a:endParaRPr lang="en-US" sz="1300" dirty="0">
              <a:solidFill>
                <a:schemeClr val="bg1"/>
              </a:solidFill>
              <a:latin typeface="IBM Plex Sans Condensed"/>
            </a:endParaRPr>
          </a:p>
          <a:p>
            <a:pPr marL="342900" indent="-342900" algn="just" defTabSz="282575">
              <a:buClr>
                <a:schemeClr val="bg1"/>
              </a:buClr>
              <a:buAutoNum type="alphaLcPeriod" startAt="4"/>
            </a:pPr>
            <a:r>
              <a:rPr lang="en-US" sz="1300" b="1" u="sng" dirty="0" err="1">
                <a:solidFill>
                  <a:schemeClr val="bg1"/>
                </a:solidFill>
                <a:latin typeface="IBM Plex Sans Condensed"/>
              </a:rPr>
              <a:t>Jurnal</a:t>
            </a:r>
            <a:r>
              <a:rPr lang="en-US" sz="1300" b="1" u="sng" dirty="0">
                <a:solidFill>
                  <a:schemeClr val="bg1"/>
                </a:solidFill>
                <a:latin typeface="IBM Plex Sans Condensed"/>
              </a:rPr>
              <a:t> </a:t>
            </a:r>
            <a:r>
              <a:rPr lang="en-US" sz="1300" b="1" u="sng" dirty="0" err="1">
                <a:solidFill>
                  <a:schemeClr val="bg1"/>
                </a:solidFill>
                <a:latin typeface="IBM Plex Sans Condensed"/>
              </a:rPr>
              <a:t>untuk</a:t>
            </a:r>
            <a:r>
              <a:rPr lang="en-US" sz="1300" b="1" u="sng" dirty="0">
                <a:solidFill>
                  <a:schemeClr val="bg1"/>
                </a:solidFill>
                <a:latin typeface="IBM Plex Sans Condensed"/>
              </a:rPr>
              <a:t> </a:t>
            </a:r>
            <a:r>
              <a:rPr lang="en-US" sz="1300" b="1" u="sng" dirty="0" err="1">
                <a:solidFill>
                  <a:schemeClr val="bg1"/>
                </a:solidFill>
                <a:latin typeface="IBM Plex Sans Condensed"/>
              </a:rPr>
              <a:t>mencatat</a:t>
            </a:r>
            <a:r>
              <a:rPr lang="en-US" sz="1300" b="1" u="sng" dirty="0">
                <a:solidFill>
                  <a:schemeClr val="bg1"/>
                </a:solidFill>
                <a:latin typeface="IBM Plex Sans Condensed"/>
              </a:rPr>
              <a:t> </a:t>
            </a:r>
            <a:r>
              <a:rPr lang="en-US" sz="1300" b="1" u="sng" dirty="0" err="1">
                <a:solidFill>
                  <a:schemeClr val="bg1"/>
                </a:solidFill>
                <a:latin typeface="IBM Plex Sans Condensed"/>
              </a:rPr>
              <a:t>selisih</a:t>
            </a:r>
            <a:r>
              <a:rPr lang="en-US" sz="1300" b="1" u="sng" dirty="0">
                <a:solidFill>
                  <a:schemeClr val="bg1"/>
                </a:solidFill>
                <a:latin typeface="IBM Plex Sans Condensed"/>
              </a:rPr>
              <a:t> BOP</a:t>
            </a:r>
          </a:p>
          <a:p>
            <a:pPr algn="just" defTabSz="282575">
              <a:buClr>
                <a:schemeClr val="bg1"/>
              </a:buClr>
            </a:pPr>
            <a:r>
              <a:rPr lang="en-US" sz="1300" dirty="0" err="1">
                <a:solidFill>
                  <a:schemeClr val="bg1"/>
                </a:solidFill>
                <a:latin typeface="IBM Plex Sans Condensed"/>
              </a:rPr>
              <a:t>Jika</a:t>
            </a:r>
            <a:r>
              <a:rPr lang="en-US" sz="1300" dirty="0">
                <a:solidFill>
                  <a:schemeClr val="bg1"/>
                </a:solidFill>
                <a:latin typeface="IBM Plex Sans Condensed"/>
              </a:rPr>
              <a:t> BOP </a:t>
            </a:r>
            <a:r>
              <a:rPr lang="en-US" sz="1300" dirty="0" err="1">
                <a:solidFill>
                  <a:schemeClr val="bg1"/>
                </a:solidFill>
                <a:latin typeface="IBM Plex Sans Condensed"/>
              </a:rPr>
              <a:t>sesungguhnya</a:t>
            </a:r>
            <a:r>
              <a:rPr lang="en-US" sz="1300" dirty="0">
                <a:solidFill>
                  <a:schemeClr val="bg1"/>
                </a:solidFill>
                <a:latin typeface="IBM Plex Sans Condensed"/>
              </a:rPr>
              <a:t> </a:t>
            </a:r>
            <a:r>
              <a:rPr lang="en-US" sz="1300" dirty="0" err="1">
                <a:solidFill>
                  <a:schemeClr val="bg1"/>
                </a:solidFill>
                <a:latin typeface="IBM Plex Sans Condensed"/>
              </a:rPr>
              <a:t>lebih</a:t>
            </a:r>
            <a:r>
              <a:rPr lang="en-US" sz="1300" dirty="0">
                <a:solidFill>
                  <a:schemeClr val="bg1"/>
                </a:solidFill>
                <a:latin typeface="IBM Plex Sans Condensed"/>
              </a:rPr>
              <a:t> </a:t>
            </a:r>
            <a:r>
              <a:rPr lang="en-US" sz="1300" dirty="0" err="1">
                <a:solidFill>
                  <a:schemeClr val="bg1"/>
                </a:solidFill>
                <a:latin typeface="IBM Plex Sans Condensed"/>
              </a:rPr>
              <a:t>besar</a:t>
            </a:r>
            <a:r>
              <a:rPr lang="en-US" sz="1300" dirty="0">
                <a:solidFill>
                  <a:schemeClr val="bg1"/>
                </a:solidFill>
                <a:latin typeface="IBM Plex Sans Condensed"/>
              </a:rPr>
              <a:t> </a:t>
            </a:r>
            <a:r>
              <a:rPr lang="en-US" sz="1300" dirty="0" err="1">
                <a:solidFill>
                  <a:schemeClr val="bg1"/>
                </a:solidFill>
                <a:latin typeface="IBM Plex Sans Condensed"/>
              </a:rPr>
              <a:t>daripada</a:t>
            </a:r>
            <a:r>
              <a:rPr lang="en-US" sz="1300" dirty="0">
                <a:solidFill>
                  <a:schemeClr val="bg1"/>
                </a:solidFill>
                <a:latin typeface="IBM Plex Sans Condensed"/>
              </a:rPr>
              <a:t> BOP </a:t>
            </a:r>
            <a:r>
              <a:rPr lang="en-US" sz="1300" dirty="0" err="1">
                <a:solidFill>
                  <a:schemeClr val="bg1"/>
                </a:solidFill>
                <a:latin typeface="IBM Plex Sans Condensed"/>
              </a:rPr>
              <a:t>dibebankan</a:t>
            </a:r>
            <a:r>
              <a:rPr lang="en-US" sz="1300" dirty="0">
                <a:solidFill>
                  <a:schemeClr val="bg1"/>
                </a:solidFill>
                <a:latin typeface="IBM Plex Sans Condensed"/>
              </a:rPr>
              <a:t>, </a:t>
            </a:r>
            <a:r>
              <a:rPr lang="en-US" sz="1300" dirty="0" err="1">
                <a:solidFill>
                  <a:schemeClr val="bg1"/>
                </a:solidFill>
                <a:latin typeface="IBM Plex Sans Condensed"/>
              </a:rPr>
              <a:t>selisihnya</a:t>
            </a:r>
            <a:r>
              <a:rPr lang="en-US" sz="1300" dirty="0">
                <a:solidFill>
                  <a:schemeClr val="bg1"/>
                </a:solidFill>
                <a:latin typeface="IBM Plex Sans Condensed"/>
              </a:rPr>
              <a:t> </a:t>
            </a:r>
            <a:r>
              <a:rPr lang="en-US" sz="1300" dirty="0" err="1">
                <a:solidFill>
                  <a:schemeClr val="bg1"/>
                </a:solidFill>
                <a:latin typeface="IBM Plex Sans Condensed"/>
              </a:rPr>
              <a:t>bersifat</a:t>
            </a:r>
            <a:r>
              <a:rPr lang="en-US" sz="1300" dirty="0">
                <a:solidFill>
                  <a:schemeClr val="bg1"/>
                </a:solidFill>
                <a:latin typeface="IBM Plex Sans Condensed"/>
              </a:rPr>
              <a:t> </a:t>
            </a:r>
            <a:r>
              <a:rPr lang="en-US" sz="1300" dirty="0" err="1">
                <a:solidFill>
                  <a:schemeClr val="bg1"/>
                </a:solidFill>
                <a:latin typeface="IBM Plex Sans Condensed"/>
              </a:rPr>
              <a:t>tidak</a:t>
            </a:r>
            <a:r>
              <a:rPr lang="en-US" sz="1300" dirty="0">
                <a:solidFill>
                  <a:schemeClr val="bg1"/>
                </a:solidFill>
                <a:latin typeface="IBM Plex Sans Condensed"/>
              </a:rPr>
              <a:t> </a:t>
            </a:r>
            <a:r>
              <a:rPr lang="en-US" sz="1300" dirty="0" err="1">
                <a:solidFill>
                  <a:schemeClr val="bg1"/>
                </a:solidFill>
                <a:latin typeface="IBM Plex Sans Condensed"/>
              </a:rPr>
              <a:t>menguntungkan</a:t>
            </a:r>
            <a:r>
              <a:rPr lang="en-US" sz="1300" dirty="0">
                <a:solidFill>
                  <a:schemeClr val="bg1"/>
                </a:solidFill>
                <a:latin typeface="IBM Plex Sans Condensed"/>
              </a:rPr>
              <a:t> ( unfavorable) </a:t>
            </a:r>
            <a:r>
              <a:rPr lang="en-US" sz="1300" dirty="0" err="1">
                <a:solidFill>
                  <a:schemeClr val="bg1"/>
                </a:solidFill>
                <a:latin typeface="IBM Plex Sans Condensed"/>
              </a:rPr>
              <a:t>dan</a:t>
            </a:r>
            <a:r>
              <a:rPr lang="en-US" sz="1300" dirty="0">
                <a:solidFill>
                  <a:schemeClr val="bg1"/>
                </a:solidFill>
                <a:latin typeface="IBM Plex Sans Condensed"/>
              </a:rPr>
              <a:t> </a:t>
            </a:r>
            <a:r>
              <a:rPr lang="en-US" sz="1300" dirty="0" err="1">
                <a:solidFill>
                  <a:schemeClr val="bg1"/>
                </a:solidFill>
                <a:latin typeface="IBM Plex Sans Condensed"/>
              </a:rPr>
              <a:t>dijurnal</a:t>
            </a:r>
            <a:r>
              <a:rPr lang="en-US" sz="1300" dirty="0">
                <a:solidFill>
                  <a:schemeClr val="bg1"/>
                </a:solidFill>
                <a:latin typeface="IBM Plex Sans Condensed"/>
              </a:rPr>
              <a:t> :</a:t>
            </a:r>
          </a:p>
          <a:p>
            <a:pPr algn="just" defTabSz="282575">
              <a:buClr>
                <a:schemeClr val="bg1"/>
              </a:buClr>
            </a:pPr>
            <a:r>
              <a:rPr lang="en-US" sz="1300" dirty="0">
                <a:solidFill>
                  <a:schemeClr val="bg1"/>
                </a:solidFill>
                <a:latin typeface="IBM Plex Sans Condensed"/>
              </a:rPr>
              <a:t>	</a:t>
            </a:r>
            <a:r>
              <a:rPr lang="en-US" sz="1300" dirty="0" err="1">
                <a:solidFill>
                  <a:schemeClr val="bg1"/>
                </a:solidFill>
                <a:latin typeface="IBM Plex Sans Condensed"/>
              </a:rPr>
              <a:t>Selisih</a:t>
            </a:r>
            <a:r>
              <a:rPr lang="en-US" sz="1300" dirty="0">
                <a:solidFill>
                  <a:schemeClr val="bg1"/>
                </a:solidFill>
                <a:latin typeface="IBM Plex Sans Condensed"/>
              </a:rPr>
              <a:t> BOP						XXX</a:t>
            </a:r>
          </a:p>
          <a:p>
            <a:pPr algn="just" defTabSz="282575">
              <a:buClr>
                <a:schemeClr val="bg1"/>
              </a:buClr>
            </a:pPr>
            <a:r>
              <a:rPr lang="en-US" sz="1300" dirty="0">
                <a:solidFill>
                  <a:schemeClr val="bg1"/>
                </a:solidFill>
                <a:latin typeface="IBM Plex Sans Condensed"/>
              </a:rPr>
              <a:t>		BOP </a:t>
            </a:r>
            <a:r>
              <a:rPr lang="en-US" sz="1300" dirty="0" err="1">
                <a:solidFill>
                  <a:schemeClr val="bg1"/>
                </a:solidFill>
                <a:latin typeface="IBM Plex Sans Condensed"/>
              </a:rPr>
              <a:t>sesungguhnya</a:t>
            </a:r>
            <a:r>
              <a:rPr lang="en-US" sz="1300" dirty="0">
                <a:solidFill>
                  <a:schemeClr val="bg1"/>
                </a:solidFill>
                <a:latin typeface="IBM Plex Sans Condensed"/>
              </a:rPr>
              <a:t> 						XXX</a:t>
            </a:r>
          </a:p>
          <a:p>
            <a:pPr algn="just" defTabSz="282575">
              <a:buClr>
                <a:schemeClr val="bg1"/>
              </a:buClr>
            </a:pPr>
            <a:r>
              <a:rPr lang="en-US" sz="1300" dirty="0" err="1">
                <a:solidFill>
                  <a:schemeClr val="bg1"/>
                </a:solidFill>
                <a:latin typeface="IBM Plex Sans Condensed"/>
              </a:rPr>
              <a:t>Jika</a:t>
            </a:r>
            <a:r>
              <a:rPr lang="en-US" sz="1300" dirty="0">
                <a:solidFill>
                  <a:schemeClr val="bg1"/>
                </a:solidFill>
                <a:latin typeface="IBM Plex Sans Condensed"/>
              </a:rPr>
              <a:t> BOP </a:t>
            </a:r>
            <a:r>
              <a:rPr lang="en-US" sz="1300" dirty="0" err="1">
                <a:solidFill>
                  <a:schemeClr val="bg1"/>
                </a:solidFill>
                <a:latin typeface="IBM Plex Sans Condensed"/>
              </a:rPr>
              <a:t>sesungguhnya</a:t>
            </a:r>
            <a:r>
              <a:rPr lang="en-US" sz="1300" dirty="0">
                <a:solidFill>
                  <a:schemeClr val="bg1"/>
                </a:solidFill>
                <a:latin typeface="IBM Plex Sans Condensed"/>
              </a:rPr>
              <a:t> </a:t>
            </a:r>
            <a:r>
              <a:rPr lang="en-US" sz="1300" dirty="0" err="1">
                <a:solidFill>
                  <a:schemeClr val="bg1"/>
                </a:solidFill>
                <a:latin typeface="IBM Plex Sans Condensed"/>
              </a:rPr>
              <a:t>lebih</a:t>
            </a:r>
            <a:r>
              <a:rPr lang="en-US" sz="1300" dirty="0">
                <a:solidFill>
                  <a:schemeClr val="bg1"/>
                </a:solidFill>
                <a:latin typeface="IBM Plex Sans Condensed"/>
              </a:rPr>
              <a:t> </a:t>
            </a:r>
            <a:r>
              <a:rPr lang="en-US" sz="1300" dirty="0" err="1">
                <a:solidFill>
                  <a:schemeClr val="bg1"/>
                </a:solidFill>
                <a:latin typeface="IBM Plex Sans Condensed"/>
              </a:rPr>
              <a:t>kecil</a:t>
            </a:r>
            <a:r>
              <a:rPr lang="en-US" sz="1300" dirty="0">
                <a:solidFill>
                  <a:schemeClr val="bg1"/>
                </a:solidFill>
                <a:latin typeface="IBM Plex Sans Condensed"/>
              </a:rPr>
              <a:t> </a:t>
            </a:r>
            <a:r>
              <a:rPr lang="en-US" sz="1300" dirty="0" err="1">
                <a:solidFill>
                  <a:schemeClr val="bg1"/>
                </a:solidFill>
                <a:latin typeface="IBM Plex Sans Condensed"/>
              </a:rPr>
              <a:t>daripada</a:t>
            </a:r>
            <a:r>
              <a:rPr lang="en-US" sz="1300" dirty="0">
                <a:solidFill>
                  <a:schemeClr val="bg1"/>
                </a:solidFill>
                <a:latin typeface="IBM Plex Sans Condensed"/>
              </a:rPr>
              <a:t> BOP </a:t>
            </a:r>
            <a:r>
              <a:rPr lang="en-US" sz="1300" dirty="0" err="1">
                <a:solidFill>
                  <a:schemeClr val="bg1"/>
                </a:solidFill>
                <a:latin typeface="IBM Plex Sans Condensed"/>
              </a:rPr>
              <a:t>dibebankan</a:t>
            </a:r>
            <a:r>
              <a:rPr lang="en-US" sz="1300" dirty="0">
                <a:solidFill>
                  <a:schemeClr val="bg1"/>
                </a:solidFill>
                <a:latin typeface="IBM Plex Sans Condensed"/>
              </a:rPr>
              <a:t>, </a:t>
            </a:r>
            <a:r>
              <a:rPr lang="en-US" sz="1300" dirty="0" err="1">
                <a:solidFill>
                  <a:schemeClr val="bg1"/>
                </a:solidFill>
                <a:latin typeface="IBM Plex Sans Condensed"/>
              </a:rPr>
              <a:t>maka</a:t>
            </a:r>
            <a:r>
              <a:rPr lang="en-US" sz="1300" dirty="0">
                <a:solidFill>
                  <a:schemeClr val="bg1"/>
                </a:solidFill>
                <a:latin typeface="IBM Plex Sans Condensed"/>
              </a:rPr>
              <a:t> </a:t>
            </a:r>
            <a:r>
              <a:rPr lang="en-US" sz="1300" dirty="0" err="1">
                <a:solidFill>
                  <a:schemeClr val="bg1"/>
                </a:solidFill>
                <a:latin typeface="IBM Plex Sans Condensed"/>
              </a:rPr>
              <a:t>selisihnya</a:t>
            </a:r>
            <a:r>
              <a:rPr lang="en-US" sz="1300" dirty="0">
                <a:solidFill>
                  <a:schemeClr val="bg1"/>
                </a:solidFill>
                <a:latin typeface="IBM Plex Sans Condensed"/>
              </a:rPr>
              <a:t> </a:t>
            </a:r>
            <a:r>
              <a:rPr lang="en-US" sz="1300" dirty="0" err="1">
                <a:solidFill>
                  <a:schemeClr val="bg1"/>
                </a:solidFill>
                <a:latin typeface="IBM Plex Sans Condensed"/>
              </a:rPr>
              <a:t>bersifat</a:t>
            </a:r>
            <a:r>
              <a:rPr lang="en-US" sz="1300" dirty="0">
                <a:solidFill>
                  <a:schemeClr val="bg1"/>
                </a:solidFill>
                <a:latin typeface="IBM Plex Sans Condensed"/>
              </a:rPr>
              <a:t> </a:t>
            </a:r>
            <a:r>
              <a:rPr lang="en-US" sz="1300" dirty="0" err="1">
                <a:solidFill>
                  <a:schemeClr val="bg1"/>
                </a:solidFill>
                <a:latin typeface="IBM Plex Sans Condensed"/>
              </a:rPr>
              <a:t>menguntungkan</a:t>
            </a:r>
            <a:r>
              <a:rPr lang="en-US" sz="1300" dirty="0">
                <a:solidFill>
                  <a:schemeClr val="bg1"/>
                </a:solidFill>
                <a:latin typeface="IBM Plex Sans Condensed"/>
              </a:rPr>
              <a:t> </a:t>
            </a:r>
            <a:r>
              <a:rPr lang="en-US" sz="1300" dirty="0" err="1">
                <a:solidFill>
                  <a:schemeClr val="bg1"/>
                </a:solidFill>
                <a:latin typeface="IBM Plex Sans Condensed"/>
              </a:rPr>
              <a:t>dan</a:t>
            </a:r>
            <a:r>
              <a:rPr lang="en-US" sz="1300" dirty="0">
                <a:solidFill>
                  <a:schemeClr val="bg1"/>
                </a:solidFill>
                <a:latin typeface="IBM Plex Sans Condensed"/>
              </a:rPr>
              <a:t> </a:t>
            </a:r>
            <a:r>
              <a:rPr lang="en-US" sz="1300" dirty="0" err="1">
                <a:solidFill>
                  <a:schemeClr val="bg1"/>
                </a:solidFill>
                <a:latin typeface="IBM Plex Sans Condensed"/>
              </a:rPr>
              <a:t>dijurnal</a:t>
            </a:r>
            <a:r>
              <a:rPr lang="en-US" sz="1300" dirty="0">
                <a:solidFill>
                  <a:schemeClr val="bg1"/>
                </a:solidFill>
                <a:latin typeface="IBM Plex Sans Condensed"/>
              </a:rPr>
              <a:t> :</a:t>
            </a:r>
          </a:p>
          <a:p>
            <a:pPr algn="just" defTabSz="282575">
              <a:buClr>
                <a:schemeClr val="bg1"/>
              </a:buClr>
            </a:pPr>
            <a:r>
              <a:rPr lang="en-US" sz="1300" dirty="0">
                <a:solidFill>
                  <a:schemeClr val="bg1"/>
                </a:solidFill>
                <a:latin typeface="IBM Plex Sans Condensed"/>
              </a:rPr>
              <a:t>	BOP </a:t>
            </a:r>
            <a:r>
              <a:rPr lang="en-US" sz="1300" dirty="0" err="1">
                <a:solidFill>
                  <a:schemeClr val="bg1"/>
                </a:solidFill>
                <a:latin typeface="IBM Plex Sans Condensed"/>
              </a:rPr>
              <a:t>sesungguhnya</a:t>
            </a:r>
            <a:r>
              <a:rPr lang="en-US" sz="1300" dirty="0">
                <a:solidFill>
                  <a:schemeClr val="bg1"/>
                </a:solidFill>
                <a:latin typeface="IBM Plex Sans Condensed"/>
              </a:rPr>
              <a:t>				XXX</a:t>
            </a:r>
          </a:p>
          <a:p>
            <a:pPr algn="just" defTabSz="282575">
              <a:buClr>
                <a:schemeClr val="bg1"/>
              </a:buClr>
            </a:pPr>
            <a:r>
              <a:rPr lang="en-US" sz="1300" dirty="0">
                <a:solidFill>
                  <a:schemeClr val="bg1"/>
                </a:solidFill>
                <a:latin typeface="IBM Plex Sans Condensed"/>
              </a:rPr>
              <a:t>		</a:t>
            </a:r>
            <a:r>
              <a:rPr lang="en-US" sz="1300" dirty="0" err="1">
                <a:solidFill>
                  <a:schemeClr val="bg1"/>
                </a:solidFill>
                <a:latin typeface="IBM Plex Sans Condensed"/>
              </a:rPr>
              <a:t>Selisih</a:t>
            </a:r>
            <a:r>
              <a:rPr lang="en-US" sz="1300" dirty="0">
                <a:solidFill>
                  <a:schemeClr val="bg1"/>
                </a:solidFill>
                <a:latin typeface="IBM Plex Sans Condensed"/>
              </a:rPr>
              <a:t> BOP 								XXX</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35</a:t>
            </a:r>
          </a:p>
        </p:txBody>
      </p:sp>
    </p:spTree>
    <p:extLst>
      <p:ext uri="{BB962C8B-B14F-4D97-AF65-F5344CB8AC3E}">
        <p14:creationId xmlns:p14="http://schemas.microsoft.com/office/powerpoint/2010/main" val="16145562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48186"/>
            <a:ext cx="2064000" cy="4061700"/>
          </a:xfrm>
        </p:spPr>
        <p:txBody>
          <a:bodyPr/>
          <a:lstStyle/>
          <a:p>
            <a:r>
              <a:rPr lang="en-US" sz="2400" b="1" dirty="0" err="1"/>
              <a:t>Pencatatan</a:t>
            </a:r>
            <a:r>
              <a:rPr lang="en-US" sz="2400" b="1" dirty="0"/>
              <a:t> </a:t>
            </a:r>
            <a:r>
              <a:rPr lang="en-US" sz="2400" b="1" dirty="0" err="1"/>
              <a:t>Akuntansi</a:t>
            </a:r>
            <a:r>
              <a:rPr lang="en-US" sz="2400" b="1" dirty="0"/>
              <a:t> (4)</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19400" y="148186"/>
            <a:ext cx="6218270" cy="3708708"/>
          </a:xfrm>
          <a:prstGeom prst="rect">
            <a:avLst/>
          </a:prstGeom>
        </p:spPr>
        <p:txBody>
          <a:bodyPr wrap="square">
            <a:spAutoFit/>
          </a:bodyPr>
          <a:lstStyle/>
          <a:p>
            <a:pPr algn="just" defTabSz="282575">
              <a:spcBef>
                <a:spcPts val="600"/>
              </a:spcBef>
              <a:buClr>
                <a:schemeClr val="bg1"/>
              </a:buClr>
            </a:pPr>
            <a:r>
              <a:rPr lang="en-US" sz="1500" b="1" dirty="0">
                <a:solidFill>
                  <a:schemeClr val="bg1"/>
                </a:solidFill>
                <a:latin typeface="IBM Plex Sans Condensed"/>
              </a:rPr>
              <a:t>4. </a:t>
            </a:r>
            <a:r>
              <a:rPr lang="en-US" sz="1500" b="1" dirty="0" err="1">
                <a:solidFill>
                  <a:schemeClr val="bg1"/>
                </a:solidFill>
                <a:latin typeface="IBM Plex Sans Condensed"/>
              </a:rPr>
              <a:t>Akuntansi</a:t>
            </a:r>
            <a:r>
              <a:rPr lang="en-US" sz="1500" b="1" dirty="0">
                <a:solidFill>
                  <a:schemeClr val="bg1"/>
                </a:solidFill>
                <a:latin typeface="IBM Plex Sans Condensed"/>
              </a:rPr>
              <a:t> </a:t>
            </a:r>
            <a:r>
              <a:rPr lang="en-US" sz="1500" b="1" dirty="0" err="1">
                <a:solidFill>
                  <a:schemeClr val="bg1"/>
                </a:solidFill>
                <a:latin typeface="IBM Plex Sans Condensed"/>
              </a:rPr>
              <a:t>Biaya</a:t>
            </a:r>
            <a:r>
              <a:rPr lang="en-US" sz="1500" b="1" dirty="0">
                <a:solidFill>
                  <a:schemeClr val="bg1"/>
                </a:solidFill>
                <a:latin typeface="IBM Plex Sans Condensed"/>
              </a:rPr>
              <a:t> </a:t>
            </a:r>
            <a:r>
              <a:rPr lang="en-US" sz="1500" b="1" dirty="0" err="1">
                <a:solidFill>
                  <a:schemeClr val="bg1"/>
                </a:solidFill>
                <a:latin typeface="IBM Plex Sans Condensed"/>
              </a:rPr>
              <a:t>Produk</a:t>
            </a:r>
            <a:r>
              <a:rPr lang="en-US" sz="1500" b="1" dirty="0">
                <a:solidFill>
                  <a:schemeClr val="bg1"/>
                </a:solidFill>
                <a:latin typeface="IBM Plex Sans Condensed"/>
              </a:rPr>
              <a:t> </a:t>
            </a:r>
            <a:r>
              <a:rPr lang="en-US" sz="1500" b="1" dirty="0" err="1">
                <a:solidFill>
                  <a:schemeClr val="bg1"/>
                </a:solidFill>
                <a:latin typeface="IBM Plex Sans Condensed"/>
              </a:rPr>
              <a:t>Selesai</a:t>
            </a:r>
            <a:r>
              <a:rPr lang="en-US" sz="1500" b="1" dirty="0">
                <a:solidFill>
                  <a:schemeClr val="bg1"/>
                </a:solidFill>
                <a:latin typeface="IBM Plex Sans Condensed"/>
              </a:rPr>
              <a:t> / </a:t>
            </a:r>
            <a:r>
              <a:rPr lang="en-US" sz="1500" b="1" dirty="0" err="1">
                <a:solidFill>
                  <a:schemeClr val="bg1"/>
                </a:solidFill>
                <a:latin typeface="IBM Plex Sans Condensed"/>
              </a:rPr>
              <a:t>Produk</a:t>
            </a:r>
            <a:r>
              <a:rPr lang="en-US" sz="1500" b="1" dirty="0">
                <a:solidFill>
                  <a:schemeClr val="bg1"/>
                </a:solidFill>
                <a:latin typeface="IBM Plex Sans Condensed"/>
              </a:rPr>
              <a:t> </a:t>
            </a:r>
            <a:r>
              <a:rPr lang="en-US" sz="1500" b="1" dirty="0" err="1">
                <a:solidFill>
                  <a:schemeClr val="bg1"/>
                </a:solidFill>
                <a:latin typeface="IBM Plex Sans Condensed"/>
              </a:rPr>
              <a:t>Jadi</a:t>
            </a:r>
            <a:endParaRPr lang="en-US" sz="1500" b="1" dirty="0">
              <a:solidFill>
                <a:schemeClr val="bg1"/>
              </a:solidFill>
              <a:latin typeface="IBM Plex Sans Condensed"/>
            </a:endParaRPr>
          </a:p>
          <a:p>
            <a:pPr algn="just" defTabSz="282575">
              <a:spcBef>
                <a:spcPts val="600"/>
              </a:spcBef>
              <a:buClr>
                <a:schemeClr val="bg1"/>
              </a:buClr>
            </a:pPr>
            <a:endParaRPr lang="en-US" sz="1500" dirty="0">
              <a:solidFill>
                <a:schemeClr val="bg1"/>
              </a:solidFill>
              <a:latin typeface="IBM Plex Sans Condensed"/>
            </a:endParaRPr>
          </a:p>
          <a:p>
            <a:pPr marL="342900" indent="-342900" algn="just" defTabSz="282575">
              <a:spcBef>
                <a:spcPts val="600"/>
              </a:spcBef>
              <a:buClr>
                <a:schemeClr val="bg1"/>
              </a:buClr>
              <a:buAutoNum type="alphaLcPeriod"/>
            </a:pPr>
            <a:r>
              <a:rPr lang="en-US" sz="1500" b="1" u="sng" dirty="0" err="1">
                <a:solidFill>
                  <a:schemeClr val="bg1"/>
                </a:solidFill>
                <a:latin typeface="IBM Plex Sans Condensed"/>
              </a:rPr>
              <a:t>Jurnal</a:t>
            </a:r>
            <a:r>
              <a:rPr lang="en-US" sz="1500" b="1" u="sng" dirty="0">
                <a:solidFill>
                  <a:schemeClr val="bg1"/>
                </a:solidFill>
                <a:latin typeface="IBM Plex Sans Condensed"/>
              </a:rPr>
              <a:t> </a:t>
            </a:r>
            <a:r>
              <a:rPr lang="en-US" sz="1500" b="1" u="sng" dirty="0" err="1">
                <a:solidFill>
                  <a:schemeClr val="bg1"/>
                </a:solidFill>
                <a:latin typeface="IBM Plex Sans Condensed"/>
              </a:rPr>
              <a:t>untuk</a:t>
            </a:r>
            <a:r>
              <a:rPr lang="en-US" sz="1500" b="1" u="sng" dirty="0">
                <a:solidFill>
                  <a:schemeClr val="bg1"/>
                </a:solidFill>
                <a:latin typeface="IBM Plex Sans Condensed"/>
              </a:rPr>
              <a:t> </a:t>
            </a:r>
            <a:r>
              <a:rPr lang="en-US" sz="1500" b="1" u="sng" dirty="0" err="1">
                <a:solidFill>
                  <a:schemeClr val="bg1"/>
                </a:solidFill>
                <a:latin typeface="IBM Plex Sans Condensed"/>
              </a:rPr>
              <a:t>produk</a:t>
            </a:r>
            <a:r>
              <a:rPr lang="en-US" sz="1500" b="1" u="sng" dirty="0">
                <a:solidFill>
                  <a:schemeClr val="bg1"/>
                </a:solidFill>
                <a:latin typeface="IBM Plex Sans Condensed"/>
              </a:rPr>
              <a:t> </a:t>
            </a:r>
            <a:r>
              <a:rPr lang="en-US" sz="1500" b="1" u="sng" dirty="0" err="1">
                <a:solidFill>
                  <a:schemeClr val="bg1"/>
                </a:solidFill>
                <a:latin typeface="IBM Plex Sans Condensed"/>
              </a:rPr>
              <a:t>jadi</a:t>
            </a:r>
            <a:endParaRPr lang="en-US" sz="1500" b="1" u="sng" dirty="0">
              <a:solidFill>
                <a:schemeClr val="bg1"/>
              </a:solidFill>
              <a:latin typeface="IBM Plex Sans Condensed"/>
            </a:endParaRPr>
          </a:p>
          <a:p>
            <a:pPr algn="just" defTabSz="282575">
              <a:spcBef>
                <a:spcPts val="600"/>
              </a:spcBef>
              <a:buClr>
                <a:schemeClr val="bg1"/>
              </a:buClr>
            </a:pPr>
            <a:r>
              <a:rPr lang="en-US" sz="1500" dirty="0" err="1">
                <a:solidFill>
                  <a:schemeClr val="bg1"/>
                </a:solidFill>
                <a:latin typeface="IBM Plex Sans Condensed"/>
              </a:rPr>
              <a:t>Persediaan</a:t>
            </a:r>
            <a:r>
              <a:rPr lang="en-US" sz="1500" dirty="0">
                <a:solidFill>
                  <a:schemeClr val="bg1"/>
                </a:solidFill>
                <a:latin typeface="IBM Plex Sans Condensed"/>
              </a:rPr>
              <a:t> </a:t>
            </a:r>
            <a:r>
              <a:rPr lang="en-US" sz="1500" dirty="0" err="1">
                <a:solidFill>
                  <a:schemeClr val="bg1"/>
                </a:solidFill>
                <a:latin typeface="IBM Plex Sans Condensed"/>
              </a:rPr>
              <a:t>Produk</a:t>
            </a:r>
            <a:r>
              <a:rPr lang="en-US" sz="1500" dirty="0">
                <a:solidFill>
                  <a:schemeClr val="bg1"/>
                </a:solidFill>
                <a:latin typeface="IBM Plex Sans Condensed"/>
              </a:rPr>
              <a:t> </a:t>
            </a:r>
            <a:r>
              <a:rPr lang="en-US" sz="1500" dirty="0" err="1">
                <a:solidFill>
                  <a:schemeClr val="bg1"/>
                </a:solidFill>
                <a:latin typeface="IBM Plex Sans Condensed"/>
              </a:rPr>
              <a:t>Jadi</a:t>
            </a:r>
            <a:r>
              <a:rPr lang="en-US" sz="1500" dirty="0">
                <a:solidFill>
                  <a:schemeClr val="bg1"/>
                </a:solidFill>
                <a:latin typeface="IBM Plex Sans Condensed"/>
              </a:rPr>
              <a:t>					XXX </a:t>
            </a:r>
          </a:p>
          <a:p>
            <a:pPr algn="just" defTabSz="282575">
              <a:spcBef>
                <a:spcPts val="600"/>
              </a:spcBef>
              <a:buClr>
                <a:schemeClr val="bg1"/>
              </a:buClr>
            </a:pP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Dalam</a:t>
            </a:r>
            <a:r>
              <a:rPr lang="en-US" sz="1500" dirty="0">
                <a:solidFill>
                  <a:schemeClr val="bg1"/>
                </a:solidFill>
                <a:latin typeface="IBM Plex Sans Condensed"/>
              </a:rPr>
              <a:t> Proses							XXX</a:t>
            </a:r>
          </a:p>
          <a:p>
            <a:pPr algn="just" defTabSz="282575">
              <a:spcBef>
                <a:spcPts val="600"/>
              </a:spcBef>
              <a:buClr>
                <a:schemeClr val="bg1"/>
              </a:buClr>
            </a:pPr>
            <a:endParaRPr lang="en-US" sz="1500" dirty="0">
              <a:solidFill>
                <a:schemeClr val="bg1"/>
              </a:solidFill>
              <a:latin typeface="IBM Plex Sans Condensed"/>
            </a:endParaRPr>
          </a:p>
          <a:p>
            <a:pPr algn="just" defTabSz="282575">
              <a:spcBef>
                <a:spcPts val="600"/>
              </a:spcBef>
              <a:buClr>
                <a:schemeClr val="bg1"/>
              </a:buClr>
            </a:pPr>
            <a:r>
              <a:rPr lang="en-US" sz="1500" dirty="0" err="1">
                <a:solidFill>
                  <a:schemeClr val="bg1"/>
                </a:solidFill>
                <a:latin typeface="IBM Plex Sans Condensed"/>
              </a:rPr>
              <a:t>Jika</a:t>
            </a:r>
            <a:r>
              <a:rPr lang="en-US" sz="1500" dirty="0">
                <a:solidFill>
                  <a:schemeClr val="bg1"/>
                </a:solidFill>
                <a:latin typeface="IBM Plex Sans Condensed"/>
              </a:rPr>
              <a:t> </a:t>
            </a:r>
            <a:r>
              <a:rPr lang="en-US" sz="1500" dirty="0" err="1">
                <a:solidFill>
                  <a:schemeClr val="bg1"/>
                </a:solidFill>
                <a:latin typeface="IBM Plex Sans Condensed"/>
              </a:rPr>
              <a:t>rekening</a:t>
            </a: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dalam</a:t>
            </a:r>
            <a:r>
              <a:rPr lang="en-US" sz="1500" dirty="0">
                <a:solidFill>
                  <a:schemeClr val="bg1"/>
                </a:solidFill>
                <a:latin typeface="IBM Plex Sans Condensed"/>
              </a:rPr>
              <a:t> proses </a:t>
            </a:r>
            <a:r>
              <a:rPr lang="en-US" sz="1500" dirty="0" err="1">
                <a:solidFill>
                  <a:schemeClr val="bg1"/>
                </a:solidFill>
                <a:latin typeface="IBM Plex Sans Condensed"/>
              </a:rPr>
              <a:t>dipecah</a:t>
            </a:r>
            <a:r>
              <a:rPr lang="en-US" sz="1500" dirty="0">
                <a:solidFill>
                  <a:schemeClr val="bg1"/>
                </a:solidFill>
                <a:latin typeface="IBM Plex Sans Condensed"/>
              </a:rPr>
              <a:t> </a:t>
            </a:r>
            <a:r>
              <a:rPr lang="en-US" sz="1500" dirty="0" err="1">
                <a:solidFill>
                  <a:schemeClr val="bg1"/>
                </a:solidFill>
                <a:latin typeface="IBM Plex Sans Condensed"/>
              </a:rPr>
              <a:t>menurut</a:t>
            </a:r>
            <a:r>
              <a:rPr lang="en-US" sz="1500" dirty="0">
                <a:solidFill>
                  <a:schemeClr val="bg1"/>
                </a:solidFill>
                <a:latin typeface="IBM Plex Sans Condensed"/>
              </a:rPr>
              <a:t> </a:t>
            </a:r>
            <a:r>
              <a:rPr lang="en-US" sz="1500" dirty="0" err="1">
                <a:solidFill>
                  <a:schemeClr val="bg1"/>
                </a:solidFill>
                <a:latin typeface="IBM Plex Sans Condensed"/>
              </a:rPr>
              <a:t>elemen</a:t>
            </a:r>
            <a:r>
              <a:rPr lang="en-US" sz="1500" dirty="0">
                <a:solidFill>
                  <a:schemeClr val="bg1"/>
                </a:solidFill>
                <a:latin typeface="IBM Plex Sans Condensed"/>
              </a:rPr>
              <a:t> </a:t>
            </a:r>
            <a:r>
              <a:rPr lang="en-US" sz="1500" dirty="0" err="1">
                <a:solidFill>
                  <a:schemeClr val="bg1"/>
                </a:solidFill>
                <a:latin typeface="IBM Plex Sans Condensed"/>
              </a:rPr>
              <a:t>biaya</a:t>
            </a:r>
            <a:r>
              <a:rPr lang="en-US" sz="1500" dirty="0">
                <a:solidFill>
                  <a:schemeClr val="bg1"/>
                </a:solidFill>
                <a:latin typeface="IBM Plex Sans Condensed"/>
              </a:rPr>
              <a:t> </a:t>
            </a:r>
            <a:r>
              <a:rPr lang="en-US" sz="1500" dirty="0" err="1">
                <a:solidFill>
                  <a:schemeClr val="bg1"/>
                </a:solidFill>
                <a:latin typeface="IBM Plex Sans Condensed"/>
              </a:rPr>
              <a:t>produksi</a:t>
            </a:r>
            <a:r>
              <a:rPr lang="en-US" sz="1500" dirty="0">
                <a:solidFill>
                  <a:schemeClr val="bg1"/>
                </a:solidFill>
                <a:latin typeface="IBM Plex Sans Condensed"/>
              </a:rPr>
              <a:t> :</a:t>
            </a:r>
          </a:p>
          <a:p>
            <a:pPr algn="just" defTabSz="282575">
              <a:spcBef>
                <a:spcPts val="600"/>
              </a:spcBef>
              <a:buClr>
                <a:schemeClr val="bg1"/>
              </a:buClr>
            </a:pPr>
            <a:endParaRPr lang="en-US" sz="1500" dirty="0">
              <a:solidFill>
                <a:schemeClr val="bg1"/>
              </a:solidFill>
              <a:latin typeface="IBM Plex Sans Condensed"/>
            </a:endParaRPr>
          </a:p>
          <a:p>
            <a:pPr algn="just" defTabSz="282575">
              <a:spcBef>
                <a:spcPts val="600"/>
              </a:spcBef>
              <a:buClr>
                <a:schemeClr val="bg1"/>
              </a:buClr>
            </a:pPr>
            <a:r>
              <a:rPr lang="en-US" sz="1500" dirty="0" err="1">
                <a:solidFill>
                  <a:schemeClr val="bg1"/>
                </a:solidFill>
                <a:latin typeface="IBM Plex Sans Condensed"/>
              </a:rPr>
              <a:t>Persediaan</a:t>
            </a: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jadi</a:t>
            </a:r>
            <a:r>
              <a:rPr lang="en-US" sz="1500" dirty="0">
                <a:solidFill>
                  <a:schemeClr val="bg1"/>
                </a:solidFill>
                <a:latin typeface="IBM Plex Sans Condensed"/>
              </a:rPr>
              <a:t> 					XXX</a:t>
            </a:r>
          </a:p>
          <a:p>
            <a:pPr algn="just" defTabSz="282575">
              <a:spcBef>
                <a:spcPts val="600"/>
              </a:spcBef>
              <a:buClr>
                <a:schemeClr val="bg1"/>
              </a:buClr>
            </a:pP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dalam</a:t>
            </a:r>
            <a:r>
              <a:rPr lang="en-US" sz="1500" dirty="0">
                <a:solidFill>
                  <a:schemeClr val="bg1"/>
                </a:solidFill>
                <a:latin typeface="IBM Plex Sans Condensed"/>
              </a:rPr>
              <a:t> proses BBB					XXX</a:t>
            </a:r>
          </a:p>
          <a:p>
            <a:pPr algn="just" defTabSz="282575">
              <a:spcBef>
                <a:spcPts val="600"/>
              </a:spcBef>
              <a:buClr>
                <a:schemeClr val="bg1"/>
              </a:buClr>
            </a:pP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dalam</a:t>
            </a:r>
            <a:r>
              <a:rPr lang="en-US" sz="1500" dirty="0">
                <a:solidFill>
                  <a:schemeClr val="bg1"/>
                </a:solidFill>
                <a:latin typeface="IBM Plex Sans Condensed"/>
              </a:rPr>
              <a:t> proses BTK 					XXX</a:t>
            </a:r>
          </a:p>
          <a:p>
            <a:pPr algn="just" defTabSz="282575">
              <a:spcBef>
                <a:spcPts val="600"/>
              </a:spcBef>
              <a:buClr>
                <a:schemeClr val="bg1"/>
              </a:buClr>
            </a:pP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dalam</a:t>
            </a:r>
            <a:r>
              <a:rPr lang="en-US" sz="1500" dirty="0">
                <a:solidFill>
                  <a:schemeClr val="bg1"/>
                </a:solidFill>
                <a:latin typeface="IBM Plex Sans Condensed"/>
              </a:rPr>
              <a:t> proses BOP 					XXX</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36</a:t>
            </a:r>
          </a:p>
        </p:txBody>
      </p:sp>
    </p:spTree>
    <p:extLst>
      <p:ext uri="{BB962C8B-B14F-4D97-AF65-F5344CB8AC3E}">
        <p14:creationId xmlns:p14="http://schemas.microsoft.com/office/powerpoint/2010/main" val="34081730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48186"/>
            <a:ext cx="2064000" cy="4061700"/>
          </a:xfrm>
        </p:spPr>
        <p:txBody>
          <a:bodyPr/>
          <a:lstStyle/>
          <a:p>
            <a:r>
              <a:rPr lang="en-US" sz="2400" b="1" dirty="0" err="1"/>
              <a:t>Pencatatan</a:t>
            </a:r>
            <a:r>
              <a:rPr lang="en-US" sz="2400" b="1" dirty="0"/>
              <a:t> </a:t>
            </a:r>
            <a:r>
              <a:rPr lang="en-US" sz="2400" b="1" dirty="0" err="1"/>
              <a:t>Akuntansi</a:t>
            </a:r>
            <a:r>
              <a:rPr lang="en-US" sz="2400" b="1" dirty="0"/>
              <a:t> (5)</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19400" y="148186"/>
            <a:ext cx="6218270" cy="4170372"/>
          </a:xfrm>
          <a:prstGeom prst="rect">
            <a:avLst/>
          </a:prstGeom>
        </p:spPr>
        <p:txBody>
          <a:bodyPr wrap="square">
            <a:spAutoFit/>
          </a:bodyPr>
          <a:lstStyle/>
          <a:p>
            <a:pPr algn="just" defTabSz="282575">
              <a:spcBef>
                <a:spcPts val="600"/>
              </a:spcBef>
              <a:buClr>
                <a:schemeClr val="bg1"/>
              </a:buClr>
            </a:pPr>
            <a:r>
              <a:rPr lang="en-US" sz="1500" b="1" dirty="0">
                <a:solidFill>
                  <a:schemeClr val="bg1"/>
                </a:solidFill>
                <a:latin typeface="IBM Plex Sans Condensed"/>
              </a:rPr>
              <a:t>5. </a:t>
            </a:r>
            <a:r>
              <a:rPr lang="en-US" sz="1500" b="1" dirty="0" err="1">
                <a:solidFill>
                  <a:schemeClr val="bg1"/>
                </a:solidFill>
                <a:latin typeface="IBM Plex Sans Condensed"/>
              </a:rPr>
              <a:t>Akuntansi</a:t>
            </a:r>
            <a:r>
              <a:rPr lang="en-US" sz="1500" b="1" dirty="0">
                <a:solidFill>
                  <a:schemeClr val="bg1"/>
                </a:solidFill>
                <a:latin typeface="IBM Plex Sans Condensed"/>
              </a:rPr>
              <a:t> </a:t>
            </a:r>
            <a:r>
              <a:rPr lang="en-US" sz="1500" b="1" dirty="0" err="1">
                <a:solidFill>
                  <a:schemeClr val="bg1"/>
                </a:solidFill>
                <a:latin typeface="IBM Plex Sans Condensed"/>
              </a:rPr>
              <a:t>Untuk</a:t>
            </a:r>
            <a:r>
              <a:rPr lang="en-US" sz="1500" b="1" dirty="0">
                <a:solidFill>
                  <a:schemeClr val="bg1"/>
                </a:solidFill>
                <a:latin typeface="IBM Plex Sans Condensed"/>
              </a:rPr>
              <a:t> </a:t>
            </a:r>
            <a:r>
              <a:rPr lang="en-US" sz="1500" b="1" dirty="0" err="1">
                <a:solidFill>
                  <a:schemeClr val="bg1"/>
                </a:solidFill>
                <a:latin typeface="IBM Plex Sans Condensed"/>
              </a:rPr>
              <a:t>Harga</a:t>
            </a:r>
            <a:r>
              <a:rPr lang="en-US" sz="1500" b="1" dirty="0">
                <a:solidFill>
                  <a:schemeClr val="bg1"/>
                </a:solidFill>
                <a:latin typeface="IBM Plex Sans Condensed"/>
              </a:rPr>
              <a:t> </a:t>
            </a:r>
            <a:r>
              <a:rPr lang="en-US" sz="1500" b="1" dirty="0" err="1">
                <a:solidFill>
                  <a:schemeClr val="bg1"/>
                </a:solidFill>
                <a:latin typeface="IBM Plex Sans Condensed"/>
              </a:rPr>
              <a:t>Pokok</a:t>
            </a:r>
            <a:r>
              <a:rPr lang="en-US" sz="1500" b="1" dirty="0">
                <a:solidFill>
                  <a:schemeClr val="bg1"/>
                </a:solidFill>
                <a:latin typeface="IBM Plex Sans Condensed"/>
              </a:rPr>
              <a:t> </a:t>
            </a:r>
            <a:r>
              <a:rPr lang="en-US" sz="1500" b="1" dirty="0" err="1">
                <a:solidFill>
                  <a:schemeClr val="bg1"/>
                </a:solidFill>
                <a:latin typeface="IBM Plex Sans Condensed"/>
              </a:rPr>
              <a:t>Produk</a:t>
            </a:r>
            <a:r>
              <a:rPr lang="en-US" sz="1500" b="1" dirty="0">
                <a:solidFill>
                  <a:schemeClr val="bg1"/>
                </a:solidFill>
                <a:latin typeface="IBM Plex Sans Condensed"/>
              </a:rPr>
              <a:t> </a:t>
            </a:r>
            <a:r>
              <a:rPr lang="en-US" sz="1500" b="1" dirty="0" err="1">
                <a:solidFill>
                  <a:schemeClr val="bg1"/>
                </a:solidFill>
                <a:latin typeface="IBM Plex Sans Condensed"/>
              </a:rPr>
              <a:t>Dalam</a:t>
            </a:r>
            <a:r>
              <a:rPr lang="en-US" sz="1500" b="1" dirty="0">
                <a:solidFill>
                  <a:schemeClr val="bg1"/>
                </a:solidFill>
                <a:latin typeface="IBM Plex Sans Condensed"/>
              </a:rPr>
              <a:t> Proses </a:t>
            </a:r>
            <a:r>
              <a:rPr lang="en-US" sz="1500" b="1" dirty="0" err="1">
                <a:solidFill>
                  <a:schemeClr val="bg1"/>
                </a:solidFill>
                <a:latin typeface="IBM Plex Sans Condensed"/>
              </a:rPr>
              <a:t>atau</a:t>
            </a:r>
            <a:r>
              <a:rPr lang="en-US" sz="1500" b="1" dirty="0">
                <a:solidFill>
                  <a:schemeClr val="bg1"/>
                </a:solidFill>
                <a:latin typeface="IBM Plex Sans Condensed"/>
              </a:rPr>
              <a:t> </a:t>
            </a:r>
            <a:r>
              <a:rPr lang="en-US" sz="1500" b="1" dirty="0" err="1">
                <a:solidFill>
                  <a:schemeClr val="bg1"/>
                </a:solidFill>
                <a:latin typeface="IBM Plex Sans Condensed"/>
              </a:rPr>
              <a:t>Pencatatan</a:t>
            </a:r>
            <a:r>
              <a:rPr lang="en-US" sz="1500" b="1" dirty="0">
                <a:solidFill>
                  <a:schemeClr val="bg1"/>
                </a:solidFill>
                <a:latin typeface="IBM Plex Sans Condensed"/>
              </a:rPr>
              <a:t> </a:t>
            </a:r>
            <a:r>
              <a:rPr lang="en-US" sz="1500" b="1" dirty="0" err="1">
                <a:solidFill>
                  <a:schemeClr val="bg1"/>
                </a:solidFill>
                <a:latin typeface="IBM Plex Sans Condensed"/>
              </a:rPr>
              <a:t>Barang</a:t>
            </a:r>
            <a:r>
              <a:rPr lang="en-US" sz="1500" b="1" dirty="0">
                <a:solidFill>
                  <a:schemeClr val="bg1"/>
                </a:solidFill>
                <a:latin typeface="IBM Plex Sans Condensed"/>
              </a:rPr>
              <a:t> </a:t>
            </a:r>
            <a:r>
              <a:rPr lang="en-US" sz="1500" b="1" dirty="0" err="1">
                <a:solidFill>
                  <a:schemeClr val="bg1"/>
                </a:solidFill>
                <a:latin typeface="IBM Plex Sans Condensed"/>
              </a:rPr>
              <a:t>Dalam</a:t>
            </a:r>
            <a:r>
              <a:rPr lang="en-US" sz="1500" b="1" dirty="0">
                <a:solidFill>
                  <a:schemeClr val="bg1"/>
                </a:solidFill>
                <a:latin typeface="IBM Plex Sans Condensed"/>
              </a:rPr>
              <a:t> Proses </a:t>
            </a:r>
            <a:r>
              <a:rPr lang="en-US" sz="1500" b="1" dirty="0" err="1">
                <a:solidFill>
                  <a:schemeClr val="bg1"/>
                </a:solidFill>
                <a:latin typeface="IBM Plex Sans Condensed"/>
              </a:rPr>
              <a:t>Akhir</a:t>
            </a:r>
            <a:endParaRPr lang="en-US" sz="1500" b="1" dirty="0">
              <a:solidFill>
                <a:schemeClr val="bg1"/>
              </a:solidFill>
              <a:latin typeface="IBM Plex Sans Condensed"/>
            </a:endParaRPr>
          </a:p>
          <a:p>
            <a:pPr algn="just" defTabSz="282575">
              <a:spcBef>
                <a:spcPts val="600"/>
              </a:spcBef>
              <a:buClr>
                <a:schemeClr val="bg1"/>
              </a:buClr>
            </a:pPr>
            <a:endParaRPr lang="en-US" sz="1500" dirty="0">
              <a:solidFill>
                <a:schemeClr val="bg1"/>
              </a:solidFill>
              <a:latin typeface="IBM Plex Sans Condensed"/>
            </a:endParaRPr>
          </a:p>
          <a:p>
            <a:pPr marL="342900" indent="-342900" algn="just" defTabSz="282575">
              <a:spcBef>
                <a:spcPts val="600"/>
              </a:spcBef>
              <a:buClr>
                <a:schemeClr val="bg1"/>
              </a:buClr>
              <a:buAutoNum type="alphaLcPeriod"/>
            </a:pPr>
            <a:r>
              <a:rPr lang="en-US" sz="1500" b="1" u="sng" dirty="0" err="1">
                <a:solidFill>
                  <a:schemeClr val="bg1"/>
                </a:solidFill>
                <a:latin typeface="IBM Plex Sans Condensed"/>
              </a:rPr>
              <a:t>Jurnal</a:t>
            </a:r>
            <a:r>
              <a:rPr lang="en-US" sz="1500" b="1" u="sng" dirty="0">
                <a:solidFill>
                  <a:schemeClr val="bg1"/>
                </a:solidFill>
                <a:latin typeface="IBM Plex Sans Condensed"/>
              </a:rPr>
              <a:t> </a:t>
            </a:r>
            <a:r>
              <a:rPr lang="en-US" sz="1500" b="1" u="sng" dirty="0" err="1">
                <a:solidFill>
                  <a:schemeClr val="bg1"/>
                </a:solidFill>
                <a:latin typeface="IBM Plex Sans Condensed"/>
              </a:rPr>
              <a:t>untuk</a:t>
            </a:r>
            <a:r>
              <a:rPr lang="en-US" sz="1500" b="1" u="sng" dirty="0">
                <a:solidFill>
                  <a:schemeClr val="bg1"/>
                </a:solidFill>
                <a:latin typeface="IBM Plex Sans Condensed"/>
              </a:rPr>
              <a:t> </a:t>
            </a:r>
            <a:r>
              <a:rPr lang="en-US" sz="1500" b="1" u="sng" dirty="0" err="1">
                <a:solidFill>
                  <a:schemeClr val="bg1"/>
                </a:solidFill>
                <a:latin typeface="IBM Plex Sans Condensed"/>
              </a:rPr>
              <a:t>mencatat</a:t>
            </a:r>
            <a:r>
              <a:rPr lang="en-US" sz="1500" b="1" u="sng" dirty="0">
                <a:solidFill>
                  <a:schemeClr val="bg1"/>
                </a:solidFill>
                <a:latin typeface="IBM Plex Sans Condensed"/>
              </a:rPr>
              <a:t> </a:t>
            </a:r>
            <a:r>
              <a:rPr lang="en-US" sz="1500" b="1" u="sng" dirty="0" err="1">
                <a:solidFill>
                  <a:schemeClr val="bg1"/>
                </a:solidFill>
                <a:latin typeface="IBM Plex Sans Condensed"/>
              </a:rPr>
              <a:t>produk</a:t>
            </a:r>
            <a:r>
              <a:rPr lang="en-US" sz="1500" b="1" u="sng" dirty="0">
                <a:solidFill>
                  <a:schemeClr val="bg1"/>
                </a:solidFill>
                <a:latin typeface="IBM Plex Sans Condensed"/>
              </a:rPr>
              <a:t> </a:t>
            </a:r>
            <a:r>
              <a:rPr lang="en-US" sz="1500" b="1" u="sng" dirty="0" err="1">
                <a:solidFill>
                  <a:schemeClr val="bg1"/>
                </a:solidFill>
                <a:latin typeface="IBM Plex Sans Condensed"/>
              </a:rPr>
              <a:t>dalam</a:t>
            </a:r>
            <a:r>
              <a:rPr lang="en-US" sz="1500" b="1" u="sng" dirty="0">
                <a:solidFill>
                  <a:schemeClr val="bg1"/>
                </a:solidFill>
                <a:latin typeface="IBM Plex Sans Condensed"/>
              </a:rPr>
              <a:t> proses </a:t>
            </a:r>
            <a:r>
              <a:rPr lang="en-US" sz="1500" b="1" u="sng" dirty="0" err="1">
                <a:solidFill>
                  <a:schemeClr val="bg1"/>
                </a:solidFill>
                <a:latin typeface="IBM Plex Sans Condensed"/>
              </a:rPr>
              <a:t>atau</a:t>
            </a:r>
            <a:r>
              <a:rPr lang="en-US" sz="1500" b="1" u="sng" dirty="0">
                <a:solidFill>
                  <a:schemeClr val="bg1"/>
                </a:solidFill>
                <a:latin typeface="IBM Plex Sans Condensed"/>
              </a:rPr>
              <a:t> </a:t>
            </a:r>
            <a:r>
              <a:rPr lang="en-US" sz="1500" b="1" u="sng" dirty="0" err="1">
                <a:solidFill>
                  <a:schemeClr val="bg1"/>
                </a:solidFill>
                <a:latin typeface="IBM Plex Sans Condensed"/>
              </a:rPr>
              <a:t>persediaan</a:t>
            </a:r>
            <a:r>
              <a:rPr lang="en-US" sz="1500" b="1" u="sng" dirty="0">
                <a:solidFill>
                  <a:schemeClr val="bg1"/>
                </a:solidFill>
                <a:latin typeface="IBM Plex Sans Condensed"/>
              </a:rPr>
              <a:t> </a:t>
            </a:r>
            <a:r>
              <a:rPr lang="en-US" sz="1500" b="1" u="sng" dirty="0" err="1">
                <a:solidFill>
                  <a:schemeClr val="bg1"/>
                </a:solidFill>
                <a:latin typeface="IBM Plex Sans Condensed"/>
              </a:rPr>
              <a:t>barang</a:t>
            </a:r>
            <a:r>
              <a:rPr lang="en-US" sz="1500" b="1" u="sng" dirty="0">
                <a:solidFill>
                  <a:schemeClr val="bg1"/>
                </a:solidFill>
                <a:latin typeface="IBM Plex Sans Condensed"/>
              </a:rPr>
              <a:t> </a:t>
            </a:r>
            <a:r>
              <a:rPr lang="en-US" sz="1500" b="1" u="sng" dirty="0" err="1">
                <a:solidFill>
                  <a:schemeClr val="bg1"/>
                </a:solidFill>
                <a:latin typeface="IBM Plex Sans Condensed"/>
              </a:rPr>
              <a:t>dalam</a:t>
            </a:r>
            <a:r>
              <a:rPr lang="en-US" sz="1500" b="1" u="sng" dirty="0">
                <a:solidFill>
                  <a:schemeClr val="bg1"/>
                </a:solidFill>
                <a:latin typeface="IBM Plex Sans Condensed"/>
              </a:rPr>
              <a:t> proses </a:t>
            </a:r>
            <a:r>
              <a:rPr lang="en-US" sz="1500" b="1" u="sng" dirty="0" err="1">
                <a:solidFill>
                  <a:schemeClr val="bg1"/>
                </a:solidFill>
                <a:latin typeface="IBM Plex Sans Condensed"/>
              </a:rPr>
              <a:t>akhir</a:t>
            </a:r>
            <a:r>
              <a:rPr lang="en-US" sz="1500" b="1" u="sng" dirty="0">
                <a:solidFill>
                  <a:schemeClr val="bg1"/>
                </a:solidFill>
                <a:latin typeface="IBM Plex Sans Condensed"/>
              </a:rPr>
              <a:t> </a:t>
            </a:r>
            <a:r>
              <a:rPr lang="en-US" sz="1500" b="1" u="sng" dirty="0" err="1">
                <a:solidFill>
                  <a:schemeClr val="bg1"/>
                </a:solidFill>
                <a:latin typeface="IBM Plex Sans Condensed"/>
              </a:rPr>
              <a:t>periode</a:t>
            </a:r>
            <a:endParaRPr lang="en-US" sz="1500" b="1" u="sng" dirty="0">
              <a:solidFill>
                <a:schemeClr val="bg1"/>
              </a:solidFill>
              <a:latin typeface="IBM Plex Sans Condensed"/>
            </a:endParaRPr>
          </a:p>
          <a:p>
            <a:pPr algn="just" defTabSz="282575">
              <a:spcBef>
                <a:spcPts val="600"/>
              </a:spcBef>
              <a:buClr>
                <a:schemeClr val="bg1"/>
              </a:buClr>
            </a:pPr>
            <a:r>
              <a:rPr lang="en-US" sz="1500" dirty="0" err="1">
                <a:solidFill>
                  <a:schemeClr val="bg1"/>
                </a:solidFill>
                <a:latin typeface="IBM Plex Sans Condensed"/>
              </a:rPr>
              <a:t>Persediaan</a:t>
            </a:r>
            <a:r>
              <a:rPr lang="en-US" sz="1500" dirty="0">
                <a:solidFill>
                  <a:schemeClr val="bg1"/>
                </a:solidFill>
                <a:latin typeface="IBM Plex Sans Condensed"/>
              </a:rPr>
              <a:t> </a:t>
            </a:r>
            <a:r>
              <a:rPr lang="en-US" sz="1500" dirty="0" err="1">
                <a:solidFill>
                  <a:schemeClr val="bg1"/>
                </a:solidFill>
                <a:latin typeface="IBM Plex Sans Condensed"/>
              </a:rPr>
              <a:t>Produk</a:t>
            </a:r>
            <a:r>
              <a:rPr lang="en-US" sz="1500" dirty="0">
                <a:solidFill>
                  <a:schemeClr val="bg1"/>
                </a:solidFill>
                <a:latin typeface="IBM Plex Sans Condensed"/>
              </a:rPr>
              <a:t>/</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Dalam</a:t>
            </a:r>
            <a:r>
              <a:rPr lang="en-US" sz="1500" dirty="0">
                <a:solidFill>
                  <a:schemeClr val="bg1"/>
                </a:solidFill>
                <a:latin typeface="IBM Plex Sans Condensed"/>
              </a:rPr>
              <a:t> Proses		XXX </a:t>
            </a:r>
          </a:p>
          <a:p>
            <a:pPr algn="just" defTabSz="282575">
              <a:spcBef>
                <a:spcPts val="600"/>
              </a:spcBef>
              <a:buClr>
                <a:schemeClr val="bg1"/>
              </a:buClr>
            </a:pP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Dalam</a:t>
            </a:r>
            <a:r>
              <a:rPr lang="en-US" sz="1500" dirty="0">
                <a:solidFill>
                  <a:schemeClr val="bg1"/>
                </a:solidFill>
                <a:latin typeface="IBM Plex Sans Condensed"/>
              </a:rPr>
              <a:t> Proses									XXX</a:t>
            </a:r>
          </a:p>
          <a:p>
            <a:pPr algn="just" defTabSz="282575">
              <a:spcBef>
                <a:spcPts val="600"/>
              </a:spcBef>
              <a:buClr>
                <a:schemeClr val="bg1"/>
              </a:buClr>
            </a:pPr>
            <a:endParaRPr lang="en-US" sz="1500" dirty="0">
              <a:solidFill>
                <a:schemeClr val="bg1"/>
              </a:solidFill>
              <a:latin typeface="IBM Plex Sans Condensed"/>
            </a:endParaRPr>
          </a:p>
          <a:p>
            <a:pPr algn="just" defTabSz="282575">
              <a:spcBef>
                <a:spcPts val="600"/>
              </a:spcBef>
              <a:buClr>
                <a:schemeClr val="bg1"/>
              </a:buClr>
            </a:pPr>
            <a:r>
              <a:rPr lang="en-US" sz="1500" dirty="0" err="1">
                <a:solidFill>
                  <a:schemeClr val="bg1"/>
                </a:solidFill>
                <a:latin typeface="IBM Plex Sans Condensed"/>
              </a:rPr>
              <a:t>Jika</a:t>
            </a:r>
            <a:r>
              <a:rPr lang="en-US" sz="1500" dirty="0">
                <a:solidFill>
                  <a:schemeClr val="bg1"/>
                </a:solidFill>
                <a:latin typeface="IBM Plex Sans Condensed"/>
              </a:rPr>
              <a:t> </a:t>
            </a:r>
            <a:r>
              <a:rPr lang="en-US" sz="1500" dirty="0" err="1">
                <a:solidFill>
                  <a:schemeClr val="bg1"/>
                </a:solidFill>
                <a:latin typeface="IBM Plex Sans Condensed"/>
              </a:rPr>
              <a:t>rekening</a:t>
            </a: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dalam</a:t>
            </a:r>
            <a:r>
              <a:rPr lang="en-US" sz="1500" dirty="0">
                <a:solidFill>
                  <a:schemeClr val="bg1"/>
                </a:solidFill>
                <a:latin typeface="IBM Plex Sans Condensed"/>
              </a:rPr>
              <a:t> proses </a:t>
            </a:r>
            <a:r>
              <a:rPr lang="en-US" sz="1500" dirty="0" err="1">
                <a:solidFill>
                  <a:schemeClr val="bg1"/>
                </a:solidFill>
                <a:latin typeface="IBM Plex Sans Condensed"/>
              </a:rPr>
              <a:t>dipecah</a:t>
            </a:r>
            <a:r>
              <a:rPr lang="en-US" sz="1500" dirty="0">
                <a:solidFill>
                  <a:schemeClr val="bg1"/>
                </a:solidFill>
                <a:latin typeface="IBM Plex Sans Condensed"/>
              </a:rPr>
              <a:t> </a:t>
            </a:r>
            <a:r>
              <a:rPr lang="en-US" sz="1500" dirty="0" err="1">
                <a:solidFill>
                  <a:schemeClr val="bg1"/>
                </a:solidFill>
                <a:latin typeface="IBM Plex Sans Condensed"/>
              </a:rPr>
              <a:t>menurut</a:t>
            </a:r>
            <a:r>
              <a:rPr lang="en-US" sz="1500" dirty="0">
                <a:solidFill>
                  <a:schemeClr val="bg1"/>
                </a:solidFill>
                <a:latin typeface="IBM Plex Sans Condensed"/>
              </a:rPr>
              <a:t> </a:t>
            </a:r>
            <a:r>
              <a:rPr lang="en-US" sz="1500" dirty="0" err="1">
                <a:solidFill>
                  <a:schemeClr val="bg1"/>
                </a:solidFill>
                <a:latin typeface="IBM Plex Sans Condensed"/>
              </a:rPr>
              <a:t>elemen</a:t>
            </a:r>
            <a:r>
              <a:rPr lang="en-US" sz="1500" dirty="0">
                <a:solidFill>
                  <a:schemeClr val="bg1"/>
                </a:solidFill>
                <a:latin typeface="IBM Plex Sans Condensed"/>
              </a:rPr>
              <a:t> </a:t>
            </a:r>
            <a:r>
              <a:rPr lang="en-US" sz="1500" dirty="0" err="1">
                <a:solidFill>
                  <a:schemeClr val="bg1"/>
                </a:solidFill>
                <a:latin typeface="IBM Plex Sans Condensed"/>
              </a:rPr>
              <a:t>biaya</a:t>
            </a:r>
            <a:r>
              <a:rPr lang="en-US" sz="1500" dirty="0">
                <a:solidFill>
                  <a:schemeClr val="bg1"/>
                </a:solidFill>
                <a:latin typeface="IBM Plex Sans Condensed"/>
              </a:rPr>
              <a:t> </a:t>
            </a:r>
            <a:r>
              <a:rPr lang="en-US" sz="1500" dirty="0" err="1">
                <a:solidFill>
                  <a:schemeClr val="bg1"/>
                </a:solidFill>
                <a:latin typeface="IBM Plex Sans Condensed"/>
              </a:rPr>
              <a:t>produksi</a:t>
            </a:r>
            <a:r>
              <a:rPr lang="en-US" sz="1500" dirty="0">
                <a:solidFill>
                  <a:schemeClr val="bg1"/>
                </a:solidFill>
                <a:latin typeface="IBM Plex Sans Condensed"/>
              </a:rPr>
              <a:t> :</a:t>
            </a:r>
          </a:p>
          <a:p>
            <a:pPr algn="just" defTabSz="282575">
              <a:spcBef>
                <a:spcPts val="600"/>
              </a:spcBef>
              <a:buClr>
                <a:schemeClr val="bg1"/>
              </a:buClr>
            </a:pPr>
            <a:endParaRPr lang="en-US" sz="1500" dirty="0">
              <a:solidFill>
                <a:schemeClr val="bg1"/>
              </a:solidFill>
              <a:latin typeface="IBM Plex Sans Condensed"/>
            </a:endParaRPr>
          </a:p>
          <a:p>
            <a:pPr algn="just" defTabSz="282575">
              <a:spcBef>
                <a:spcPts val="600"/>
              </a:spcBef>
              <a:buClr>
                <a:schemeClr val="bg1"/>
              </a:buClr>
            </a:pPr>
            <a:r>
              <a:rPr lang="en-US" sz="1500" dirty="0" err="1">
                <a:solidFill>
                  <a:schemeClr val="bg1"/>
                </a:solidFill>
                <a:latin typeface="IBM Plex Sans Condensed"/>
              </a:rPr>
              <a:t>Persediaan</a:t>
            </a: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dalam</a:t>
            </a:r>
            <a:r>
              <a:rPr lang="en-US" sz="1500" dirty="0">
                <a:solidFill>
                  <a:schemeClr val="bg1"/>
                </a:solidFill>
                <a:latin typeface="IBM Plex Sans Condensed"/>
              </a:rPr>
              <a:t> proses					XXX</a:t>
            </a:r>
          </a:p>
          <a:p>
            <a:pPr algn="just" defTabSz="282575">
              <a:spcBef>
                <a:spcPts val="600"/>
              </a:spcBef>
              <a:buClr>
                <a:schemeClr val="bg1"/>
              </a:buClr>
            </a:pP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dalam</a:t>
            </a:r>
            <a:r>
              <a:rPr lang="en-US" sz="1500" dirty="0">
                <a:solidFill>
                  <a:schemeClr val="bg1"/>
                </a:solidFill>
                <a:latin typeface="IBM Plex Sans Condensed"/>
              </a:rPr>
              <a:t> proses BBB							XXX</a:t>
            </a:r>
          </a:p>
          <a:p>
            <a:pPr algn="just" defTabSz="282575">
              <a:spcBef>
                <a:spcPts val="600"/>
              </a:spcBef>
              <a:buClr>
                <a:schemeClr val="bg1"/>
              </a:buClr>
            </a:pP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dalam</a:t>
            </a:r>
            <a:r>
              <a:rPr lang="en-US" sz="1500" dirty="0">
                <a:solidFill>
                  <a:schemeClr val="bg1"/>
                </a:solidFill>
                <a:latin typeface="IBM Plex Sans Condensed"/>
              </a:rPr>
              <a:t> proses BTK 							XXX</a:t>
            </a:r>
          </a:p>
          <a:p>
            <a:pPr algn="just" defTabSz="282575">
              <a:spcBef>
                <a:spcPts val="600"/>
              </a:spcBef>
              <a:buClr>
                <a:schemeClr val="bg1"/>
              </a:buClr>
            </a:pP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dalam</a:t>
            </a:r>
            <a:r>
              <a:rPr lang="en-US" sz="1500" dirty="0">
                <a:solidFill>
                  <a:schemeClr val="bg1"/>
                </a:solidFill>
                <a:latin typeface="IBM Plex Sans Condensed"/>
              </a:rPr>
              <a:t> proses BOP 							XXX</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37</a:t>
            </a:r>
          </a:p>
        </p:txBody>
      </p:sp>
    </p:spTree>
    <p:extLst>
      <p:ext uri="{BB962C8B-B14F-4D97-AF65-F5344CB8AC3E}">
        <p14:creationId xmlns:p14="http://schemas.microsoft.com/office/powerpoint/2010/main" val="12765821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48186"/>
            <a:ext cx="2064000" cy="4061700"/>
          </a:xfrm>
        </p:spPr>
        <p:txBody>
          <a:bodyPr/>
          <a:lstStyle/>
          <a:p>
            <a:r>
              <a:rPr lang="en-US" sz="2400" b="1" dirty="0" err="1"/>
              <a:t>Pencatatan</a:t>
            </a:r>
            <a:r>
              <a:rPr lang="en-US" sz="2400" b="1" dirty="0"/>
              <a:t> </a:t>
            </a:r>
            <a:r>
              <a:rPr lang="en-US" sz="2400" b="1" dirty="0" err="1"/>
              <a:t>Akuntansi</a:t>
            </a:r>
            <a:r>
              <a:rPr lang="en-US" sz="2400" b="1" dirty="0"/>
              <a:t> (6)</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19400" y="148186"/>
            <a:ext cx="6218270" cy="3400931"/>
          </a:xfrm>
          <a:prstGeom prst="rect">
            <a:avLst/>
          </a:prstGeom>
        </p:spPr>
        <p:txBody>
          <a:bodyPr wrap="square">
            <a:spAutoFit/>
          </a:bodyPr>
          <a:lstStyle/>
          <a:p>
            <a:pPr algn="just" defTabSz="282575">
              <a:spcBef>
                <a:spcPts val="600"/>
              </a:spcBef>
              <a:buClr>
                <a:schemeClr val="bg1"/>
              </a:buClr>
            </a:pPr>
            <a:r>
              <a:rPr lang="en-US" sz="1500" b="1" dirty="0">
                <a:solidFill>
                  <a:schemeClr val="bg1"/>
                </a:solidFill>
                <a:latin typeface="IBM Plex Sans Condensed"/>
              </a:rPr>
              <a:t>6. </a:t>
            </a:r>
            <a:r>
              <a:rPr lang="en-US" sz="1500" b="1" dirty="0" err="1">
                <a:solidFill>
                  <a:schemeClr val="bg1"/>
                </a:solidFill>
                <a:latin typeface="IBM Plex Sans Condensed"/>
              </a:rPr>
              <a:t>Akuntansi</a:t>
            </a:r>
            <a:r>
              <a:rPr lang="en-US" sz="1500" b="1" dirty="0">
                <a:solidFill>
                  <a:schemeClr val="bg1"/>
                </a:solidFill>
                <a:latin typeface="IBM Plex Sans Condensed"/>
              </a:rPr>
              <a:t> </a:t>
            </a:r>
            <a:r>
              <a:rPr lang="en-US" sz="1500" b="1" dirty="0" err="1">
                <a:solidFill>
                  <a:schemeClr val="bg1"/>
                </a:solidFill>
                <a:latin typeface="IBM Plex Sans Condensed"/>
              </a:rPr>
              <a:t>Untuk</a:t>
            </a:r>
            <a:r>
              <a:rPr lang="en-US" sz="1500" b="1" dirty="0">
                <a:solidFill>
                  <a:schemeClr val="bg1"/>
                </a:solidFill>
                <a:latin typeface="IBM Plex Sans Condensed"/>
              </a:rPr>
              <a:t> </a:t>
            </a:r>
            <a:r>
              <a:rPr lang="en-US" sz="1500" b="1" dirty="0" err="1">
                <a:solidFill>
                  <a:schemeClr val="bg1"/>
                </a:solidFill>
                <a:latin typeface="IBM Plex Sans Condensed"/>
              </a:rPr>
              <a:t>Pesanan</a:t>
            </a:r>
            <a:r>
              <a:rPr lang="en-US" sz="1500" b="1" dirty="0">
                <a:solidFill>
                  <a:schemeClr val="bg1"/>
                </a:solidFill>
                <a:latin typeface="IBM Plex Sans Condensed"/>
              </a:rPr>
              <a:t> yang </a:t>
            </a:r>
            <a:r>
              <a:rPr lang="en-US" sz="1500" b="1" dirty="0" err="1">
                <a:solidFill>
                  <a:schemeClr val="bg1"/>
                </a:solidFill>
                <a:latin typeface="IBM Plex Sans Condensed"/>
              </a:rPr>
              <a:t>Dijual</a:t>
            </a:r>
            <a:endParaRPr lang="en-US" sz="1500" b="1" dirty="0">
              <a:solidFill>
                <a:schemeClr val="bg1"/>
              </a:solidFill>
              <a:latin typeface="IBM Plex Sans Condensed"/>
            </a:endParaRPr>
          </a:p>
          <a:p>
            <a:pPr algn="just" defTabSz="282575">
              <a:spcBef>
                <a:spcPts val="600"/>
              </a:spcBef>
              <a:buClr>
                <a:schemeClr val="bg1"/>
              </a:buClr>
            </a:pPr>
            <a:endParaRPr lang="en-US" sz="1500" dirty="0">
              <a:solidFill>
                <a:schemeClr val="bg1"/>
              </a:solidFill>
              <a:latin typeface="IBM Plex Sans Condensed"/>
            </a:endParaRPr>
          </a:p>
          <a:p>
            <a:pPr marL="342900" indent="-342900" algn="just" defTabSz="282575">
              <a:spcBef>
                <a:spcPts val="600"/>
              </a:spcBef>
              <a:buClr>
                <a:schemeClr val="bg1"/>
              </a:buClr>
              <a:buAutoNum type="alphaLcPeriod"/>
            </a:pPr>
            <a:r>
              <a:rPr lang="en-US" sz="1500" b="1" u="sng" dirty="0" err="1">
                <a:solidFill>
                  <a:schemeClr val="bg1"/>
                </a:solidFill>
                <a:latin typeface="IBM Plex Sans Condensed"/>
              </a:rPr>
              <a:t>Jurnal</a:t>
            </a:r>
            <a:r>
              <a:rPr lang="en-US" sz="1500" b="1" u="sng" dirty="0">
                <a:solidFill>
                  <a:schemeClr val="bg1"/>
                </a:solidFill>
                <a:latin typeface="IBM Plex Sans Condensed"/>
              </a:rPr>
              <a:t> </a:t>
            </a:r>
            <a:r>
              <a:rPr lang="en-US" sz="1500" b="1" u="sng" dirty="0" err="1">
                <a:solidFill>
                  <a:schemeClr val="bg1"/>
                </a:solidFill>
                <a:latin typeface="IBM Plex Sans Condensed"/>
              </a:rPr>
              <a:t>untuk</a:t>
            </a:r>
            <a:r>
              <a:rPr lang="en-US" sz="1500" b="1" u="sng" dirty="0">
                <a:solidFill>
                  <a:schemeClr val="bg1"/>
                </a:solidFill>
                <a:latin typeface="IBM Plex Sans Condensed"/>
              </a:rPr>
              <a:t> </a:t>
            </a:r>
            <a:r>
              <a:rPr lang="en-US" sz="1500" b="1" u="sng" dirty="0" err="1">
                <a:solidFill>
                  <a:schemeClr val="bg1"/>
                </a:solidFill>
                <a:latin typeface="IBM Plex Sans Condensed"/>
              </a:rPr>
              <a:t>mencatat</a:t>
            </a:r>
            <a:r>
              <a:rPr lang="en-US" sz="1500" b="1" u="sng" dirty="0">
                <a:solidFill>
                  <a:schemeClr val="bg1"/>
                </a:solidFill>
                <a:latin typeface="IBM Plex Sans Condensed"/>
              </a:rPr>
              <a:t> </a:t>
            </a:r>
            <a:r>
              <a:rPr lang="en-US" sz="1500" b="1" u="sng" dirty="0" err="1">
                <a:solidFill>
                  <a:schemeClr val="bg1"/>
                </a:solidFill>
                <a:latin typeface="IBM Plex Sans Condensed"/>
              </a:rPr>
              <a:t>pesanan</a:t>
            </a:r>
            <a:r>
              <a:rPr lang="en-US" sz="1500" b="1" u="sng" dirty="0">
                <a:solidFill>
                  <a:schemeClr val="bg1"/>
                </a:solidFill>
                <a:latin typeface="IBM Plex Sans Condensed"/>
              </a:rPr>
              <a:t> yang </a:t>
            </a:r>
            <a:r>
              <a:rPr lang="en-US" sz="1500" b="1" u="sng" dirty="0" err="1">
                <a:solidFill>
                  <a:schemeClr val="bg1"/>
                </a:solidFill>
                <a:latin typeface="IBM Plex Sans Condensed"/>
              </a:rPr>
              <a:t>telah</a:t>
            </a:r>
            <a:r>
              <a:rPr lang="en-US" sz="1500" b="1" u="sng" dirty="0">
                <a:solidFill>
                  <a:schemeClr val="bg1"/>
                </a:solidFill>
                <a:latin typeface="IBM Plex Sans Condensed"/>
              </a:rPr>
              <a:t> </a:t>
            </a:r>
            <a:r>
              <a:rPr lang="en-US" sz="1500" b="1" u="sng" dirty="0" err="1">
                <a:solidFill>
                  <a:schemeClr val="bg1"/>
                </a:solidFill>
                <a:latin typeface="IBM Plex Sans Condensed"/>
              </a:rPr>
              <a:t>dijual</a:t>
            </a:r>
            <a:endParaRPr lang="en-US" sz="1500" b="1" u="sng" dirty="0">
              <a:solidFill>
                <a:schemeClr val="bg1"/>
              </a:solidFill>
              <a:latin typeface="IBM Plex Sans Condensed"/>
            </a:endParaRPr>
          </a:p>
          <a:p>
            <a:pPr algn="just" defTabSz="282575">
              <a:spcBef>
                <a:spcPts val="600"/>
              </a:spcBef>
              <a:buClr>
                <a:schemeClr val="bg1"/>
              </a:buClr>
            </a:pPr>
            <a:r>
              <a:rPr lang="en-US" sz="1500" dirty="0" err="1">
                <a:solidFill>
                  <a:schemeClr val="bg1"/>
                </a:solidFill>
                <a:latin typeface="IBM Plex Sans Condensed"/>
              </a:rPr>
              <a:t>Jurnal</a:t>
            </a:r>
            <a:r>
              <a:rPr lang="en-US" sz="1500" dirty="0">
                <a:solidFill>
                  <a:schemeClr val="bg1"/>
                </a:solidFill>
                <a:latin typeface="IBM Plex Sans Condensed"/>
              </a:rPr>
              <a:t> </a:t>
            </a:r>
            <a:r>
              <a:rPr lang="en-US" sz="1500" dirty="0" err="1">
                <a:solidFill>
                  <a:schemeClr val="bg1"/>
                </a:solidFill>
                <a:latin typeface="IBM Plex Sans Condensed"/>
              </a:rPr>
              <a:t>untuk</a:t>
            </a:r>
            <a:r>
              <a:rPr lang="en-US" sz="1500" dirty="0">
                <a:solidFill>
                  <a:schemeClr val="bg1"/>
                </a:solidFill>
                <a:latin typeface="IBM Plex Sans Condensed"/>
              </a:rPr>
              <a:t> </a:t>
            </a:r>
            <a:r>
              <a:rPr lang="en-US" sz="1500" dirty="0" err="1">
                <a:solidFill>
                  <a:schemeClr val="bg1"/>
                </a:solidFill>
                <a:latin typeface="IBM Plex Sans Condensed"/>
              </a:rPr>
              <a:t>mencatat</a:t>
            </a:r>
            <a:r>
              <a:rPr lang="en-US" sz="1500" dirty="0">
                <a:solidFill>
                  <a:schemeClr val="bg1"/>
                </a:solidFill>
                <a:latin typeface="IBM Plex Sans Condensed"/>
              </a:rPr>
              <a:t> </a:t>
            </a:r>
            <a:r>
              <a:rPr lang="en-US" sz="1500" dirty="0" err="1">
                <a:solidFill>
                  <a:schemeClr val="bg1"/>
                </a:solidFill>
                <a:latin typeface="IBM Plex Sans Condensed"/>
              </a:rPr>
              <a:t>harga</a:t>
            </a:r>
            <a:r>
              <a:rPr lang="en-US" sz="1500" dirty="0">
                <a:solidFill>
                  <a:schemeClr val="bg1"/>
                </a:solidFill>
                <a:latin typeface="IBM Plex Sans Condensed"/>
              </a:rPr>
              <a:t> </a:t>
            </a:r>
            <a:r>
              <a:rPr lang="en-US" sz="1500" dirty="0" err="1">
                <a:solidFill>
                  <a:schemeClr val="bg1"/>
                </a:solidFill>
                <a:latin typeface="IBM Plex Sans Condensed"/>
              </a:rPr>
              <a:t>pokok</a:t>
            </a:r>
            <a:r>
              <a:rPr lang="en-US" sz="1500" dirty="0">
                <a:solidFill>
                  <a:schemeClr val="bg1"/>
                </a:solidFill>
                <a:latin typeface="IBM Plex Sans Condensed"/>
              </a:rPr>
              <a:t> </a:t>
            </a:r>
            <a:r>
              <a:rPr lang="en-US" sz="1500" dirty="0" err="1">
                <a:solidFill>
                  <a:schemeClr val="bg1"/>
                </a:solidFill>
                <a:latin typeface="IBM Plex Sans Condensed"/>
              </a:rPr>
              <a:t>penjualan</a:t>
            </a:r>
            <a:r>
              <a:rPr lang="en-US" sz="1500" dirty="0">
                <a:solidFill>
                  <a:schemeClr val="bg1"/>
                </a:solidFill>
                <a:latin typeface="IBM Plex Sans Condensed"/>
              </a:rPr>
              <a:t> :</a:t>
            </a:r>
          </a:p>
          <a:p>
            <a:pPr algn="just" defTabSz="282575">
              <a:spcBef>
                <a:spcPts val="600"/>
              </a:spcBef>
              <a:buClr>
                <a:schemeClr val="bg1"/>
              </a:buClr>
            </a:pPr>
            <a:r>
              <a:rPr lang="en-US" sz="1500" dirty="0">
                <a:solidFill>
                  <a:schemeClr val="bg1"/>
                </a:solidFill>
                <a:latin typeface="IBM Plex Sans Condensed"/>
              </a:rPr>
              <a:t>Harga </a:t>
            </a:r>
            <a:r>
              <a:rPr lang="en-US" sz="1500" dirty="0" err="1">
                <a:solidFill>
                  <a:schemeClr val="bg1"/>
                </a:solidFill>
                <a:latin typeface="IBM Plex Sans Condensed"/>
              </a:rPr>
              <a:t>pokok</a:t>
            </a:r>
            <a:r>
              <a:rPr lang="en-US" sz="1500" dirty="0">
                <a:solidFill>
                  <a:schemeClr val="bg1"/>
                </a:solidFill>
                <a:latin typeface="IBM Plex Sans Condensed"/>
              </a:rPr>
              <a:t> </a:t>
            </a:r>
            <a:r>
              <a:rPr lang="en-US" sz="1500" dirty="0" err="1">
                <a:solidFill>
                  <a:schemeClr val="bg1"/>
                </a:solidFill>
                <a:latin typeface="IBM Plex Sans Condensed"/>
              </a:rPr>
              <a:t>penjualan</a:t>
            </a:r>
            <a:r>
              <a:rPr lang="en-US" sz="1500" dirty="0">
                <a:solidFill>
                  <a:schemeClr val="bg1"/>
                </a:solidFill>
                <a:latin typeface="IBM Plex Sans Condensed"/>
              </a:rPr>
              <a:t>				XXX</a:t>
            </a:r>
          </a:p>
          <a:p>
            <a:pPr algn="just" defTabSz="282575">
              <a:spcBef>
                <a:spcPts val="600"/>
              </a:spcBef>
              <a:buClr>
                <a:schemeClr val="bg1"/>
              </a:buClr>
            </a:pPr>
            <a:r>
              <a:rPr lang="en-US" sz="1500" dirty="0">
                <a:solidFill>
                  <a:schemeClr val="bg1"/>
                </a:solidFill>
                <a:latin typeface="IBM Plex Sans Condensed"/>
              </a:rPr>
              <a:t>		</a:t>
            </a:r>
            <a:r>
              <a:rPr lang="en-US" sz="1500" dirty="0" err="1">
                <a:solidFill>
                  <a:schemeClr val="bg1"/>
                </a:solidFill>
                <a:latin typeface="IBM Plex Sans Condensed"/>
              </a:rPr>
              <a:t>Persediaan</a:t>
            </a:r>
            <a:r>
              <a:rPr lang="en-US" sz="1500" dirty="0">
                <a:solidFill>
                  <a:schemeClr val="bg1"/>
                </a:solidFill>
                <a:latin typeface="IBM Plex Sans Condensed"/>
              </a:rPr>
              <a:t> </a:t>
            </a:r>
            <a:r>
              <a:rPr lang="en-US" sz="1500" dirty="0" err="1">
                <a:solidFill>
                  <a:schemeClr val="bg1"/>
                </a:solidFill>
                <a:latin typeface="IBM Plex Sans Condensed"/>
              </a:rPr>
              <a:t>barang</a:t>
            </a:r>
            <a:r>
              <a:rPr lang="en-US" sz="1500" dirty="0">
                <a:solidFill>
                  <a:schemeClr val="bg1"/>
                </a:solidFill>
                <a:latin typeface="IBM Plex Sans Condensed"/>
              </a:rPr>
              <a:t> </a:t>
            </a:r>
            <a:r>
              <a:rPr lang="en-US" sz="1500" dirty="0" err="1">
                <a:solidFill>
                  <a:schemeClr val="bg1"/>
                </a:solidFill>
                <a:latin typeface="IBM Plex Sans Condensed"/>
              </a:rPr>
              <a:t>jadi</a:t>
            </a:r>
            <a:r>
              <a:rPr lang="en-US" sz="1500" dirty="0">
                <a:solidFill>
                  <a:schemeClr val="bg1"/>
                </a:solidFill>
                <a:latin typeface="IBM Plex Sans Condensed"/>
              </a:rPr>
              <a:t>				XXX	</a:t>
            </a:r>
          </a:p>
          <a:p>
            <a:pPr algn="just" defTabSz="282575">
              <a:spcBef>
                <a:spcPts val="600"/>
              </a:spcBef>
              <a:buClr>
                <a:schemeClr val="bg1"/>
              </a:buClr>
            </a:pPr>
            <a:endParaRPr lang="en-US" sz="1500" dirty="0">
              <a:solidFill>
                <a:schemeClr val="bg1"/>
              </a:solidFill>
              <a:latin typeface="IBM Plex Sans Condensed"/>
            </a:endParaRPr>
          </a:p>
          <a:p>
            <a:pPr algn="just" defTabSz="282575">
              <a:spcBef>
                <a:spcPts val="600"/>
              </a:spcBef>
              <a:buClr>
                <a:schemeClr val="bg1"/>
              </a:buClr>
            </a:pPr>
            <a:r>
              <a:rPr lang="en-US" sz="1500" dirty="0" err="1">
                <a:solidFill>
                  <a:schemeClr val="bg1"/>
                </a:solidFill>
                <a:latin typeface="IBM Plex Sans Condensed"/>
              </a:rPr>
              <a:t>Jurnal</a:t>
            </a:r>
            <a:r>
              <a:rPr lang="en-US" sz="1500" dirty="0">
                <a:solidFill>
                  <a:schemeClr val="bg1"/>
                </a:solidFill>
                <a:latin typeface="IBM Plex Sans Condensed"/>
              </a:rPr>
              <a:t> </a:t>
            </a:r>
            <a:r>
              <a:rPr lang="en-US" sz="1500" dirty="0" err="1">
                <a:solidFill>
                  <a:schemeClr val="bg1"/>
                </a:solidFill>
                <a:latin typeface="IBM Plex Sans Condensed"/>
              </a:rPr>
              <a:t>untuk</a:t>
            </a:r>
            <a:r>
              <a:rPr lang="en-US" sz="1500" dirty="0">
                <a:solidFill>
                  <a:schemeClr val="bg1"/>
                </a:solidFill>
                <a:latin typeface="IBM Plex Sans Condensed"/>
              </a:rPr>
              <a:t> </a:t>
            </a:r>
            <a:r>
              <a:rPr lang="en-US" sz="1500" dirty="0" err="1">
                <a:solidFill>
                  <a:schemeClr val="bg1"/>
                </a:solidFill>
                <a:latin typeface="IBM Plex Sans Condensed"/>
              </a:rPr>
              <a:t>mencatat</a:t>
            </a:r>
            <a:r>
              <a:rPr lang="en-US" sz="1500" dirty="0">
                <a:solidFill>
                  <a:schemeClr val="bg1"/>
                </a:solidFill>
                <a:latin typeface="IBM Plex Sans Condensed"/>
              </a:rPr>
              <a:t> </a:t>
            </a:r>
            <a:r>
              <a:rPr lang="en-US" sz="1500" dirty="0" err="1">
                <a:solidFill>
                  <a:schemeClr val="bg1"/>
                </a:solidFill>
                <a:latin typeface="IBM Plex Sans Condensed"/>
              </a:rPr>
              <a:t>hasil</a:t>
            </a:r>
            <a:r>
              <a:rPr lang="en-US" sz="1500" dirty="0">
                <a:solidFill>
                  <a:schemeClr val="bg1"/>
                </a:solidFill>
                <a:latin typeface="IBM Plex Sans Condensed"/>
              </a:rPr>
              <a:t> </a:t>
            </a:r>
            <a:r>
              <a:rPr lang="en-US" sz="1500" dirty="0" err="1">
                <a:solidFill>
                  <a:schemeClr val="bg1"/>
                </a:solidFill>
                <a:latin typeface="IBM Plex Sans Condensed"/>
              </a:rPr>
              <a:t>penjualan</a:t>
            </a:r>
            <a:r>
              <a:rPr lang="en-US" sz="1500" dirty="0">
                <a:solidFill>
                  <a:schemeClr val="bg1"/>
                </a:solidFill>
                <a:latin typeface="IBM Plex Sans Condensed"/>
              </a:rPr>
              <a:t> :</a:t>
            </a:r>
          </a:p>
          <a:p>
            <a:pPr algn="just" defTabSz="282575">
              <a:spcBef>
                <a:spcPts val="600"/>
              </a:spcBef>
              <a:buClr>
                <a:schemeClr val="bg1"/>
              </a:buClr>
            </a:pPr>
            <a:r>
              <a:rPr lang="en-US" sz="1500" dirty="0" err="1">
                <a:solidFill>
                  <a:schemeClr val="bg1"/>
                </a:solidFill>
                <a:latin typeface="IBM Plex Sans Condensed"/>
              </a:rPr>
              <a:t>Kas</a:t>
            </a:r>
            <a:r>
              <a:rPr lang="en-US" sz="1500" dirty="0">
                <a:solidFill>
                  <a:schemeClr val="bg1"/>
                </a:solidFill>
                <a:latin typeface="IBM Plex Sans Condensed"/>
              </a:rPr>
              <a:t>/</a:t>
            </a:r>
            <a:r>
              <a:rPr lang="en-US" sz="1500" dirty="0" err="1">
                <a:solidFill>
                  <a:schemeClr val="bg1"/>
                </a:solidFill>
                <a:latin typeface="IBM Plex Sans Condensed"/>
              </a:rPr>
              <a:t>Piutang</a:t>
            </a:r>
            <a:r>
              <a:rPr lang="en-US" sz="1500" dirty="0">
                <a:solidFill>
                  <a:schemeClr val="bg1"/>
                </a:solidFill>
                <a:latin typeface="IBM Plex Sans Condensed"/>
              </a:rPr>
              <a:t> </a:t>
            </a:r>
            <a:r>
              <a:rPr lang="en-US" sz="1500" dirty="0" err="1">
                <a:solidFill>
                  <a:schemeClr val="bg1"/>
                </a:solidFill>
                <a:latin typeface="IBM Plex Sans Condensed"/>
              </a:rPr>
              <a:t>dagang</a:t>
            </a:r>
            <a:r>
              <a:rPr lang="en-US" sz="1500" dirty="0">
                <a:solidFill>
                  <a:schemeClr val="bg1"/>
                </a:solidFill>
                <a:latin typeface="IBM Plex Sans Condensed"/>
              </a:rPr>
              <a:t> 					XXX</a:t>
            </a:r>
          </a:p>
          <a:p>
            <a:pPr algn="just" defTabSz="282575">
              <a:spcBef>
                <a:spcPts val="600"/>
              </a:spcBef>
              <a:buClr>
                <a:schemeClr val="bg1"/>
              </a:buClr>
            </a:pPr>
            <a:r>
              <a:rPr lang="en-US" sz="1500" dirty="0">
                <a:solidFill>
                  <a:schemeClr val="bg1"/>
                </a:solidFill>
                <a:latin typeface="IBM Plex Sans Condensed"/>
              </a:rPr>
              <a:t>		</a:t>
            </a:r>
            <a:r>
              <a:rPr lang="en-US" sz="1500" dirty="0" err="1">
                <a:solidFill>
                  <a:schemeClr val="bg1"/>
                </a:solidFill>
                <a:latin typeface="IBM Plex Sans Condensed"/>
              </a:rPr>
              <a:t>Penjualan</a:t>
            </a:r>
            <a:r>
              <a:rPr lang="en-US" sz="1500" dirty="0">
                <a:solidFill>
                  <a:schemeClr val="bg1"/>
                </a:solidFill>
                <a:latin typeface="IBM Plex Sans Condensed"/>
              </a:rPr>
              <a:t>								XXX</a:t>
            </a:r>
          </a:p>
          <a:p>
            <a:pPr algn="just" defTabSz="282575">
              <a:spcBef>
                <a:spcPts val="600"/>
              </a:spcBef>
              <a:buClr>
                <a:schemeClr val="bg1"/>
              </a:buClr>
            </a:pPr>
            <a:endParaRPr lang="en-US" sz="1500" b="1" u="sng"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38</a:t>
            </a:r>
          </a:p>
        </p:txBody>
      </p:sp>
    </p:spTree>
    <p:extLst>
      <p:ext uri="{BB962C8B-B14F-4D97-AF65-F5344CB8AC3E}">
        <p14:creationId xmlns:p14="http://schemas.microsoft.com/office/powerpoint/2010/main" val="8481441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14" y="313280"/>
            <a:ext cx="2333625" cy="4061700"/>
          </a:xfrm>
        </p:spPr>
        <p:txBody>
          <a:bodyPr/>
          <a:lstStyle/>
          <a:p>
            <a:pPr marL="127000"/>
            <a:r>
              <a:rPr lang="en-US" sz="2400" b="1" dirty="0" err="1"/>
              <a:t>Contoh</a:t>
            </a:r>
            <a:r>
              <a:rPr lang="en-US" sz="2400" b="1" dirty="0"/>
              <a:t> </a:t>
            </a:r>
            <a:r>
              <a:rPr lang="en-US" sz="2400" b="1" dirty="0" err="1"/>
              <a:t>Soal</a:t>
            </a:r>
            <a:r>
              <a:rPr lang="en-US" sz="2400" b="1" dirty="0"/>
              <a:t> 1</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39</a:t>
            </a:r>
          </a:p>
        </p:txBody>
      </p:sp>
      <p:sp>
        <p:nvSpPr>
          <p:cNvPr id="7" name="Title 4"/>
          <p:cNvSpPr txBox="1">
            <a:spLocks/>
          </p:cNvSpPr>
          <p:nvPr/>
        </p:nvSpPr>
        <p:spPr>
          <a:xfrm>
            <a:off x="2929502" y="313280"/>
            <a:ext cx="5962682" cy="4619410"/>
          </a:xfrm>
          <a:prstGeom prst="rect">
            <a:avLst/>
          </a:prstGeom>
          <a:noFill/>
          <a:ln>
            <a:noFill/>
          </a:ln>
          <a:effectLst>
            <a:outerShdw blurRad="28575" dist="9525" dir="5400000" algn="bl" rotWithShape="0">
              <a:srgbClr val="010C16">
                <a:alpha val="15000"/>
              </a:srgbClr>
            </a:outerShdw>
          </a:effectLst>
        </p:spPr>
        <p:txBody>
          <a:bodyPr spcFirstLastPara="1" wrap="square" lIns="0" tIns="0" rIns="0" bIns="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1pPr>
            <a:lvl2pPr marR="0" lvl="1"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2pPr>
            <a:lvl3pPr marR="0" lvl="2"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3pPr>
            <a:lvl4pPr marR="0" lvl="3"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4pPr>
            <a:lvl5pPr marR="0" lvl="4"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5pPr>
            <a:lvl6pPr marR="0" lvl="5"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6pPr>
            <a:lvl7pPr marR="0" lvl="6"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7pPr>
            <a:lvl8pPr marR="0" lvl="7"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8pPr>
            <a:lvl9pPr marR="0" lvl="8"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9pPr>
          </a:lstStyle>
          <a:p>
            <a:pPr algn="l">
              <a:spcBef>
                <a:spcPts val="600"/>
              </a:spcBef>
              <a:buSzPct val="100000"/>
            </a:pPr>
            <a:r>
              <a:rPr lang="en-US" sz="1400" dirty="0" err="1"/>
              <a:t>Soal</a:t>
            </a:r>
            <a:r>
              <a:rPr lang="en-US" sz="1400" dirty="0"/>
              <a:t> 1 </a:t>
            </a:r>
            <a:r>
              <a:rPr lang="en-US" sz="1400" dirty="0" err="1"/>
              <a:t>Komp</a:t>
            </a:r>
            <a:r>
              <a:rPr lang="en-US" sz="1400" dirty="0"/>
              <a:t> Machine Works </a:t>
            </a:r>
            <a:r>
              <a:rPr lang="en-US" sz="1400" dirty="0" err="1"/>
              <a:t>mengumpulkan</a:t>
            </a:r>
            <a:r>
              <a:rPr lang="en-US" sz="1400" dirty="0"/>
              <a:t> data </a:t>
            </a:r>
            <a:r>
              <a:rPr lang="en-US" sz="1400" dirty="0" err="1"/>
              <a:t>biaya</a:t>
            </a:r>
            <a:r>
              <a:rPr lang="en-US" sz="1400" dirty="0"/>
              <a:t> </a:t>
            </a:r>
            <a:r>
              <a:rPr lang="en-US" sz="1400" dirty="0" err="1"/>
              <a:t>produksi</a:t>
            </a:r>
            <a:r>
              <a:rPr lang="en-US" sz="1400" dirty="0"/>
              <a:t> </a:t>
            </a:r>
            <a:r>
              <a:rPr lang="en-US" sz="1400" dirty="0" err="1"/>
              <a:t>menggunakan</a:t>
            </a:r>
            <a:r>
              <a:rPr lang="en-US" sz="1400" dirty="0"/>
              <a:t> </a:t>
            </a:r>
            <a:r>
              <a:rPr lang="en-US" sz="1400" dirty="0" err="1"/>
              <a:t>akumulasi</a:t>
            </a:r>
            <a:r>
              <a:rPr lang="en-US" sz="1400" dirty="0"/>
              <a:t> </a:t>
            </a:r>
            <a:r>
              <a:rPr lang="en-US" sz="1400" dirty="0" err="1"/>
              <a:t>biaya</a:t>
            </a:r>
            <a:r>
              <a:rPr lang="en-US" sz="1400" dirty="0"/>
              <a:t> </a:t>
            </a:r>
            <a:r>
              <a:rPr lang="en-US" sz="1400" dirty="0" err="1"/>
              <a:t>berdasarkan</a:t>
            </a:r>
            <a:r>
              <a:rPr lang="en-US" sz="1400" dirty="0"/>
              <a:t> </a:t>
            </a:r>
            <a:r>
              <a:rPr lang="en-US" sz="1400" dirty="0" err="1"/>
              <a:t>pesanan</a:t>
            </a:r>
            <a:r>
              <a:rPr lang="en-US" sz="1400" dirty="0"/>
              <a:t>. </a:t>
            </a:r>
            <a:r>
              <a:rPr lang="en-US" sz="1400" dirty="0" err="1"/>
              <a:t>Untuk</a:t>
            </a:r>
            <a:r>
              <a:rPr lang="en-US" sz="1400" dirty="0"/>
              <a:t> </a:t>
            </a:r>
            <a:r>
              <a:rPr lang="en-US" sz="1400" dirty="0" err="1"/>
              <a:t>pesanan</a:t>
            </a:r>
            <a:r>
              <a:rPr lang="en-US" sz="1400" dirty="0"/>
              <a:t> No.909, </a:t>
            </a:r>
            <a:r>
              <a:rPr lang="en-US" sz="1400" dirty="0" err="1"/>
              <a:t>tersedia</a:t>
            </a:r>
            <a:r>
              <a:rPr lang="en-US" sz="1400" dirty="0"/>
              <a:t> data </a:t>
            </a:r>
            <a:r>
              <a:rPr lang="en-US" sz="1400" dirty="0" err="1"/>
              <a:t>berikut</a:t>
            </a:r>
            <a:r>
              <a:rPr lang="en-US" sz="1400" dirty="0"/>
              <a:t> </a:t>
            </a:r>
            <a:r>
              <a:rPr lang="en-US" sz="1400" dirty="0" err="1"/>
              <a:t>ini</a:t>
            </a:r>
            <a:r>
              <a:rPr lang="en-US" sz="1400" dirty="0"/>
              <a:t>:</a:t>
            </a:r>
            <a:br>
              <a:rPr lang="en-US" sz="1400" dirty="0"/>
            </a:br>
            <a:br>
              <a:rPr lang="en-US" sz="1400" dirty="0"/>
            </a:br>
            <a:r>
              <a:rPr lang="en-US" sz="1400" dirty="0" err="1"/>
              <a:t>Bahan</a:t>
            </a:r>
            <a:r>
              <a:rPr lang="en-US" sz="1400" dirty="0"/>
              <a:t> </a:t>
            </a:r>
            <a:r>
              <a:rPr lang="en-US" sz="1400" dirty="0" err="1"/>
              <a:t>baku</a:t>
            </a:r>
            <a:r>
              <a:rPr lang="en-US" sz="1400" dirty="0"/>
              <a:t> </a:t>
            </a:r>
            <a:r>
              <a:rPr lang="en-US" sz="1400" dirty="0" err="1"/>
              <a:t>langsung</a:t>
            </a:r>
            <a:r>
              <a:rPr lang="en-US" sz="1400" dirty="0"/>
              <a:t>			Tenaga </a:t>
            </a:r>
            <a:r>
              <a:rPr lang="en-US" sz="1400" dirty="0" err="1"/>
              <a:t>kerja</a:t>
            </a:r>
            <a:r>
              <a:rPr lang="en-US" sz="1400" dirty="0"/>
              <a:t> </a:t>
            </a:r>
            <a:r>
              <a:rPr lang="en-US" sz="1400" dirty="0" err="1"/>
              <a:t>langsung</a:t>
            </a:r>
            <a:r>
              <a:rPr lang="en-US" sz="1400" dirty="0"/>
              <a:t> </a:t>
            </a:r>
            <a:br>
              <a:rPr lang="en-US" sz="1400" dirty="0"/>
            </a:br>
            <a:r>
              <a:rPr lang="en-US" sz="1400" dirty="0"/>
              <a:t>14 Sept </a:t>
            </a:r>
            <a:r>
              <a:rPr lang="en-US" sz="1400" dirty="0" err="1"/>
              <a:t>Dikeluarkan</a:t>
            </a:r>
            <a:r>
              <a:rPr lang="en-US" sz="1400" dirty="0"/>
              <a:t> $600		20 sept 90 jam @6,20/jam </a:t>
            </a:r>
            <a:br>
              <a:rPr lang="en-US" sz="1400" dirty="0"/>
            </a:br>
            <a:r>
              <a:rPr lang="en-US" sz="1400" dirty="0"/>
              <a:t>20 Sept </a:t>
            </a:r>
            <a:r>
              <a:rPr lang="en-US" sz="1400" dirty="0" err="1"/>
              <a:t>Dikeluarkan</a:t>
            </a:r>
            <a:r>
              <a:rPr lang="en-US" sz="1400" dirty="0"/>
              <a:t> $331 		26 sept 70 jam @7,30/jam </a:t>
            </a:r>
            <a:br>
              <a:rPr lang="en-US" sz="1400" dirty="0"/>
            </a:br>
            <a:r>
              <a:rPr lang="en-US" sz="1400" dirty="0"/>
              <a:t>22 Sept </a:t>
            </a:r>
            <a:r>
              <a:rPr lang="en-US" sz="1400" dirty="0" err="1"/>
              <a:t>Dikeluarkan</a:t>
            </a:r>
            <a:r>
              <a:rPr lang="en-US" sz="1400" dirty="0"/>
              <a:t> $200</a:t>
            </a:r>
            <a:br>
              <a:rPr lang="en-US" sz="1400" dirty="0"/>
            </a:br>
            <a:br>
              <a:rPr lang="en-US" sz="1400" dirty="0"/>
            </a:br>
            <a:r>
              <a:rPr lang="en-US" sz="1400" dirty="0"/>
              <a:t>Overhead </a:t>
            </a:r>
            <a:r>
              <a:rPr lang="en-US" sz="1400" dirty="0" err="1"/>
              <a:t>pabrik</a:t>
            </a:r>
            <a:r>
              <a:rPr lang="en-US" sz="1400" dirty="0"/>
              <a:t> </a:t>
            </a:r>
            <a:r>
              <a:rPr lang="en-US" sz="1400" dirty="0" err="1"/>
              <a:t>dibebankan</a:t>
            </a:r>
            <a:r>
              <a:rPr lang="en-US" sz="1400" dirty="0"/>
              <a:t> </a:t>
            </a:r>
            <a:r>
              <a:rPr lang="en-US" sz="1400" dirty="0" err="1"/>
              <a:t>dengan</a:t>
            </a:r>
            <a:r>
              <a:rPr lang="en-US" sz="1400" dirty="0"/>
              <a:t> </a:t>
            </a:r>
            <a:r>
              <a:rPr lang="en-US" sz="1400" dirty="0" err="1"/>
              <a:t>tarif</a:t>
            </a:r>
            <a:r>
              <a:rPr lang="en-US" sz="1400" dirty="0"/>
              <a:t> $80 per jam </a:t>
            </a:r>
            <a:r>
              <a:rPr lang="en-US" sz="1400" dirty="0" err="1"/>
              <a:t>mesin</a:t>
            </a:r>
            <a:r>
              <a:rPr lang="en-US" sz="1400" dirty="0"/>
              <a:t>. 10 jam </a:t>
            </a:r>
            <a:r>
              <a:rPr lang="en-US" sz="1400" dirty="0" err="1"/>
              <a:t>mesin</a:t>
            </a:r>
            <a:r>
              <a:rPr lang="en-US" sz="1400" dirty="0"/>
              <a:t> </a:t>
            </a:r>
            <a:r>
              <a:rPr lang="en-US" sz="1400" dirty="0" err="1"/>
              <a:t>digunakan</a:t>
            </a:r>
            <a:r>
              <a:rPr lang="en-US" sz="1400" dirty="0"/>
              <a:t> </a:t>
            </a:r>
            <a:r>
              <a:rPr lang="en-US" sz="1400" dirty="0" err="1"/>
              <a:t>untuk</a:t>
            </a:r>
            <a:r>
              <a:rPr lang="en-US" sz="1400" dirty="0"/>
              <a:t> </a:t>
            </a:r>
            <a:r>
              <a:rPr lang="en-US" sz="1400" dirty="0" err="1"/>
              <a:t>pesanan</a:t>
            </a:r>
            <a:r>
              <a:rPr lang="en-US" sz="1400" dirty="0"/>
              <a:t> No.909 </a:t>
            </a:r>
            <a:r>
              <a:rPr lang="en-US" sz="1400" dirty="0" err="1"/>
              <a:t>pada</a:t>
            </a:r>
            <a:r>
              <a:rPr lang="en-US" sz="1400" dirty="0"/>
              <a:t> </a:t>
            </a:r>
            <a:r>
              <a:rPr lang="en-US" sz="1400" dirty="0" err="1"/>
              <a:t>tanggal</a:t>
            </a:r>
            <a:r>
              <a:rPr lang="en-US" sz="1400" dirty="0"/>
              <a:t> 20 September.</a:t>
            </a:r>
            <a:br>
              <a:rPr lang="en-US" sz="1400" dirty="0"/>
            </a:br>
            <a:br>
              <a:rPr lang="en-US" sz="1400" dirty="0"/>
            </a:br>
            <a:r>
              <a:rPr lang="en-US" sz="1400" dirty="0" err="1"/>
              <a:t>Diminta</a:t>
            </a:r>
            <a:r>
              <a:rPr lang="en-US" sz="1400" dirty="0"/>
              <a:t>: </a:t>
            </a:r>
            <a:br>
              <a:rPr lang="en-US" sz="1400" dirty="0"/>
            </a:br>
            <a:r>
              <a:rPr lang="en-US" sz="1400" dirty="0"/>
              <a:t>1. </a:t>
            </a:r>
            <a:r>
              <a:rPr lang="en-US" sz="1400" dirty="0" err="1"/>
              <a:t>Masukkan</a:t>
            </a:r>
            <a:r>
              <a:rPr lang="en-US" sz="1400" dirty="0"/>
              <a:t> </a:t>
            </a:r>
            <a:r>
              <a:rPr lang="en-US" sz="1400" dirty="0" err="1"/>
              <a:t>informasi</a:t>
            </a:r>
            <a:r>
              <a:rPr lang="en-US" sz="1400" dirty="0"/>
              <a:t> yang </a:t>
            </a:r>
            <a:r>
              <a:rPr lang="en-US" sz="1400" dirty="0" err="1"/>
              <a:t>sesuai</a:t>
            </a:r>
            <a:r>
              <a:rPr lang="en-US" sz="1400" dirty="0"/>
              <a:t> </a:t>
            </a:r>
            <a:r>
              <a:rPr lang="en-US" sz="1400" dirty="0" err="1"/>
              <a:t>ke</a:t>
            </a:r>
            <a:r>
              <a:rPr lang="en-US" sz="1400" dirty="0"/>
              <a:t> </a:t>
            </a:r>
            <a:r>
              <a:rPr lang="en-US" sz="1400" dirty="0" err="1"/>
              <a:t>kartu</a:t>
            </a:r>
            <a:r>
              <a:rPr lang="en-US" sz="1400" dirty="0"/>
              <a:t> </a:t>
            </a:r>
            <a:r>
              <a:rPr lang="en-US" sz="1400" dirty="0" err="1"/>
              <a:t>biaya</a:t>
            </a:r>
            <a:r>
              <a:rPr lang="en-US" sz="1400" dirty="0"/>
              <a:t> </a:t>
            </a:r>
            <a:r>
              <a:rPr lang="en-US" sz="1400" dirty="0" err="1"/>
              <a:t>pesanan</a:t>
            </a:r>
            <a:r>
              <a:rPr lang="en-US" sz="1400" dirty="0"/>
              <a:t> </a:t>
            </a:r>
            <a:br>
              <a:rPr lang="en-US" sz="1400" dirty="0"/>
            </a:br>
            <a:r>
              <a:rPr lang="en-US" sz="1400" dirty="0"/>
              <a:t>2. </a:t>
            </a:r>
            <a:r>
              <a:rPr lang="en-US" sz="1400" dirty="0" err="1"/>
              <a:t>Tentukan</a:t>
            </a:r>
            <a:r>
              <a:rPr lang="en-US" sz="1400" dirty="0"/>
              <a:t> </a:t>
            </a:r>
            <a:r>
              <a:rPr lang="en-US" sz="1400" dirty="0" err="1"/>
              <a:t>harga</a:t>
            </a:r>
            <a:r>
              <a:rPr lang="en-US" sz="1400" dirty="0"/>
              <a:t> </a:t>
            </a:r>
            <a:r>
              <a:rPr lang="en-US" sz="1400" dirty="0" err="1"/>
              <a:t>jual</a:t>
            </a:r>
            <a:r>
              <a:rPr lang="en-US" sz="1400" dirty="0"/>
              <a:t> </a:t>
            </a:r>
            <a:r>
              <a:rPr lang="en-US" sz="1400" dirty="0" err="1"/>
              <a:t>untuk</a:t>
            </a:r>
            <a:r>
              <a:rPr lang="en-US" sz="1400" dirty="0"/>
              <a:t> </a:t>
            </a:r>
            <a:r>
              <a:rPr lang="en-US" sz="1400" dirty="0" err="1"/>
              <a:t>pesanan</a:t>
            </a:r>
            <a:r>
              <a:rPr lang="en-US" sz="1400" dirty="0"/>
              <a:t> </a:t>
            </a:r>
            <a:r>
              <a:rPr lang="en-US" sz="1400" dirty="0" err="1"/>
              <a:t>tersebut</a:t>
            </a:r>
            <a:r>
              <a:rPr lang="en-US" sz="1400" dirty="0"/>
              <a:t>, </a:t>
            </a:r>
            <a:r>
              <a:rPr lang="en-US" sz="1400" dirty="0" err="1"/>
              <a:t>asumsikan</a:t>
            </a:r>
            <a:r>
              <a:rPr lang="en-US" sz="1400" dirty="0"/>
              <a:t> </a:t>
            </a:r>
            <a:r>
              <a:rPr lang="en-US" sz="1400" dirty="0" err="1"/>
              <a:t>bahwa</a:t>
            </a:r>
            <a:r>
              <a:rPr lang="en-US" sz="1400" dirty="0"/>
              <a:t> </a:t>
            </a:r>
            <a:br>
              <a:rPr lang="en-US" sz="1400" dirty="0"/>
            </a:br>
            <a:r>
              <a:rPr lang="en-US" sz="1400" dirty="0"/>
              <a:t>    </a:t>
            </a:r>
            <a:r>
              <a:rPr lang="en-US" sz="1400" dirty="0" err="1"/>
              <a:t>perusahaan</a:t>
            </a:r>
            <a:r>
              <a:rPr lang="en-US" sz="1400" dirty="0"/>
              <a:t> </a:t>
            </a:r>
            <a:r>
              <a:rPr lang="en-US" sz="1400" dirty="0" err="1"/>
              <a:t>dikontrak</a:t>
            </a:r>
            <a:r>
              <a:rPr lang="en-US" sz="1400" dirty="0"/>
              <a:t> </a:t>
            </a:r>
            <a:r>
              <a:rPr lang="en-US" sz="1400" dirty="0" err="1"/>
              <a:t>dengan</a:t>
            </a:r>
            <a:r>
              <a:rPr lang="en-US" sz="1400" dirty="0"/>
              <a:t> markup </a:t>
            </a:r>
            <a:r>
              <a:rPr lang="en-US" sz="1400" dirty="0" err="1"/>
              <a:t>sebesar</a:t>
            </a:r>
            <a:r>
              <a:rPr lang="en-US" sz="1400" dirty="0"/>
              <a:t> 65% </a:t>
            </a:r>
            <a:r>
              <a:rPr lang="en-US" sz="1400" dirty="0" err="1"/>
              <a:t>dari</a:t>
            </a:r>
            <a:r>
              <a:rPr lang="en-US" sz="1400" dirty="0"/>
              <a:t> </a:t>
            </a:r>
            <a:r>
              <a:rPr lang="en-US" sz="1400" dirty="0" err="1"/>
              <a:t>biaya</a:t>
            </a:r>
            <a:r>
              <a:rPr lang="en-US" sz="1400" dirty="0"/>
              <a:t> </a:t>
            </a:r>
            <a:r>
              <a:rPr lang="en-US" sz="1400" dirty="0" err="1"/>
              <a:t>produksi</a:t>
            </a:r>
            <a:endParaRPr lang="en-US" sz="1400" dirty="0"/>
          </a:p>
        </p:txBody>
      </p:sp>
    </p:spTree>
    <p:extLst>
      <p:ext uri="{BB962C8B-B14F-4D97-AF65-F5344CB8AC3E}">
        <p14:creationId xmlns:p14="http://schemas.microsoft.com/office/powerpoint/2010/main" val="3841514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425" y="188393"/>
            <a:ext cx="2171700" cy="4061700"/>
          </a:xfrm>
        </p:spPr>
        <p:txBody>
          <a:bodyPr/>
          <a:lstStyle/>
          <a:p>
            <a:r>
              <a:rPr lang="en-US" sz="2400" b="1" dirty="0" err="1"/>
              <a:t>Karakteristik</a:t>
            </a:r>
            <a:r>
              <a:rPr lang="en-US" sz="2400" b="1" dirty="0"/>
              <a:t> Proses </a:t>
            </a:r>
            <a:r>
              <a:rPr lang="en-US" sz="2400" b="1" dirty="0" err="1"/>
              <a:t>Produksi</a:t>
            </a:r>
            <a:r>
              <a:rPr lang="en-US" sz="2400" b="1" dirty="0"/>
              <a:t> </a:t>
            </a:r>
            <a:r>
              <a:rPr lang="en-US" sz="2400" b="1" dirty="0" err="1"/>
              <a:t>dan</a:t>
            </a:r>
            <a:r>
              <a:rPr lang="en-US" sz="2400" b="1" dirty="0"/>
              <a:t> </a:t>
            </a:r>
            <a:r>
              <a:rPr lang="en-US" sz="2400" b="1" dirty="0" err="1"/>
              <a:t>Contoh</a:t>
            </a:r>
            <a:r>
              <a:rPr lang="en-US" sz="2400" b="1" dirty="0"/>
              <a:t> Perusahaan yang </a:t>
            </a:r>
            <a:r>
              <a:rPr lang="en-US" sz="2400" b="1" dirty="0" err="1"/>
              <a:t>Menerapkan</a:t>
            </a:r>
            <a:r>
              <a:rPr lang="en-US" sz="2400" b="1" dirty="0"/>
              <a:t> Job Order Costing</a:t>
            </a:r>
          </a:p>
        </p:txBody>
      </p:sp>
      <p:sp>
        <p:nvSpPr>
          <p:cNvPr id="5" name="Rectangle 4"/>
          <p:cNvSpPr/>
          <p:nvPr/>
        </p:nvSpPr>
        <p:spPr>
          <a:xfrm>
            <a:off x="2770166" y="188393"/>
            <a:ext cx="6021409" cy="4939814"/>
          </a:xfrm>
          <a:prstGeom prst="rect">
            <a:avLst/>
          </a:prstGeom>
        </p:spPr>
        <p:txBody>
          <a:bodyPr wrap="square">
            <a:spAutoFit/>
          </a:bodyPr>
          <a:lstStyle/>
          <a:p>
            <a:pPr algn="just">
              <a:lnSpc>
                <a:spcPct val="150000"/>
              </a:lnSpc>
              <a:buClr>
                <a:schemeClr val="bg1"/>
              </a:buClr>
            </a:pPr>
            <a:r>
              <a:rPr lang="en-US" dirty="0" err="1">
                <a:solidFill>
                  <a:schemeClr val="bg1"/>
                </a:solidFill>
                <a:latin typeface="IBM Plex Sans Condensed"/>
              </a:rPr>
              <a:t>Karakteristik</a:t>
            </a:r>
            <a:r>
              <a:rPr lang="en-US" dirty="0">
                <a:solidFill>
                  <a:schemeClr val="bg1"/>
                </a:solidFill>
                <a:latin typeface="IBM Plex Sans Condensed"/>
              </a:rPr>
              <a:t> Proses </a:t>
            </a:r>
            <a:r>
              <a:rPr lang="en-US" dirty="0" err="1">
                <a:solidFill>
                  <a:schemeClr val="bg1"/>
                </a:solidFill>
                <a:latin typeface="IBM Plex Sans Condensed"/>
              </a:rPr>
              <a:t>Produksi</a:t>
            </a:r>
            <a:r>
              <a:rPr lang="en-US" dirty="0">
                <a:solidFill>
                  <a:schemeClr val="bg1"/>
                </a:solidFill>
                <a:latin typeface="IBM Plex Sans Condensed"/>
              </a:rPr>
              <a:t> </a:t>
            </a:r>
            <a:r>
              <a:rPr lang="en-US" dirty="0" err="1">
                <a:solidFill>
                  <a:schemeClr val="bg1"/>
                </a:solidFill>
                <a:latin typeface="IBM Plex Sans Condensed"/>
              </a:rPr>
              <a:t>berdasar</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adalah</a:t>
            </a:r>
            <a:r>
              <a:rPr lang="en-US" dirty="0">
                <a:solidFill>
                  <a:schemeClr val="bg1"/>
                </a:solidFill>
                <a:latin typeface="IBM Plex Sans Condensed"/>
              </a:rPr>
              <a:t> </a:t>
            </a:r>
            <a:r>
              <a:rPr lang="en-US" dirty="0" err="1">
                <a:solidFill>
                  <a:schemeClr val="bg1"/>
                </a:solidFill>
                <a:latin typeface="IBM Plex Sans Condensed"/>
              </a:rPr>
              <a:t>sebagai</a:t>
            </a:r>
            <a:r>
              <a:rPr lang="en-US" dirty="0">
                <a:solidFill>
                  <a:schemeClr val="bg1"/>
                </a:solidFill>
                <a:latin typeface="IBM Plex Sans Condensed"/>
              </a:rPr>
              <a:t> </a:t>
            </a:r>
            <a:r>
              <a:rPr lang="en-US" dirty="0" err="1">
                <a:solidFill>
                  <a:schemeClr val="bg1"/>
                </a:solidFill>
                <a:latin typeface="IBM Plex Sans Condensed"/>
              </a:rPr>
              <a:t>berikut</a:t>
            </a:r>
            <a:r>
              <a:rPr lang="en-US" dirty="0">
                <a:solidFill>
                  <a:schemeClr val="bg1"/>
                </a:solidFill>
                <a:latin typeface="IBM Plex Sans Condensed"/>
              </a:rPr>
              <a:t> :</a:t>
            </a:r>
          </a:p>
          <a:p>
            <a:pPr algn="just">
              <a:lnSpc>
                <a:spcPct val="150000"/>
              </a:lnSpc>
              <a:buClr>
                <a:schemeClr val="bg1"/>
              </a:buClr>
            </a:pPr>
            <a:r>
              <a:rPr lang="en-US" dirty="0">
                <a:solidFill>
                  <a:schemeClr val="bg1"/>
                </a:solidFill>
                <a:latin typeface="IBM Plex Sans Condensed"/>
              </a:rPr>
              <a:t>1. </a:t>
            </a:r>
            <a:r>
              <a:rPr lang="en-US" dirty="0" err="1">
                <a:solidFill>
                  <a:schemeClr val="bg1"/>
                </a:solidFill>
                <a:latin typeface="IBM Plex Sans Condensed"/>
              </a:rPr>
              <a:t>Sifat</a:t>
            </a:r>
            <a:r>
              <a:rPr lang="en-US" dirty="0">
                <a:solidFill>
                  <a:schemeClr val="bg1"/>
                </a:solidFill>
                <a:latin typeface="IBM Plex Sans Condensed"/>
              </a:rPr>
              <a:t> </a:t>
            </a:r>
            <a:r>
              <a:rPr lang="en-US" dirty="0" err="1">
                <a:solidFill>
                  <a:schemeClr val="bg1"/>
                </a:solidFill>
                <a:latin typeface="IBM Plex Sans Condensed"/>
              </a:rPr>
              <a:t>produksi</a:t>
            </a:r>
            <a:r>
              <a:rPr lang="en-US" dirty="0">
                <a:solidFill>
                  <a:schemeClr val="bg1"/>
                </a:solidFill>
                <a:latin typeface="IBM Plex Sans Condensed"/>
              </a:rPr>
              <a:t> : </a:t>
            </a:r>
            <a:r>
              <a:rPr lang="en-US" dirty="0" err="1">
                <a:solidFill>
                  <a:schemeClr val="bg1"/>
                </a:solidFill>
                <a:latin typeface="IBM Plex Sans Condensed"/>
              </a:rPr>
              <a:t>terputus-putus</a:t>
            </a:r>
            <a:r>
              <a:rPr lang="en-US" dirty="0">
                <a:solidFill>
                  <a:schemeClr val="bg1"/>
                </a:solidFill>
                <a:latin typeface="IBM Plex Sans Condensed"/>
              </a:rPr>
              <a:t>/</a:t>
            </a:r>
            <a:r>
              <a:rPr lang="en-US" dirty="0" err="1">
                <a:solidFill>
                  <a:schemeClr val="bg1"/>
                </a:solidFill>
                <a:latin typeface="IBM Plex Sans Condensed"/>
              </a:rPr>
              <a:t>intermitten</a:t>
            </a:r>
            <a:endParaRPr lang="en-US" dirty="0">
              <a:solidFill>
                <a:schemeClr val="bg1"/>
              </a:solidFill>
              <a:latin typeface="IBM Plex Sans Condensed"/>
            </a:endParaRPr>
          </a:p>
          <a:p>
            <a:pPr algn="just">
              <a:lnSpc>
                <a:spcPct val="150000"/>
              </a:lnSpc>
              <a:buClr>
                <a:schemeClr val="bg1"/>
              </a:buClr>
            </a:pPr>
            <a:r>
              <a:rPr lang="en-US" dirty="0">
                <a:solidFill>
                  <a:schemeClr val="bg1"/>
                </a:solidFill>
                <a:latin typeface="IBM Plex Sans Condensed"/>
              </a:rPr>
              <a:t>2. </a:t>
            </a:r>
            <a:r>
              <a:rPr lang="en-US" dirty="0" err="1">
                <a:solidFill>
                  <a:schemeClr val="bg1"/>
                </a:solidFill>
                <a:latin typeface="IBM Plex Sans Condensed"/>
              </a:rPr>
              <a:t>Tujuan</a:t>
            </a:r>
            <a:r>
              <a:rPr lang="en-US" dirty="0">
                <a:solidFill>
                  <a:schemeClr val="bg1"/>
                </a:solidFill>
                <a:latin typeface="IBM Plex Sans Condensed"/>
              </a:rPr>
              <a:t> </a:t>
            </a:r>
            <a:r>
              <a:rPr lang="en-US" dirty="0" err="1">
                <a:solidFill>
                  <a:schemeClr val="bg1"/>
                </a:solidFill>
                <a:latin typeface="IBM Plex Sans Condensed"/>
              </a:rPr>
              <a:t>produksi</a:t>
            </a:r>
            <a:r>
              <a:rPr lang="en-US" dirty="0">
                <a:solidFill>
                  <a:schemeClr val="bg1"/>
                </a:solidFill>
                <a:latin typeface="IBM Plex Sans Condensed"/>
              </a:rPr>
              <a:t> :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memenuhi</a:t>
            </a:r>
            <a:r>
              <a:rPr lang="en-US" dirty="0">
                <a:solidFill>
                  <a:schemeClr val="bg1"/>
                </a:solidFill>
                <a:latin typeface="IBM Plex Sans Condensed"/>
              </a:rPr>
              <a:t> </a:t>
            </a:r>
            <a:r>
              <a:rPr lang="en-US" dirty="0" err="1">
                <a:solidFill>
                  <a:schemeClr val="bg1"/>
                </a:solidFill>
                <a:latin typeface="IBM Plex Sans Condensed"/>
              </a:rPr>
              <a:t>pesanan</a:t>
            </a:r>
            <a:endParaRPr lang="en-US" dirty="0">
              <a:solidFill>
                <a:schemeClr val="bg1"/>
              </a:solidFill>
              <a:latin typeface="IBM Plex Sans Condensed"/>
            </a:endParaRPr>
          </a:p>
          <a:p>
            <a:pPr algn="just">
              <a:lnSpc>
                <a:spcPct val="150000"/>
              </a:lnSpc>
              <a:buClr>
                <a:schemeClr val="bg1"/>
              </a:buClr>
            </a:pPr>
            <a:r>
              <a:rPr lang="en-US" dirty="0">
                <a:solidFill>
                  <a:schemeClr val="bg1"/>
                </a:solidFill>
                <a:latin typeface="IBM Plex Sans Condensed"/>
              </a:rPr>
              <a:t>3. </a:t>
            </a:r>
            <a:r>
              <a:rPr lang="en-US" dirty="0" err="1">
                <a:solidFill>
                  <a:schemeClr val="bg1"/>
                </a:solidFill>
                <a:latin typeface="IBM Plex Sans Condensed"/>
              </a:rPr>
              <a:t>Bentuk</a:t>
            </a:r>
            <a:r>
              <a:rPr lang="en-US" dirty="0">
                <a:solidFill>
                  <a:schemeClr val="bg1"/>
                </a:solidFill>
                <a:latin typeface="IBM Plex Sans Condensed"/>
              </a:rPr>
              <a:t> </a:t>
            </a:r>
            <a:r>
              <a:rPr lang="en-US" dirty="0" err="1">
                <a:solidFill>
                  <a:schemeClr val="bg1"/>
                </a:solidFill>
                <a:latin typeface="IBM Plex Sans Condensed"/>
              </a:rPr>
              <a:t>produksi</a:t>
            </a:r>
            <a:r>
              <a:rPr lang="en-US" dirty="0">
                <a:solidFill>
                  <a:schemeClr val="bg1"/>
                </a:solidFill>
                <a:latin typeface="IBM Plex Sans Condensed"/>
              </a:rPr>
              <a:t> : </a:t>
            </a:r>
            <a:r>
              <a:rPr lang="en-US" dirty="0" err="1">
                <a:solidFill>
                  <a:schemeClr val="bg1"/>
                </a:solidFill>
                <a:latin typeface="IBM Plex Sans Condensed"/>
              </a:rPr>
              <a:t>sesuai</a:t>
            </a:r>
            <a:r>
              <a:rPr lang="en-US" dirty="0">
                <a:solidFill>
                  <a:schemeClr val="bg1"/>
                </a:solidFill>
                <a:latin typeface="IBM Plex Sans Condensed"/>
              </a:rPr>
              <a:t> </a:t>
            </a:r>
            <a:r>
              <a:rPr lang="en-US" dirty="0" err="1">
                <a:solidFill>
                  <a:schemeClr val="bg1"/>
                </a:solidFill>
                <a:latin typeface="IBM Plex Sans Condensed"/>
              </a:rPr>
              <a:t>dengan</a:t>
            </a:r>
            <a:r>
              <a:rPr lang="en-US" dirty="0">
                <a:solidFill>
                  <a:schemeClr val="bg1"/>
                </a:solidFill>
                <a:latin typeface="IBM Plex Sans Condensed"/>
              </a:rPr>
              <a:t> </a:t>
            </a:r>
            <a:r>
              <a:rPr lang="en-US" dirty="0" err="1">
                <a:solidFill>
                  <a:schemeClr val="bg1"/>
                </a:solidFill>
                <a:latin typeface="IBM Plex Sans Condensed"/>
              </a:rPr>
              <a:t>spesifikasi</a:t>
            </a:r>
            <a:r>
              <a:rPr lang="en-US" dirty="0">
                <a:solidFill>
                  <a:schemeClr val="bg1"/>
                </a:solidFill>
                <a:latin typeface="IBM Plex Sans Condensed"/>
              </a:rPr>
              <a:t> </a:t>
            </a:r>
            <a:r>
              <a:rPr lang="en-US" dirty="0" err="1">
                <a:solidFill>
                  <a:schemeClr val="bg1"/>
                </a:solidFill>
                <a:latin typeface="IBM Plex Sans Condensed"/>
              </a:rPr>
              <a:t>pesanan</a:t>
            </a:r>
            <a:endParaRPr lang="en-US" dirty="0">
              <a:solidFill>
                <a:schemeClr val="bg1"/>
              </a:solidFill>
              <a:latin typeface="IBM Plex Sans Condensed"/>
            </a:endParaRPr>
          </a:p>
          <a:p>
            <a:pPr algn="just">
              <a:lnSpc>
                <a:spcPct val="150000"/>
              </a:lnSpc>
              <a:buClr>
                <a:schemeClr val="bg1"/>
              </a:buClr>
            </a:pPr>
            <a:r>
              <a:rPr lang="en-US" dirty="0">
                <a:solidFill>
                  <a:schemeClr val="bg1"/>
                </a:solidFill>
                <a:latin typeface="IBM Plex Sans Condensed"/>
              </a:rPr>
              <a:t>4. </a:t>
            </a:r>
            <a:r>
              <a:rPr lang="en-US" dirty="0" err="1">
                <a:solidFill>
                  <a:schemeClr val="bg1"/>
                </a:solidFill>
                <a:latin typeface="IBM Plex Sans Condensed"/>
              </a:rPr>
              <a:t>Dasar</a:t>
            </a:r>
            <a:r>
              <a:rPr lang="en-US" dirty="0">
                <a:solidFill>
                  <a:schemeClr val="bg1"/>
                </a:solidFill>
                <a:latin typeface="IBM Plex Sans Condensed"/>
              </a:rPr>
              <a:t> </a:t>
            </a:r>
            <a:r>
              <a:rPr lang="en-US" dirty="0" err="1">
                <a:solidFill>
                  <a:schemeClr val="bg1"/>
                </a:solidFill>
                <a:latin typeface="IBM Plex Sans Condensed"/>
              </a:rPr>
              <a:t>produksi</a:t>
            </a:r>
            <a:r>
              <a:rPr lang="en-US" dirty="0">
                <a:solidFill>
                  <a:schemeClr val="bg1"/>
                </a:solidFill>
                <a:latin typeface="IBM Plex Sans Condensed"/>
              </a:rPr>
              <a:t> : </a:t>
            </a:r>
            <a:r>
              <a:rPr lang="en-US" dirty="0" err="1">
                <a:solidFill>
                  <a:schemeClr val="bg1"/>
                </a:solidFill>
                <a:latin typeface="IBM Plex Sans Condensed"/>
              </a:rPr>
              <a:t>atas</a:t>
            </a:r>
            <a:r>
              <a:rPr lang="en-US" dirty="0">
                <a:solidFill>
                  <a:schemeClr val="bg1"/>
                </a:solidFill>
                <a:latin typeface="IBM Plex Sans Condensed"/>
              </a:rPr>
              <a:t> </a:t>
            </a:r>
            <a:r>
              <a:rPr lang="en-US" dirty="0" err="1">
                <a:solidFill>
                  <a:schemeClr val="bg1"/>
                </a:solidFill>
                <a:latin typeface="IBM Plex Sans Condensed"/>
              </a:rPr>
              <a:t>dasar</a:t>
            </a:r>
            <a:r>
              <a:rPr lang="en-US" dirty="0">
                <a:solidFill>
                  <a:schemeClr val="bg1"/>
                </a:solidFill>
                <a:latin typeface="IBM Plex Sans Condensed"/>
              </a:rPr>
              <a:t> order</a:t>
            </a:r>
          </a:p>
          <a:p>
            <a:pPr algn="just">
              <a:lnSpc>
                <a:spcPct val="150000"/>
              </a:lnSpc>
              <a:buClr>
                <a:schemeClr val="bg1"/>
              </a:buClr>
            </a:pPr>
            <a:endParaRPr lang="en-US" dirty="0">
              <a:solidFill>
                <a:schemeClr val="bg1"/>
              </a:solidFill>
              <a:latin typeface="IBM Plex Sans Condensed"/>
            </a:endParaRPr>
          </a:p>
          <a:p>
            <a:pPr algn="just">
              <a:lnSpc>
                <a:spcPct val="150000"/>
              </a:lnSpc>
              <a:buClr>
                <a:schemeClr val="bg1"/>
              </a:buClr>
            </a:pPr>
            <a:r>
              <a:rPr lang="en-US" dirty="0" err="1">
                <a:solidFill>
                  <a:schemeClr val="bg1"/>
                </a:solidFill>
                <a:latin typeface="IBM Plex Sans Condensed"/>
              </a:rPr>
              <a:t>Contoh</a:t>
            </a:r>
            <a:r>
              <a:rPr lang="en-US" dirty="0">
                <a:solidFill>
                  <a:schemeClr val="bg1"/>
                </a:solidFill>
                <a:latin typeface="IBM Plex Sans Condensed"/>
              </a:rPr>
              <a:t> </a:t>
            </a:r>
            <a:r>
              <a:rPr lang="en-US" dirty="0" err="1">
                <a:solidFill>
                  <a:schemeClr val="bg1"/>
                </a:solidFill>
                <a:latin typeface="IBM Plex Sans Condensed"/>
              </a:rPr>
              <a:t>perusahaan</a:t>
            </a:r>
            <a:r>
              <a:rPr lang="en-US" dirty="0">
                <a:solidFill>
                  <a:schemeClr val="bg1"/>
                </a:solidFill>
                <a:latin typeface="IBM Plex Sans Condensed"/>
              </a:rPr>
              <a:t> yang </a:t>
            </a:r>
            <a:r>
              <a:rPr lang="en-US" dirty="0" err="1">
                <a:solidFill>
                  <a:schemeClr val="bg1"/>
                </a:solidFill>
                <a:latin typeface="IBM Plex Sans Condensed"/>
              </a:rPr>
              <a:t>berproduksi</a:t>
            </a:r>
            <a:r>
              <a:rPr lang="en-US" dirty="0">
                <a:solidFill>
                  <a:schemeClr val="bg1"/>
                </a:solidFill>
                <a:latin typeface="IBM Plex Sans Condensed"/>
              </a:rPr>
              <a:t> </a:t>
            </a:r>
            <a:r>
              <a:rPr lang="en-US" dirty="0" err="1">
                <a:solidFill>
                  <a:schemeClr val="bg1"/>
                </a:solidFill>
                <a:latin typeface="IBM Plex Sans Condensed"/>
              </a:rPr>
              <a:t>berdasar</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yaitu</a:t>
            </a:r>
            <a:r>
              <a:rPr lang="en-US" dirty="0">
                <a:solidFill>
                  <a:schemeClr val="bg1"/>
                </a:solidFill>
                <a:latin typeface="IBM Plex Sans Condensed"/>
              </a:rPr>
              <a:t>: </a:t>
            </a:r>
          </a:p>
          <a:p>
            <a:pPr marL="285750" indent="-285750" algn="just">
              <a:lnSpc>
                <a:spcPct val="150000"/>
              </a:lnSpc>
              <a:buClr>
                <a:schemeClr val="bg1"/>
              </a:buClr>
              <a:buFont typeface="Wingdings" panose="05000000000000000000" pitchFamily="2" charset="2"/>
              <a:buChar char="ü"/>
            </a:pPr>
            <a:r>
              <a:rPr lang="en-US" dirty="0" err="1">
                <a:solidFill>
                  <a:schemeClr val="bg1"/>
                </a:solidFill>
                <a:latin typeface="IBM Plex Sans Condensed"/>
              </a:rPr>
              <a:t>perusahaan</a:t>
            </a:r>
            <a:r>
              <a:rPr lang="en-US" dirty="0">
                <a:solidFill>
                  <a:schemeClr val="bg1"/>
                </a:solidFill>
                <a:latin typeface="IBM Plex Sans Condensed"/>
              </a:rPr>
              <a:t> </a:t>
            </a:r>
            <a:r>
              <a:rPr lang="en-US" dirty="0" err="1">
                <a:solidFill>
                  <a:schemeClr val="bg1"/>
                </a:solidFill>
                <a:latin typeface="IBM Plex Sans Condensed"/>
              </a:rPr>
              <a:t>mebel</a:t>
            </a:r>
            <a:endParaRPr lang="en-US" dirty="0">
              <a:solidFill>
                <a:schemeClr val="bg1"/>
              </a:solidFill>
              <a:latin typeface="IBM Plex Sans Condensed"/>
            </a:endParaRPr>
          </a:p>
          <a:p>
            <a:pPr marL="285750" indent="-285750" algn="just">
              <a:lnSpc>
                <a:spcPct val="150000"/>
              </a:lnSpc>
              <a:buClr>
                <a:schemeClr val="bg1"/>
              </a:buClr>
              <a:buFont typeface="Wingdings" panose="05000000000000000000" pitchFamily="2" charset="2"/>
              <a:buChar char="ü"/>
            </a:pPr>
            <a:r>
              <a:rPr lang="en-US" dirty="0" err="1">
                <a:solidFill>
                  <a:schemeClr val="bg1"/>
                </a:solidFill>
                <a:latin typeface="IBM Plex Sans Condensed"/>
              </a:rPr>
              <a:t>perusahaan</a:t>
            </a:r>
            <a:r>
              <a:rPr lang="en-US" dirty="0">
                <a:solidFill>
                  <a:schemeClr val="bg1"/>
                </a:solidFill>
                <a:latin typeface="IBM Plex Sans Condensed"/>
              </a:rPr>
              <a:t> </a:t>
            </a:r>
            <a:r>
              <a:rPr lang="en-US" dirty="0" err="1">
                <a:solidFill>
                  <a:schemeClr val="bg1"/>
                </a:solidFill>
                <a:latin typeface="IBM Plex Sans Condensed"/>
              </a:rPr>
              <a:t>industri</a:t>
            </a:r>
            <a:r>
              <a:rPr lang="en-US" dirty="0">
                <a:solidFill>
                  <a:schemeClr val="bg1"/>
                </a:solidFill>
                <a:latin typeface="IBM Plex Sans Condensed"/>
              </a:rPr>
              <a:t> </a:t>
            </a:r>
            <a:r>
              <a:rPr lang="en-US" dirty="0" err="1">
                <a:solidFill>
                  <a:schemeClr val="bg1"/>
                </a:solidFill>
                <a:latin typeface="IBM Plex Sans Condensed"/>
              </a:rPr>
              <a:t>pesawat</a:t>
            </a:r>
            <a:r>
              <a:rPr lang="en-US" dirty="0">
                <a:solidFill>
                  <a:schemeClr val="bg1"/>
                </a:solidFill>
                <a:latin typeface="IBM Plex Sans Condensed"/>
              </a:rPr>
              <a:t> </a:t>
            </a:r>
            <a:r>
              <a:rPr lang="en-US" dirty="0" err="1">
                <a:solidFill>
                  <a:schemeClr val="bg1"/>
                </a:solidFill>
                <a:latin typeface="IBM Plex Sans Condensed"/>
              </a:rPr>
              <a:t>terbang</a:t>
            </a:r>
            <a:endParaRPr lang="en-US" dirty="0">
              <a:solidFill>
                <a:schemeClr val="bg1"/>
              </a:solidFill>
              <a:latin typeface="IBM Plex Sans Condensed"/>
            </a:endParaRPr>
          </a:p>
          <a:p>
            <a:pPr marL="285750" indent="-285750" algn="just">
              <a:lnSpc>
                <a:spcPct val="150000"/>
              </a:lnSpc>
              <a:buClr>
                <a:schemeClr val="bg1"/>
              </a:buClr>
              <a:buFont typeface="Wingdings" panose="05000000000000000000" pitchFamily="2" charset="2"/>
              <a:buChar char="ü"/>
            </a:pPr>
            <a:r>
              <a:rPr lang="en-US" dirty="0" err="1">
                <a:solidFill>
                  <a:schemeClr val="bg1"/>
                </a:solidFill>
                <a:latin typeface="IBM Plex Sans Condensed"/>
              </a:rPr>
              <a:t>industri</a:t>
            </a:r>
            <a:r>
              <a:rPr lang="en-US" dirty="0">
                <a:solidFill>
                  <a:schemeClr val="bg1"/>
                </a:solidFill>
                <a:latin typeface="IBM Plex Sans Condensed"/>
              </a:rPr>
              <a:t> </a:t>
            </a:r>
            <a:r>
              <a:rPr lang="en-US" dirty="0" err="1">
                <a:solidFill>
                  <a:schemeClr val="bg1"/>
                </a:solidFill>
                <a:latin typeface="IBM Plex Sans Condensed"/>
              </a:rPr>
              <a:t>galangan</a:t>
            </a:r>
            <a:r>
              <a:rPr lang="en-US" dirty="0">
                <a:solidFill>
                  <a:schemeClr val="bg1"/>
                </a:solidFill>
                <a:latin typeface="IBM Plex Sans Condensed"/>
              </a:rPr>
              <a:t> </a:t>
            </a:r>
            <a:r>
              <a:rPr lang="en-US" dirty="0" err="1">
                <a:solidFill>
                  <a:schemeClr val="bg1"/>
                </a:solidFill>
                <a:latin typeface="IBM Plex Sans Condensed"/>
              </a:rPr>
              <a:t>kapal</a:t>
            </a:r>
            <a:endParaRPr lang="en-US" dirty="0">
              <a:solidFill>
                <a:schemeClr val="bg1"/>
              </a:solidFill>
              <a:latin typeface="IBM Plex Sans Condensed"/>
            </a:endParaRPr>
          </a:p>
          <a:p>
            <a:pPr marL="285750" indent="-285750" algn="just">
              <a:lnSpc>
                <a:spcPct val="150000"/>
              </a:lnSpc>
              <a:buClr>
                <a:schemeClr val="bg1"/>
              </a:buClr>
              <a:buFont typeface="Wingdings" panose="05000000000000000000" pitchFamily="2" charset="2"/>
              <a:buChar char="ü"/>
            </a:pPr>
            <a:r>
              <a:rPr lang="en-US" dirty="0" err="1">
                <a:solidFill>
                  <a:schemeClr val="bg1"/>
                </a:solidFill>
                <a:latin typeface="IBM Plex Sans Condensed"/>
              </a:rPr>
              <a:t>percetakan</a:t>
            </a:r>
            <a:endParaRPr lang="en-US" dirty="0">
              <a:solidFill>
                <a:schemeClr val="bg1"/>
              </a:solidFill>
              <a:latin typeface="IBM Plex Sans Condensed"/>
            </a:endParaRPr>
          </a:p>
          <a:p>
            <a:pPr marL="285750" indent="-285750" algn="just">
              <a:lnSpc>
                <a:spcPct val="150000"/>
              </a:lnSpc>
              <a:buClr>
                <a:schemeClr val="bg1"/>
              </a:buClr>
              <a:buFont typeface="Wingdings" panose="05000000000000000000" pitchFamily="2" charset="2"/>
              <a:buChar char="ü"/>
            </a:pPr>
            <a:r>
              <a:rPr lang="en-US" dirty="0" err="1">
                <a:solidFill>
                  <a:schemeClr val="bg1"/>
                </a:solidFill>
                <a:latin typeface="IBM Plex Sans Condensed"/>
              </a:rPr>
              <a:t>konstruksi</a:t>
            </a:r>
            <a:endParaRPr lang="en-US" dirty="0">
              <a:solidFill>
                <a:schemeClr val="bg1"/>
              </a:solidFill>
              <a:latin typeface="IBM Plex Sans Condensed"/>
            </a:endParaRPr>
          </a:p>
          <a:p>
            <a:pPr marL="285750" indent="-285750" algn="just">
              <a:lnSpc>
                <a:spcPct val="150000"/>
              </a:lnSpc>
              <a:buClr>
                <a:schemeClr val="bg1"/>
              </a:buClr>
              <a:buFont typeface="Wingdings" panose="05000000000000000000" pitchFamily="2" charset="2"/>
              <a:buChar char="ü"/>
            </a:pPr>
            <a:r>
              <a:rPr lang="en-US" dirty="0" err="1">
                <a:solidFill>
                  <a:schemeClr val="bg1"/>
                </a:solidFill>
                <a:latin typeface="IBM Plex Sans Condensed"/>
              </a:rPr>
              <a:t>pembuatan</a:t>
            </a:r>
            <a:r>
              <a:rPr lang="en-US" dirty="0">
                <a:solidFill>
                  <a:schemeClr val="bg1"/>
                </a:solidFill>
                <a:latin typeface="IBM Plex Sans Condensed"/>
              </a:rPr>
              <a:t> </a:t>
            </a:r>
            <a:r>
              <a:rPr lang="en-US" dirty="0" err="1">
                <a:solidFill>
                  <a:schemeClr val="bg1"/>
                </a:solidFill>
                <a:latin typeface="IBM Plex Sans Condensed"/>
              </a:rPr>
              <a:t>perabot</a:t>
            </a:r>
            <a:endParaRPr lang="en-US" dirty="0">
              <a:solidFill>
                <a:schemeClr val="bg1"/>
              </a:solidFill>
              <a:latin typeface="IBM Plex Sans Condensed"/>
            </a:endParaRPr>
          </a:p>
          <a:p>
            <a:pPr marL="285750" indent="-285750" algn="just">
              <a:lnSpc>
                <a:spcPct val="150000"/>
              </a:lnSpc>
              <a:buClr>
                <a:schemeClr val="bg1"/>
              </a:buClr>
              <a:buFont typeface="Wingdings" panose="05000000000000000000" pitchFamily="2" charset="2"/>
              <a:buChar char="ü"/>
            </a:pPr>
            <a:r>
              <a:rPr lang="en-US" dirty="0" err="1">
                <a:solidFill>
                  <a:schemeClr val="bg1"/>
                </a:solidFill>
                <a:latin typeface="IBM Plex Sans Condensed"/>
              </a:rPr>
              <a:t>perbaikan</a:t>
            </a:r>
            <a:r>
              <a:rPr lang="en-US" dirty="0">
                <a:solidFill>
                  <a:schemeClr val="bg1"/>
                </a:solidFill>
                <a:latin typeface="IBM Plex Sans Condensed"/>
              </a:rPr>
              <a:t> </a:t>
            </a:r>
            <a:r>
              <a:rPr lang="en-US" dirty="0" err="1">
                <a:solidFill>
                  <a:schemeClr val="bg1"/>
                </a:solidFill>
                <a:latin typeface="IBM Plex Sans Condensed"/>
              </a:rPr>
              <a:t>mobil</a:t>
            </a:r>
            <a:endParaRPr lang="en-US" dirty="0">
              <a:solidFill>
                <a:schemeClr val="bg1"/>
              </a:solidFill>
              <a:latin typeface="IBM Plex Sans Condensed"/>
            </a:endParaRPr>
          </a:p>
          <a:p>
            <a:pPr marL="285750" indent="-285750" algn="just">
              <a:lnSpc>
                <a:spcPct val="150000"/>
              </a:lnSpc>
              <a:buClr>
                <a:schemeClr val="bg1"/>
              </a:buClr>
              <a:buFont typeface="Wingdings" panose="05000000000000000000" pitchFamily="2" charset="2"/>
              <a:buChar char="ü"/>
            </a:pPr>
            <a:r>
              <a:rPr lang="en-US" dirty="0" err="1">
                <a:solidFill>
                  <a:schemeClr val="bg1"/>
                </a:solidFill>
                <a:latin typeface="IBM Plex Sans Condensed"/>
              </a:rPr>
              <a:t>jasa</a:t>
            </a:r>
            <a:r>
              <a:rPr lang="en-US" dirty="0">
                <a:solidFill>
                  <a:schemeClr val="bg1"/>
                </a:solidFill>
                <a:latin typeface="IBM Plex Sans Condensed"/>
              </a:rPr>
              <a:t> </a:t>
            </a:r>
            <a:r>
              <a:rPr lang="en-US" dirty="0" err="1">
                <a:solidFill>
                  <a:schemeClr val="bg1"/>
                </a:solidFill>
                <a:latin typeface="IBM Plex Sans Condensed"/>
              </a:rPr>
              <a:t>kecantikan</a:t>
            </a:r>
            <a:r>
              <a:rPr lang="en-US" dirty="0">
                <a:solidFill>
                  <a:schemeClr val="bg1"/>
                </a:solidFill>
                <a:latin typeface="IBM Plex Sans Condensed"/>
              </a:rPr>
              <a:t>, </a:t>
            </a:r>
            <a:r>
              <a:rPr lang="en-US" dirty="0" err="1">
                <a:solidFill>
                  <a:schemeClr val="bg1"/>
                </a:solidFill>
                <a:latin typeface="IBM Plex Sans Condensed"/>
              </a:rPr>
              <a:t>dll</a:t>
            </a:r>
            <a:r>
              <a:rPr lang="en-US" dirty="0">
                <a:solidFill>
                  <a:schemeClr val="bg1"/>
                </a:solidFill>
                <a:latin typeface="IBM Plex Sans Condensed"/>
              </a:rPr>
              <a:t>.</a:t>
            </a: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4</a:t>
            </a:r>
          </a:p>
        </p:txBody>
      </p:sp>
    </p:spTree>
    <p:extLst>
      <p:ext uri="{BB962C8B-B14F-4D97-AF65-F5344CB8AC3E}">
        <p14:creationId xmlns:p14="http://schemas.microsoft.com/office/powerpoint/2010/main" val="31569231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241" y="55043"/>
            <a:ext cx="2333625" cy="4061700"/>
          </a:xfrm>
        </p:spPr>
        <p:txBody>
          <a:bodyPr/>
          <a:lstStyle/>
          <a:p>
            <a:pPr marL="127000"/>
            <a:r>
              <a:rPr lang="en-US" sz="2400" b="1" dirty="0" err="1"/>
              <a:t>Jawab</a:t>
            </a:r>
            <a:r>
              <a:rPr lang="en-US" sz="2400" b="1" dirty="0"/>
              <a:t> </a:t>
            </a:r>
            <a:r>
              <a:rPr lang="en-US" sz="2400" b="1" dirty="0" err="1"/>
              <a:t>Soal</a:t>
            </a:r>
            <a:r>
              <a:rPr lang="en-US" sz="2400" b="1" dirty="0"/>
              <a:t> 1</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40</a:t>
            </a:r>
          </a:p>
        </p:txBody>
      </p:sp>
      <p:pic>
        <p:nvPicPr>
          <p:cNvPr id="3" name="Picture 2"/>
          <p:cNvPicPr>
            <a:picLocks noChangeAspect="1"/>
          </p:cNvPicPr>
          <p:nvPr/>
        </p:nvPicPr>
        <p:blipFill>
          <a:blip r:embed="rId2"/>
          <a:stretch>
            <a:fillRect/>
          </a:stretch>
        </p:blipFill>
        <p:spPr>
          <a:xfrm>
            <a:off x="3427809" y="85375"/>
            <a:ext cx="4908918" cy="5058125"/>
          </a:xfrm>
          <a:prstGeom prst="rect">
            <a:avLst/>
          </a:prstGeom>
        </p:spPr>
      </p:pic>
    </p:spTree>
    <p:extLst>
      <p:ext uri="{BB962C8B-B14F-4D97-AF65-F5344CB8AC3E}">
        <p14:creationId xmlns:p14="http://schemas.microsoft.com/office/powerpoint/2010/main" val="6652553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833" y="188393"/>
            <a:ext cx="2333625" cy="4061700"/>
          </a:xfrm>
        </p:spPr>
        <p:txBody>
          <a:bodyPr/>
          <a:lstStyle/>
          <a:p>
            <a:pPr marL="127000"/>
            <a:r>
              <a:rPr lang="en-US" sz="2400" b="1" dirty="0" err="1"/>
              <a:t>Contoh</a:t>
            </a:r>
            <a:r>
              <a:rPr lang="en-US" sz="2400" b="1" dirty="0"/>
              <a:t> </a:t>
            </a:r>
            <a:r>
              <a:rPr lang="en-US" sz="2400" b="1" dirty="0" err="1"/>
              <a:t>Soal</a:t>
            </a:r>
            <a:r>
              <a:rPr lang="en-US" sz="2400" b="1" dirty="0"/>
              <a:t> 2</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41</a:t>
            </a:r>
          </a:p>
        </p:txBody>
      </p:sp>
      <p:sp>
        <p:nvSpPr>
          <p:cNvPr id="8" name="Title 4"/>
          <p:cNvSpPr txBox="1">
            <a:spLocks/>
          </p:cNvSpPr>
          <p:nvPr/>
        </p:nvSpPr>
        <p:spPr>
          <a:xfrm>
            <a:off x="2857499" y="206824"/>
            <a:ext cx="6180171" cy="4641401"/>
          </a:xfrm>
          <a:prstGeom prst="rect">
            <a:avLst/>
          </a:prstGeom>
          <a:noFill/>
          <a:ln>
            <a:noFill/>
          </a:ln>
          <a:effectLst>
            <a:outerShdw blurRad="28575" dist="9525" dir="5400000" algn="bl" rotWithShape="0">
              <a:srgbClr val="010C16">
                <a:alpha val="15000"/>
              </a:srgbClr>
            </a:outerShdw>
          </a:effectLst>
        </p:spPr>
        <p:txBody>
          <a:bodyPr spcFirstLastPara="1" wrap="square" lIns="0" tIns="0" rIns="0" bIns="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1pPr>
            <a:lvl2pPr marR="0" lvl="1"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2pPr>
            <a:lvl3pPr marR="0" lvl="2"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3pPr>
            <a:lvl4pPr marR="0" lvl="3"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4pPr>
            <a:lvl5pPr marR="0" lvl="4"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5pPr>
            <a:lvl6pPr marR="0" lvl="5"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6pPr>
            <a:lvl7pPr marR="0" lvl="6"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7pPr>
            <a:lvl8pPr marR="0" lvl="7"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8pPr>
            <a:lvl9pPr marR="0" lvl="8"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9pPr>
          </a:lstStyle>
          <a:p>
            <a:pPr algn="l">
              <a:buSzPct val="100000"/>
            </a:pPr>
            <a:r>
              <a:rPr lang="en-US" sz="1300" dirty="0"/>
              <a:t>Di </a:t>
            </a:r>
            <a:r>
              <a:rPr lang="en-US" sz="1300" dirty="0" err="1"/>
              <a:t>bawah</a:t>
            </a:r>
            <a:r>
              <a:rPr lang="en-US" sz="1300" dirty="0"/>
              <a:t> </a:t>
            </a:r>
            <a:r>
              <a:rPr lang="en-US" sz="1300" dirty="0" err="1"/>
              <a:t>ini</a:t>
            </a:r>
            <a:r>
              <a:rPr lang="en-US" sz="1300" dirty="0"/>
              <a:t> </a:t>
            </a:r>
            <a:r>
              <a:rPr lang="en-US" sz="1300" dirty="0" err="1"/>
              <a:t>adalah</a:t>
            </a:r>
            <a:r>
              <a:rPr lang="en-US" sz="1300" dirty="0"/>
              <a:t> </a:t>
            </a:r>
            <a:r>
              <a:rPr lang="en-US" sz="1300" dirty="0" err="1"/>
              <a:t>catatan</a:t>
            </a:r>
            <a:r>
              <a:rPr lang="en-US" sz="1300" dirty="0"/>
              <a:t> PT </a:t>
            </a:r>
            <a:r>
              <a:rPr lang="en-US" sz="1300" dirty="0" err="1"/>
              <a:t>Dinda</a:t>
            </a:r>
            <a:r>
              <a:rPr lang="en-US" sz="1300" dirty="0"/>
              <a:t>, </a:t>
            </a:r>
            <a:r>
              <a:rPr lang="en-US" sz="1300" dirty="0" err="1"/>
              <a:t>berkaitan</a:t>
            </a:r>
            <a:r>
              <a:rPr lang="en-US" sz="1300" dirty="0"/>
              <a:t> </a:t>
            </a:r>
            <a:r>
              <a:rPr lang="en-US" sz="1300" dirty="0" err="1"/>
              <a:t>dengan</a:t>
            </a:r>
            <a:r>
              <a:rPr lang="en-US" sz="1300" dirty="0"/>
              <a:t> </a:t>
            </a:r>
            <a:r>
              <a:rPr lang="en-US" sz="1300" dirty="0" err="1"/>
              <a:t>tiga</a:t>
            </a:r>
            <a:r>
              <a:rPr lang="en-US" sz="1300" dirty="0"/>
              <a:t> </a:t>
            </a:r>
            <a:r>
              <a:rPr lang="en-US" sz="1300" dirty="0" err="1"/>
              <a:t>pesanan</a:t>
            </a:r>
            <a:r>
              <a:rPr lang="en-US" sz="1300" dirty="0"/>
              <a:t> yang </a:t>
            </a:r>
            <a:r>
              <a:rPr lang="en-US" sz="1300" dirty="0" err="1"/>
              <a:t>masih</a:t>
            </a:r>
            <a:r>
              <a:rPr lang="en-US" sz="1300" dirty="0"/>
              <a:t> </a:t>
            </a:r>
            <a:r>
              <a:rPr lang="en-US" sz="1300" dirty="0" err="1"/>
              <a:t>dalam</a:t>
            </a:r>
            <a:r>
              <a:rPr lang="en-US" sz="1300" dirty="0"/>
              <a:t> proses </a:t>
            </a:r>
            <a:r>
              <a:rPr lang="en-US" sz="1300" dirty="0" err="1"/>
              <a:t>pada</a:t>
            </a:r>
            <a:r>
              <a:rPr lang="en-US" sz="1300" dirty="0"/>
              <a:t> </a:t>
            </a:r>
            <a:r>
              <a:rPr lang="en-US" sz="1300" dirty="0" err="1"/>
              <a:t>bulan</a:t>
            </a:r>
            <a:r>
              <a:rPr lang="en-US" sz="1300" dirty="0"/>
              <a:t> </a:t>
            </a:r>
            <a:r>
              <a:rPr lang="en-US" sz="1300" dirty="0" err="1"/>
              <a:t>Juli</a:t>
            </a:r>
            <a:r>
              <a:rPr lang="en-US" sz="1300" dirty="0"/>
              <a:t> 2022</a:t>
            </a:r>
          </a:p>
          <a:p>
            <a:pPr algn="l">
              <a:buSzPct val="100000"/>
            </a:pPr>
            <a:endParaRPr lang="en-US" sz="1300" dirty="0"/>
          </a:p>
          <a:p>
            <a:pPr algn="l">
              <a:buSzPct val="100000"/>
            </a:pPr>
            <a:endParaRPr lang="en-US" sz="1300" dirty="0"/>
          </a:p>
          <a:p>
            <a:pPr algn="l">
              <a:buSzPct val="100000"/>
            </a:pPr>
            <a:endParaRPr lang="en-US" sz="1300" dirty="0"/>
          </a:p>
          <a:p>
            <a:pPr algn="l">
              <a:buSzPct val="100000"/>
            </a:pPr>
            <a:endParaRPr lang="en-US" sz="1300" dirty="0"/>
          </a:p>
          <a:p>
            <a:pPr algn="l">
              <a:buSzPct val="100000"/>
            </a:pPr>
            <a:endParaRPr lang="en-US" sz="1300" dirty="0"/>
          </a:p>
          <a:p>
            <a:pPr algn="l">
              <a:buSzPct val="100000"/>
            </a:pPr>
            <a:r>
              <a:rPr lang="en-US" sz="1300" dirty="0" err="1"/>
              <a:t>Biaya</a:t>
            </a:r>
            <a:r>
              <a:rPr lang="en-US" sz="1300" dirty="0"/>
              <a:t> </a:t>
            </a:r>
            <a:r>
              <a:rPr lang="en-US" sz="1300" dirty="0" err="1"/>
              <a:t>Bulan</a:t>
            </a:r>
            <a:r>
              <a:rPr lang="en-US" sz="1300" dirty="0"/>
              <a:t> </a:t>
            </a:r>
            <a:r>
              <a:rPr lang="en-US" sz="1300" dirty="0" err="1"/>
              <a:t>Juli</a:t>
            </a:r>
            <a:r>
              <a:rPr lang="en-US" sz="1300" dirty="0"/>
              <a:t> :</a:t>
            </a:r>
          </a:p>
          <a:p>
            <a:pPr algn="l">
              <a:buSzPct val="100000"/>
            </a:pPr>
            <a:endParaRPr lang="en-US" sz="1300" dirty="0"/>
          </a:p>
          <a:p>
            <a:pPr algn="l">
              <a:buSzPct val="100000"/>
            </a:pPr>
            <a:endParaRPr lang="en-US" sz="1300" dirty="0"/>
          </a:p>
          <a:p>
            <a:pPr algn="l">
              <a:buSzPct val="100000"/>
            </a:pPr>
            <a:endParaRPr lang="en-US" sz="1300" dirty="0"/>
          </a:p>
          <a:p>
            <a:pPr algn="l">
              <a:buSzPct val="100000"/>
            </a:pPr>
            <a:endParaRPr lang="en-US" sz="1300" dirty="0"/>
          </a:p>
          <a:p>
            <a:pPr algn="l">
              <a:buSzPct val="100000"/>
            </a:pPr>
            <a:endParaRPr lang="en-US" sz="1300" dirty="0"/>
          </a:p>
          <a:p>
            <a:pPr algn="l">
              <a:buSzPct val="100000"/>
            </a:pPr>
            <a:endParaRPr lang="en-US" sz="1300" dirty="0"/>
          </a:p>
          <a:p>
            <a:pPr algn="l">
              <a:buSzPct val="100000"/>
            </a:pPr>
            <a:endParaRPr lang="en-US" sz="1300" dirty="0"/>
          </a:p>
          <a:p>
            <a:pPr algn="l">
              <a:buSzPct val="100000"/>
            </a:pPr>
            <a:r>
              <a:rPr lang="en-US" sz="1300" dirty="0"/>
              <a:t>BOP </a:t>
            </a:r>
            <a:r>
              <a:rPr lang="en-US" sz="1300" dirty="0" err="1"/>
              <a:t>dibebankan</a:t>
            </a:r>
            <a:r>
              <a:rPr lang="en-US" sz="1300" dirty="0"/>
              <a:t> </a:t>
            </a:r>
            <a:r>
              <a:rPr lang="en-US" sz="1300" dirty="0" err="1"/>
              <a:t>ke</a:t>
            </a:r>
            <a:r>
              <a:rPr lang="en-US" sz="1300" dirty="0"/>
              <a:t> </a:t>
            </a:r>
            <a:r>
              <a:rPr lang="en-US" sz="1300" dirty="0" err="1"/>
              <a:t>masing</a:t>
            </a:r>
            <a:r>
              <a:rPr lang="en-US" sz="1300" dirty="0"/>
              <a:t> – </a:t>
            </a:r>
            <a:r>
              <a:rPr lang="en-US" sz="1300" dirty="0" err="1"/>
              <a:t>masing</a:t>
            </a:r>
            <a:r>
              <a:rPr lang="en-US" sz="1300" dirty="0"/>
              <a:t> </a:t>
            </a:r>
            <a:r>
              <a:rPr lang="en-US" sz="1300" dirty="0" err="1"/>
              <a:t>pesanan</a:t>
            </a:r>
            <a:r>
              <a:rPr lang="en-US" sz="1300" dirty="0"/>
              <a:t> </a:t>
            </a:r>
            <a:r>
              <a:rPr lang="en-US" sz="1300" dirty="0" err="1"/>
              <a:t>berdasarkan</a:t>
            </a:r>
            <a:r>
              <a:rPr lang="en-US" sz="1300" dirty="0"/>
              <a:t> jam </a:t>
            </a:r>
            <a:r>
              <a:rPr lang="en-US" sz="1300" dirty="0" err="1"/>
              <a:t>mesin</a:t>
            </a:r>
            <a:r>
              <a:rPr lang="en-US" sz="1300" dirty="0"/>
              <a:t> ( JM),</a:t>
            </a:r>
          </a:p>
          <a:p>
            <a:pPr algn="l">
              <a:buSzPct val="100000"/>
            </a:pPr>
            <a:r>
              <a:rPr lang="en-US" sz="1300" dirty="0" err="1"/>
              <a:t>dengan</a:t>
            </a:r>
            <a:r>
              <a:rPr lang="en-US" sz="1300" dirty="0"/>
              <a:t> </a:t>
            </a:r>
            <a:r>
              <a:rPr lang="en-US" sz="1300" dirty="0" err="1"/>
              <a:t>tarif</a:t>
            </a:r>
            <a:r>
              <a:rPr lang="en-US" sz="1300" dirty="0"/>
              <a:t> </a:t>
            </a:r>
            <a:r>
              <a:rPr lang="en-US" sz="1300" dirty="0" err="1"/>
              <a:t>ditentukan</a:t>
            </a:r>
            <a:r>
              <a:rPr lang="en-US" sz="1300" dirty="0"/>
              <a:t> </a:t>
            </a:r>
            <a:r>
              <a:rPr lang="en-US" sz="1300" dirty="0" err="1"/>
              <a:t>dimuka</a:t>
            </a:r>
            <a:r>
              <a:rPr lang="en-US" sz="1300" dirty="0"/>
              <a:t> </a:t>
            </a:r>
            <a:r>
              <a:rPr lang="en-US" sz="1300" dirty="0" err="1"/>
              <a:t>sebesar</a:t>
            </a:r>
            <a:r>
              <a:rPr lang="en-US" sz="1300" dirty="0"/>
              <a:t> </a:t>
            </a:r>
            <a:r>
              <a:rPr lang="en-US" sz="1300" dirty="0" err="1"/>
              <a:t>Rp</a:t>
            </a:r>
            <a:r>
              <a:rPr lang="en-US" sz="1300" dirty="0"/>
              <a:t> 2.000,-</a:t>
            </a:r>
          </a:p>
          <a:p>
            <a:pPr algn="l">
              <a:buSzPct val="100000"/>
            </a:pPr>
            <a:endParaRPr lang="en-US" sz="1300" dirty="0"/>
          </a:p>
          <a:p>
            <a:pPr algn="l">
              <a:buSzPct val="100000"/>
            </a:pPr>
            <a:r>
              <a:rPr lang="en-US" sz="1300" b="1" dirty="0" err="1"/>
              <a:t>Diminta</a:t>
            </a:r>
            <a:r>
              <a:rPr lang="en-US" sz="1300" dirty="0"/>
              <a:t> : </a:t>
            </a:r>
            <a:r>
              <a:rPr lang="en-US" sz="1300" dirty="0" err="1"/>
              <a:t>Buatlah</a:t>
            </a:r>
            <a:r>
              <a:rPr lang="en-US" sz="1300" dirty="0"/>
              <a:t> </a:t>
            </a:r>
            <a:r>
              <a:rPr lang="en-US" sz="1300" dirty="0" err="1"/>
              <a:t>Jurnal</a:t>
            </a:r>
            <a:r>
              <a:rPr lang="en-US" sz="1300" dirty="0"/>
              <a:t> !</a:t>
            </a:r>
          </a:p>
          <a:p>
            <a:pPr marL="342900" indent="-342900" algn="l">
              <a:buSzPct val="100000"/>
              <a:buFont typeface="+mj-lt"/>
              <a:buAutoNum type="arabicPeriod"/>
            </a:pPr>
            <a:r>
              <a:rPr lang="en-US" sz="1300" dirty="0" err="1"/>
              <a:t>Pemakaian</a:t>
            </a:r>
            <a:r>
              <a:rPr lang="en-US" sz="1300" dirty="0"/>
              <a:t> </a:t>
            </a:r>
            <a:r>
              <a:rPr lang="en-US" sz="1300" dirty="0" err="1"/>
              <a:t>Bahan</a:t>
            </a:r>
            <a:r>
              <a:rPr lang="en-US" sz="1300" dirty="0"/>
              <a:t> Baku </a:t>
            </a:r>
            <a:r>
              <a:rPr lang="en-US" sz="1300" dirty="0" err="1"/>
              <a:t>langsung</a:t>
            </a:r>
            <a:endParaRPr lang="en-US" sz="1300" dirty="0"/>
          </a:p>
          <a:p>
            <a:pPr marL="342900" indent="-342900" algn="l">
              <a:buSzPct val="100000"/>
              <a:buFont typeface="+mj-lt"/>
              <a:buAutoNum type="arabicPeriod"/>
            </a:pPr>
            <a:r>
              <a:rPr lang="en-US" sz="1300" dirty="0" err="1"/>
              <a:t>Pembebanan</a:t>
            </a:r>
            <a:r>
              <a:rPr lang="en-US" sz="1300" dirty="0"/>
              <a:t> Tenaga </a:t>
            </a:r>
            <a:r>
              <a:rPr lang="en-US" sz="1300" dirty="0" err="1"/>
              <a:t>Kerja</a:t>
            </a:r>
            <a:r>
              <a:rPr lang="en-US" sz="1300" dirty="0"/>
              <a:t> </a:t>
            </a:r>
            <a:r>
              <a:rPr lang="en-US" sz="1300" dirty="0" err="1"/>
              <a:t>Langsung</a:t>
            </a:r>
            <a:endParaRPr lang="en-US" sz="1300" dirty="0"/>
          </a:p>
          <a:p>
            <a:pPr marL="342900" indent="-342900" algn="l">
              <a:buSzPct val="100000"/>
              <a:buFont typeface="+mj-lt"/>
              <a:buAutoNum type="arabicPeriod"/>
            </a:pPr>
            <a:r>
              <a:rPr lang="en-US" sz="1300" dirty="0"/>
              <a:t>BOP </a:t>
            </a:r>
            <a:r>
              <a:rPr lang="en-US" sz="1300" dirty="0" err="1"/>
              <a:t>dibebankan</a:t>
            </a:r>
            <a:endParaRPr lang="en-US" sz="1300" dirty="0"/>
          </a:p>
          <a:p>
            <a:pPr marL="342900" indent="-342900" algn="l">
              <a:buSzPct val="100000"/>
              <a:buFont typeface="+mj-lt"/>
              <a:buAutoNum type="arabicPeriod"/>
            </a:pPr>
            <a:r>
              <a:rPr lang="en-US" sz="1300" dirty="0" err="1"/>
              <a:t>Pesanan</a:t>
            </a:r>
            <a:r>
              <a:rPr lang="en-US" sz="1300" dirty="0"/>
              <a:t> BB-02 </a:t>
            </a:r>
            <a:r>
              <a:rPr lang="en-US" sz="1300" dirty="0" err="1"/>
              <a:t>dan</a:t>
            </a:r>
            <a:r>
              <a:rPr lang="en-US" sz="1300" dirty="0"/>
              <a:t> </a:t>
            </a:r>
            <a:r>
              <a:rPr lang="en-US" sz="1300" dirty="0" err="1"/>
              <a:t>pesanan</a:t>
            </a:r>
            <a:r>
              <a:rPr lang="en-US" sz="1300" dirty="0"/>
              <a:t> BB-03 yang </a:t>
            </a:r>
            <a:r>
              <a:rPr lang="en-US" sz="1300" dirty="0" err="1"/>
              <a:t>sudah</a:t>
            </a:r>
            <a:r>
              <a:rPr lang="en-US" sz="1300" dirty="0"/>
              <a:t> </a:t>
            </a:r>
            <a:r>
              <a:rPr lang="en-US" sz="1300" dirty="0" err="1"/>
              <a:t>selesai</a:t>
            </a:r>
            <a:r>
              <a:rPr lang="en-US" sz="1300" dirty="0"/>
              <a:t> </a:t>
            </a:r>
            <a:r>
              <a:rPr lang="en-US" sz="1300" dirty="0" err="1"/>
              <a:t>ditransfer</a:t>
            </a:r>
            <a:r>
              <a:rPr lang="en-US" sz="1300" dirty="0"/>
              <a:t> </a:t>
            </a:r>
            <a:r>
              <a:rPr lang="en-US" sz="1300" dirty="0" err="1"/>
              <a:t>ke</a:t>
            </a:r>
            <a:r>
              <a:rPr lang="en-US" sz="1300" dirty="0"/>
              <a:t> </a:t>
            </a:r>
            <a:r>
              <a:rPr lang="en-US" sz="1300" dirty="0" err="1"/>
              <a:t>gudang</a:t>
            </a:r>
            <a:endParaRPr lang="en-US" sz="1300" dirty="0"/>
          </a:p>
        </p:txBody>
      </p:sp>
      <p:pic>
        <p:nvPicPr>
          <p:cNvPr id="3" name="Picture 2"/>
          <p:cNvPicPr>
            <a:picLocks noChangeAspect="1"/>
          </p:cNvPicPr>
          <p:nvPr/>
        </p:nvPicPr>
        <p:blipFill>
          <a:blip r:embed="rId2"/>
          <a:stretch>
            <a:fillRect/>
          </a:stretch>
        </p:blipFill>
        <p:spPr>
          <a:xfrm>
            <a:off x="3466011" y="954220"/>
            <a:ext cx="4942633" cy="383150"/>
          </a:xfrm>
          <a:prstGeom prst="rect">
            <a:avLst/>
          </a:prstGeom>
        </p:spPr>
      </p:pic>
      <p:pic>
        <p:nvPicPr>
          <p:cNvPr id="9" name="Picture 8"/>
          <p:cNvPicPr>
            <a:picLocks noChangeAspect="1"/>
          </p:cNvPicPr>
          <p:nvPr/>
        </p:nvPicPr>
        <p:blipFill>
          <a:blip r:embed="rId3"/>
          <a:stretch>
            <a:fillRect/>
          </a:stretch>
        </p:blipFill>
        <p:spPr>
          <a:xfrm>
            <a:off x="3466010" y="2130958"/>
            <a:ext cx="4942633" cy="727985"/>
          </a:xfrm>
          <a:prstGeom prst="rect">
            <a:avLst/>
          </a:prstGeom>
        </p:spPr>
      </p:pic>
    </p:spTree>
    <p:extLst>
      <p:ext uri="{BB962C8B-B14F-4D97-AF65-F5344CB8AC3E}">
        <p14:creationId xmlns:p14="http://schemas.microsoft.com/office/powerpoint/2010/main" val="39026154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833" y="188393"/>
            <a:ext cx="2333625" cy="4061700"/>
          </a:xfrm>
        </p:spPr>
        <p:txBody>
          <a:bodyPr/>
          <a:lstStyle/>
          <a:p>
            <a:pPr marL="127000"/>
            <a:r>
              <a:rPr lang="en-US" sz="2400" b="1" dirty="0" err="1"/>
              <a:t>Jawab</a:t>
            </a:r>
            <a:r>
              <a:rPr lang="en-US" sz="2400" b="1" dirty="0"/>
              <a:t> </a:t>
            </a:r>
            <a:r>
              <a:rPr lang="en-US" sz="2400" b="1" dirty="0" err="1"/>
              <a:t>Soal</a:t>
            </a:r>
            <a:r>
              <a:rPr lang="en-US" sz="2400" b="1" dirty="0"/>
              <a:t> 2</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42</a:t>
            </a:r>
          </a:p>
        </p:txBody>
      </p:sp>
      <p:sp>
        <p:nvSpPr>
          <p:cNvPr id="8" name="Title 4"/>
          <p:cNvSpPr txBox="1">
            <a:spLocks/>
          </p:cNvSpPr>
          <p:nvPr/>
        </p:nvSpPr>
        <p:spPr>
          <a:xfrm>
            <a:off x="3357958" y="1885244"/>
            <a:ext cx="1279072" cy="163249"/>
          </a:xfrm>
          <a:prstGeom prst="rect">
            <a:avLst/>
          </a:prstGeom>
          <a:noFill/>
          <a:ln>
            <a:noFill/>
          </a:ln>
          <a:effectLst>
            <a:outerShdw blurRad="28575" dist="9525" dir="5400000" algn="bl" rotWithShape="0">
              <a:srgbClr val="010C16">
                <a:alpha val="15000"/>
              </a:srgbClr>
            </a:outerShdw>
          </a:effectLst>
        </p:spPr>
        <p:txBody>
          <a:bodyPr spcFirstLastPara="1" wrap="square" lIns="0" tIns="0" rIns="0" bIns="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1pPr>
            <a:lvl2pPr marR="0" lvl="1"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2pPr>
            <a:lvl3pPr marR="0" lvl="2"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3pPr>
            <a:lvl4pPr marR="0" lvl="3"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4pPr>
            <a:lvl5pPr marR="0" lvl="4"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5pPr>
            <a:lvl6pPr marR="0" lvl="5"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6pPr>
            <a:lvl7pPr marR="0" lvl="6"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7pPr>
            <a:lvl8pPr marR="0" lvl="7"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8pPr>
            <a:lvl9pPr marR="0" lvl="8"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9pPr>
          </a:lstStyle>
          <a:p>
            <a:pPr algn="l">
              <a:buSzPct val="100000"/>
            </a:pPr>
            <a:r>
              <a:rPr lang="en-US" sz="1300" dirty="0" err="1"/>
              <a:t>Jurnal</a:t>
            </a:r>
            <a:r>
              <a:rPr lang="en-US" sz="1300" dirty="0"/>
              <a:t>:</a:t>
            </a:r>
          </a:p>
          <a:p>
            <a:pPr algn="l">
              <a:buSzPct val="100000"/>
            </a:pPr>
            <a:endParaRPr lang="en-US" sz="1300" dirty="0"/>
          </a:p>
          <a:p>
            <a:pPr algn="l">
              <a:buSzPct val="100000"/>
            </a:pPr>
            <a:endParaRPr lang="en-US" sz="1300" dirty="0"/>
          </a:p>
          <a:p>
            <a:pPr algn="l">
              <a:buSzPct val="100000"/>
            </a:pPr>
            <a:endParaRPr lang="en-US" sz="1300" dirty="0"/>
          </a:p>
          <a:p>
            <a:pPr algn="l">
              <a:buSzPct val="100000"/>
            </a:pPr>
            <a:endParaRPr lang="en-US" sz="1300" dirty="0"/>
          </a:p>
          <a:p>
            <a:pPr algn="l">
              <a:buSzPct val="100000"/>
            </a:pPr>
            <a:endParaRPr lang="en-US" sz="1300" dirty="0"/>
          </a:p>
        </p:txBody>
      </p:sp>
      <p:pic>
        <p:nvPicPr>
          <p:cNvPr id="3" name="Picture 2"/>
          <p:cNvPicPr>
            <a:picLocks noChangeAspect="1"/>
          </p:cNvPicPr>
          <p:nvPr/>
        </p:nvPicPr>
        <p:blipFill>
          <a:blip r:embed="rId2"/>
          <a:stretch>
            <a:fillRect/>
          </a:stretch>
        </p:blipFill>
        <p:spPr>
          <a:xfrm>
            <a:off x="3357958" y="342281"/>
            <a:ext cx="5130437" cy="1267156"/>
          </a:xfrm>
          <a:prstGeom prst="rect">
            <a:avLst/>
          </a:prstGeom>
        </p:spPr>
      </p:pic>
      <p:pic>
        <p:nvPicPr>
          <p:cNvPr id="7" name="Picture 6"/>
          <p:cNvPicPr>
            <a:picLocks noChangeAspect="1"/>
          </p:cNvPicPr>
          <p:nvPr/>
        </p:nvPicPr>
        <p:blipFill>
          <a:blip r:embed="rId3"/>
          <a:stretch>
            <a:fillRect/>
          </a:stretch>
        </p:blipFill>
        <p:spPr>
          <a:xfrm>
            <a:off x="3357958" y="2307891"/>
            <a:ext cx="5151735" cy="2368614"/>
          </a:xfrm>
          <a:prstGeom prst="rect">
            <a:avLst/>
          </a:prstGeom>
        </p:spPr>
      </p:pic>
    </p:spTree>
    <p:extLst>
      <p:ext uri="{BB962C8B-B14F-4D97-AF65-F5344CB8AC3E}">
        <p14:creationId xmlns:p14="http://schemas.microsoft.com/office/powerpoint/2010/main" val="13890339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833" y="162266"/>
            <a:ext cx="2333625" cy="4061700"/>
          </a:xfrm>
        </p:spPr>
        <p:txBody>
          <a:bodyPr/>
          <a:lstStyle/>
          <a:p>
            <a:pPr marL="127000"/>
            <a:r>
              <a:rPr lang="en-US" sz="2400" b="1" dirty="0" err="1"/>
              <a:t>Contoh</a:t>
            </a:r>
            <a:r>
              <a:rPr lang="en-US" sz="2400" b="1" dirty="0"/>
              <a:t> </a:t>
            </a:r>
            <a:r>
              <a:rPr lang="en-US" sz="2400" b="1" dirty="0" err="1"/>
              <a:t>Soal</a:t>
            </a:r>
            <a:r>
              <a:rPr lang="en-US" sz="2400" b="1" dirty="0"/>
              <a:t> 3</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43</a:t>
            </a:r>
          </a:p>
        </p:txBody>
      </p:sp>
      <p:sp>
        <p:nvSpPr>
          <p:cNvPr id="8" name="Title 4"/>
          <p:cNvSpPr txBox="1">
            <a:spLocks/>
          </p:cNvSpPr>
          <p:nvPr/>
        </p:nvSpPr>
        <p:spPr>
          <a:xfrm>
            <a:off x="2857499" y="171988"/>
            <a:ext cx="5920741" cy="4809313"/>
          </a:xfrm>
          <a:prstGeom prst="rect">
            <a:avLst/>
          </a:prstGeom>
          <a:noFill/>
          <a:ln>
            <a:noFill/>
          </a:ln>
          <a:effectLst>
            <a:outerShdw blurRad="28575" dist="9525" dir="5400000" algn="bl" rotWithShape="0">
              <a:srgbClr val="010C16">
                <a:alpha val="15000"/>
              </a:srgbClr>
            </a:outerShdw>
          </a:effectLst>
        </p:spPr>
        <p:txBody>
          <a:bodyPr spcFirstLastPara="1" wrap="square" lIns="0" tIns="0" rIns="0" bIns="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1pPr>
            <a:lvl2pPr marR="0" lvl="1"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2pPr>
            <a:lvl3pPr marR="0" lvl="2"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3pPr>
            <a:lvl4pPr marR="0" lvl="3"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4pPr>
            <a:lvl5pPr marR="0" lvl="4"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5pPr>
            <a:lvl6pPr marR="0" lvl="5"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6pPr>
            <a:lvl7pPr marR="0" lvl="6"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7pPr>
            <a:lvl8pPr marR="0" lvl="7"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8pPr>
            <a:lvl9pPr marR="0" lvl="8"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9pPr>
          </a:lstStyle>
          <a:p>
            <a:pPr algn="just">
              <a:buSzPct val="100000"/>
            </a:pPr>
            <a:r>
              <a:rPr lang="en-US" sz="1300" dirty="0" err="1"/>
              <a:t>Transaksi-transaksi</a:t>
            </a:r>
            <a:r>
              <a:rPr lang="en-US" sz="1300" dirty="0"/>
              <a:t> </a:t>
            </a:r>
            <a:r>
              <a:rPr lang="en-US" sz="1300" dirty="0" err="1"/>
              <a:t>berikut</a:t>
            </a:r>
            <a:r>
              <a:rPr lang="en-US" sz="1300" dirty="0"/>
              <a:t> </a:t>
            </a:r>
            <a:r>
              <a:rPr lang="en-US" sz="1300" dirty="0" err="1"/>
              <a:t>merupakan</a:t>
            </a:r>
            <a:r>
              <a:rPr lang="en-US" sz="1300" dirty="0"/>
              <a:t> </a:t>
            </a:r>
            <a:r>
              <a:rPr lang="en-US" sz="1300" dirty="0" err="1"/>
              <a:t>transaksi</a:t>
            </a:r>
            <a:r>
              <a:rPr lang="en-US" sz="1300" dirty="0"/>
              <a:t> yang </a:t>
            </a:r>
            <a:r>
              <a:rPr lang="en-US" sz="1300" dirty="0" err="1"/>
              <a:t>dilakukan</a:t>
            </a:r>
            <a:r>
              <a:rPr lang="en-US" sz="1300" dirty="0"/>
              <a:t> PT. </a:t>
            </a:r>
            <a:r>
              <a:rPr lang="en-US" sz="1300" dirty="0" err="1"/>
              <a:t>Kenanga</a:t>
            </a:r>
            <a:r>
              <a:rPr lang="en-US" sz="1300" dirty="0"/>
              <a:t> </a:t>
            </a:r>
            <a:r>
              <a:rPr lang="en-US" sz="1300" dirty="0" err="1"/>
              <a:t>selama</a:t>
            </a:r>
            <a:r>
              <a:rPr lang="en-US" sz="1300" dirty="0"/>
              <a:t> </a:t>
            </a:r>
            <a:r>
              <a:rPr lang="en-US" sz="1300" dirty="0" err="1"/>
              <a:t>bulan</a:t>
            </a:r>
            <a:r>
              <a:rPr lang="en-US" sz="1300" dirty="0"/>
              <a:t> </a:t>
            </a:r>
            <a:r>
              <a:rPr lang="en-US" sz="1300" dirty="0" err="1"/>
              <a:t>Agustus</a:t>
            </a:r>
            <a:r>
              <a:rPr lang="en-US" sz="1300" dirty="0"/>
              <a:t> </a:t>
            </a:r>
            <a:r>
              <a:rPr lang="en-US" sz="1300" dirty="0" err="1"/>
              <a:t>tahun</a:t>
            </a:r>
            <a:r>
              <a:rPr lang="en-US" sz="1300" dirty="0"/>
              <a:t> 2022:</a:t>
            </a:r>
          </a:p>
          <a:p>
            <a:pPr algn="just">
              <a:buSzPct val="100000"/>
            </a:pPr>
            <a:endParaRPr lang="en-US" sz="1300" dirty="0"/>
          </a:p>
          <a:p>
            <a:pPr marL="342900" indent="-342900" algn="just">
              <a:buSzPct val="100000"/>
              <a:buFont typeface="+mj-lt"/>
              <a:buAutoNum type="arabicPeriod"/>
            </a:pPr>
            <a:r>
              <a:rPr lang="en-US" sz="1300" dirty="0" err="1"/>
              <a:t>Pembelian</a:t>
            </a:r>
            <a:r>
              <a:rPr lang="en-US" sz="1300" dirty="0"/>
              <a:t> </a:t>
            </a:r>
            <a:r>
              <a:rPr lang="en-US" sz="1300" dirty="0" err="1"/>
              <a:t>bahan</a:t>
            </a:r>
            <a:r>
              <a:rPr lang="en-US" sz="1300" dirty="0"/>
              <a:t> </a:t>
            </a:r>
            <a:r>
              <a:rPr lang="en-US" sz="1300" dirty="0" err="1"/>
              <a:t>baku</a:t>
            </a:r>
            <a:r>
              <a:rPr lang="en-US" sz="1300" dirty="0"/>
              <a:t> </a:t>
            </a:r>
            <a:r>
              <a:rPr lang="en-US" sz="1300" dirty="0" err="1"/>
              <a:t>sebesar</a:t>
            </a:r>
            <a:r>
              <a:rPr lang="en-US" sz="1300" dirty="0"/>
              <a:t> </a:t>
            </a:r>
            <a:r>
              <a:rPr lang="en-US" sz="1300" dirty="0" err="1"/>
              <a:t>Rp</a:t>
            </a:r>
            <a:r>
              <a:rPr lang="en-US" sz="1300" dirty="0"/>
              <a:t>. 12.400.000,- </a:t>
            </a:r>
            <a:r>
              <a:rPr lang="en-US" sz="1300" dirty="0" err="1"/>
              <a:t>dengan</a:t>
            </a:r>
            <a:r>
              <a:rPr lang="en-US" sz="1300" dirty="0"/>
              <a:t> </a:t>
            </a:r>
            <a:r>
              <a:rPr lang="en-US" sz="1300" dirty="0" err="1"/>
              <a:t>pembayaran</a:t>
            </a:r>
            <a:r>
              <a:rPr lang="en-US" sz="1300" dirty="0"/>
              <a:t> </a:t>
            </a:r>
            <a:r>
              <a:rPr lang="en-US" sz="1300" dirty="0" err="1"/>
              <a:t>dilakukan</a:t>
            </a:r>
            <a:r>
              <a:rPr lang="en-US" sz="1300" dirty="0"/>
              <a:t> </a:t>
            </a:r>
            <a:r>
              <a:rPr lang="en-US" sz="1300" dirty="0" err="1"/>
              <a:t>secara</a:t>
            </a:r>
            <a:r>
              <a:rPr lang="en-US" sz="1300" dirty="0"/>
              <a:t> </a:t>
            </a:r>
            <a:r>
              <a:rPr lang="en-US" sz="1300" dirty="0" err="1"/>
              <a:t>tunai</a:t>
            </a:r>
            <a:r>
              <a:rPr lang="en-US" sz="1300" dirty="0"/>
              <a:t> </a:t>
            </a:r>
            <a:r>
              <a:rPr lang="en-US" sz="1300" dirty="0" err="1"/>
              <a:t>sebesar</a:t>
            </a:r>
            <a:r>
              <a:rPr lang="en-US" sz="1300" dirty="0"/>
              <a:t> 70%, </a:t>
            </a:r>
            <a:r>
              <a:rPr lang="en-US" sz="1300" dirty="0" err="1"/>
              <a:t>sisanya</a:t>
            </a:r>
            <a:r>
              <a:rPr lang="en-US" sz="1300" dirty="0"/>
              <a:t> </a:t>
            </a:r>
            <a:r>
              <a:rPr lang="en-US" sz="1300" dirty="0" err="1"/>
              <a:t>dilakukan</a:t>
            </a:r>
            <a:r>
              <a:rPr lang="en-US" sz="1300" dirty="0"/>
              <a:t> </a:t>
            </a:r>
            <a:r>
              <a:rPr lang="en-US" sz="1300" dirty="0" err="1"/>
              <a:t>secara</a:t>
            </a:r>
            <a:r>
              <a:rPr lang="en-US" sz="1300" dirty="0"/>
              <a:t> </a:t>
            </a:r>
            <a:r>
              <a:rPr lang="en-US" sz="1300" dirty="0" err="1"/>
              <a:t>kredit</a:t>
            </a:r>
            <a:r>
              <a:rPr lang="en-US" sz="1300" dirty="0"/>
              <a:t>.</a:t>
            </a:r>
          </a:p>
          <a:p>
            <a:pPr marL="342900" indent="-342900" algn="just">
              <a:buSzPct val="100000"/>
              <a:buFont typeface="+mj-lt"/>
              <a:buAutoNum type="arabicPeriod"/>
            </a:pPr>
            <a:r>
              <a:rPr lang="en-US" sz="1300" dirty="0" err="1"/>
              <a:t>Bukti</a:t>
            </a:r>
            <a:r>
              <a:rPr lang="en-US" sz="1300" dirty="0"/>
              <a:t> </a:t>
            </a:r>
            <a:r>
              <a:rPr lang="en-US" sz="1300" dirty="0" err="1"/>
              <a:t>permintaan</a:t>
            </a:r>
            <a:r>
              <a:rPr lang="en-US" sz="1300" dirty="0"/>
              <a:t> </a:t>
            </a:r>
            <a:r>
              <a:rPr lang="en-US" sz="1300" dirty="0" err="1"/>
              <a:t>bahan</a:t>
            </a:r>
            <a:r>
              <a:rPr lang="en-US" sz="1300" dirty="0"/>
              <a:t> </a:t>
            </a:r>
            <a:r>
              <a:rPr lang="en-US" sz="1300" dirty="0" err="1"/>
              <a:t>baku</a:t>
            </a:r>
            <a:r>
              <a:rPr lang="en-US" sz="1300" dirty="0"/>
              <a:t> </a:t>
            </a:r>
            <a:r>
              <a:rPr lang="en-US" sz="1300" dirty="0" err="1"/>
              <a:t>dari</a:t>
            </a:r>
            <a:r>
              <a:rPr lang="en-US" sz="1300" dirty="0"/>
              <a:t> </a:t>
            </a:r>
            <a:r>
              <a:rPr lang="en-US" sz="1300" dirty="0" err="1"/>
              <a:t>gudang</a:t>
            </a:r>
            <a:r>
              <a:rPr lang="en-US" sz="1300" dirty="0"/>
              <a:t> yang </a:t>
            </a:r>
            <a:r>
              <a:rPr lang="en-US" sz="1300" dirty="0" err="1"/>
              <a:t>akan</a:t>
            </a:r>
            <a:r>
              <a:rPr lang="en-US" sz="1300" dirty="0"/>
              <a:t> </a:t>
            </a:r>
            <a:r>
              <a:rPr lang="en-US" sz="1300" dirty="0" err="1"/>
              <a:t>digunakan</a:t>
            </a:r>
            <a:r>
              <a:rPr lang="en-US" sz="1300" dirty="0"/>
              <a:t> </a:t>
            </a:r>
            <a:r>
              <a:rPr lang="en-US" sz="1300" dirty="0" err="1"/>
              <a:t>untuk</a:t>
            </a:r>
            <a:r>
              <a:rPr lang="en-US" sz="1300" dirty="0"/>
              <a:t> </a:t>
            </a:r>
            <a:r>
              <a:rPr lang="en-US" sz="1300" dirty="0" err="1"/>
              <a:t>produksi</a:t>
            </a:r>
            <a:r>
              <a:rPr lang="en-US" sz="1300" dirty="0"/>
              <a:t>, </a:t>
            </a:r>
            <a:r>
              <a:rPr lang="en-US" sz="1300" dirty="0" err="1"/>
              <a:t>yaitu</a:t>
            </a:r>
            <a:r>
              <a:rPr lang="en-US" sz="1300" dirty="0"/>
              <a:t> </a:t>
            </a:r>
            <a:r>
              <a:rPr lang="en-US" sz="1300" dirty="0" err="1"/>
              <a:t>Rp</a:t>
            </a:r>
            <a:r>
              <a:rPr lang="en-US" sz="1300" dirty="0"/>
              <a:t>. 6.700.000,- </a:t>
            </a:r>
            <a:r>
              <a:rPr lang="en-US" sz="1300" dirty="0" err="1"/>
              <a:t>bahan</a:t>
            </a:r>
            <a:r>
              <a:rPr lang="en-US" sz="1300" dirty="0"/>
              <a:t> </a:t>
            </a:r>
            <a:r>
              <a:rPr lang="en-US" sz="1300" dirty="0" err="1"/>
              <a:t>baku</a:t>
            </a:r>
            <a:r>
              <a:rPr lang="en-US" sz="1300" dirty="0"/>
              <a:t> </a:t>
            </a:r>
            <a:r>
              <a:rPr lang="en-US" sz="1300" dirty="0" err="1"/>
              <a:t>langsung</a:t>
            </a:r>
            <a:r>
              <a:rPr lang="en-US" sz="1300" dirty="0"/>
              <a:t> </a:t>
            </a:r>
            <a:r>
              <a:rPr lang="en-US" sz="1300" dirty="0" err="1"/>
              <a:t>dan</a:t>
            </a:r>
            <a:r>
              <a:rPr lang="en-US" sz="1300" dirty="0"/>
              <a:t> </a:t>
            </a:r>
            <a:r>
              <a:rPr lang="en-US" sz="1300" dirty="0" err="1"/>
              <a:t>Rp</a:t>
            </a:r>
            <a:r>
              <a:rPr lang="en-US" sz="1300" dirty="0"/>
              <a:t>. 925.000,- </a:t>
            </a:r>
            <a:r>
              <a:rPr lang="en-US" sz="1300" dirty="0" err="1"/>
              <a:t>bahan</a:t>
            </a:r>
            <a:r>
              <a:rPr lang="en-US" sz="1300" dirty="0"/>
              <a:t> </a:t>
            </a:r>
            <a:r>
              <a:rPr lang="en-US" sz="1300" dirty="0" err="1"/>
              <a:t>baku</a:t>
            </a:r>
            <a:r>
              <a:rPr lang="en-US" sz="1300" dirty="0"/>
              <a:t> </a:t>
            </a:r>
            <a:r>
              <a:rPr lang="en-US" sz="1300" dirty="0" err="1"/>
              <a:t>tidak</a:t>
            </a:r>
            <a:r>
              <a:rPr lang="en-US" sz="1300" dirty="0"/>
              <a:t> </a:t>
            </a:r>
            <a:r>
              <a:rPr lang="en-US" sz="1300" dirty="0" err="1"/>
              <a:t>langsung</a:t>
            </a:r>
            <a:r>
              <a:rPr lang="en-US" sz="1300" dirty="0"/>
              <a:t>.</a:t>
            </a:r>
          </a:p>
          <a:p>
            <a:pPr marL="342900" indent="-342900" algn="just">
              <a:buSzPct val="100000"/>
              <a:buFont typeface="+mj-lt"/>
              <a:buAutoNum type="arabicPeriod"/>
            </a:pPr>
            <a:r>
              <a:rPr lang="en-US" sz="1300" dirty="0" err="1"/>
              <a:t>Biaya</a:t>
            </a:r>
            <a:r>
              <a:rPr lang="en-US" sz="1300" dirty="0"/>
              <a:t> </a:t>
            </a:r>
            <a:r>
              <a:rPr lang="en-US" sz="1300" dirty="0" err="1"/>
              <a:t>tenaga</a:t>
            </a:r>
            <a:r>
              <a:rPr lang="en-US" sz="1300" dirty="0"/>
              <a:t> </a:t>
            </a:r>
            <a:r>
              <a:rPr lang="en-US" sz="1300" dirty="0" err="1"/>
              <a:t>kerja</a:t>
            </a:r>
            <a:r>
              <a:rPr lang="en-US" sz="1300" dirty="0"/>
              <a:t> </a:t>
            </a:r>
            <a:r>
              <a:rPr lang="en-US" sz="1300" dirty="0" err="1"/>
              <a:t>sebesar</a:t>
            </a:r>
            <a:r>
              <a:rPr lang="en-US" sz="1300" dirty="0"/>
              <a:t> </a:t>
            </a:r>
            <a:r>
              <a:rPr lang="en-US" sz="1300" dirty="0" err="1"/>
              <a:t>Rp</a:t>
            </a:r>
            <a:r>
              <a:rPr lang="en-US" sz="1300" dirty="0"/>
              <a:t>. 9.200.000,- </a:t>
            </a:r>
            <a:r>
              <a:rPr lang="en-US" sz="1300" dirty="0" err="1"/>
              <a:t>dimana</a:t>
            </a:r>
            <a:r>
              <a:rPr lang="en-US" sz="1300" dirty="0"/>
              <a:t> </a:t>
            </a:r>
            <a:r>
              <a:rPr lang="en-US" sz="1300" dirty="0" err="1"/>
              <a:t>Rp</a:t>
            </a:r>
            <a:r>
              <a:rPr lang="en-US" sz="1300" dirty="0"/>
              <a:t>. 8.460.000,- </a:t>
            </a:r>
            <a:r>
              <a:rPr lang="en-US" sz="1300" dirty="0" err="1"/>
              <a:t>merupakan</a:t>
            </a:r>
            <a:r>
              <a:rPr lang="en-US" sz="1300" dirty="0"/>
              <a:t> </a:t>
            </a:r>
            <a:r>
              <a:rPr lang="en-US" sz="1300" dirty="0" err="1"/>
              <a:t>alokasi</a:t>
            </a:r>
            <a:r>
              <a:rPr lang="en-US" sz="1300" dirty="0"/>
              <a:t> </a:t>
            </a:r>
            <a:r>
              <a:rPr lang="en-US" sz="1300" dirty="0" err="1"/>
              <a:t>untuk</a:t>
            </a:r>
            <a:r>
              <a:rPr lang="en-US" sz="1300" dirty="0"/>
              <a:t> </a:t>
            </a:r>
            <a:r>
              <a:rPr lang="en-US" sz="1300" dirty="0" err="1"/>
              <a:t>biaya</a:t>
            </a:r>
            <a:r>
              <a:rPr lang="en-US" sz="1300" dirty="0"/>
              <a:t> </a:t>
            </a:r>
            <a:r>
              <a:rPr lang="en-US" sz="1300" dirty="0" err="1"/>
              <a:t>tenaga</a:t>
            </a:r>
            <a:r>
              <a:rPr lang="en-US" sz="1300" dirty="0"/>
              <a:t> </a:t>
            </a:r>
            <a:r>
              <a:rPr lang="en-US" sz="1300" dirty="0" err="1"/>
              <a:t>kerja</a:t>
            </a:r>
            <a:r>
              <a:rPr lang="en-US" sz="1300" dirty="0"/>
              <a:t> </a:t>
            </a:r>
            <a:r>
              <a:rPr lang="en-US" sz="1300" dirty="0" err="1"/>
              <a:t>langsung</a:t>
            </a:r>
            <a:r>
              <a:rPr lang="en-US" sz="1300" dirty="0"/>
              <a:t>, </a:t>
            </a:r>
            <a:r>
              <a:rPr lang="en-US" sz="1300" dirty="0" err="1"/>
              <a:t>dan</a:t>
            </a:r>
            <a:r>
              <a:rPr lang="en-US" sz="1300" dirty="0"/>
              <a:t> </a:t>
            </a:r>
            <a:r>
              <a:rPr lang="en-US" sz="1300" dirty="0" err="1"/>
              <a:t>sisa</a:t>
            </a:r>
            <a:r>
              <a:rPr lang="en-US" sz="1300" dirty="0"/>
              <a:t> </a:t>
            </a:r>
            <a:r>
              <a:rPr lang="en-US" sz="1300" dirty="0" err="1"/>
              <a:t>untuk</a:t>
            </a:r>
            <a:r>
              <a:rPr lang="en-US" sz="1300" dirty="0"/>
              <a:t> </a:t>
            </a:r>
            <a:r>
              <a:rPr lang="en-US" sz="1300" dirty="0" err="1"/>
              <a:t>biaya</a:t>
            </a:r>
            <a:r>
              <a:rPr lang="en-US" sz="1300" dirty="0"/>
              <a:t> </a:t>
            </a:r>
            <a:r>
              <a:rPr lang="en-US" sz="1300" dirty="0" err="1"/>
              <a:t>tenaga</a:t>
            </a:r>
            <a:r>
              <a:rPr lang="en-US" sz="1300" dirty="0"/>
              <a:t> </a:t>
            </a:r>
            <a:r>
              <a:rPr lang="en-US" sz="1300" dirty="0" err="1"/>
              <a:t>kerja</a:t>
            </a:r>
            <a:r>
              <a:rPr lang="en-US" sz="1300" dirty="0"/>
              <a:t> </a:t>
            </a:r>
            <a:r>
              <a:rPr lang="en-US" sz="1300" dirty="0" err="1"/>
              <a:t>tidak</a:t>
            </a:r>
            <a:r>
              <a:rPr lang="en-US" sz="1300" dirty="0"/>
              <a:t> </a:t>
            </a:r>
            <a:r>
              <a:rPr lang="en-US" sz="1300" dirty="0" err="1"/>
              <a:t>langsung</a:t>
            </a:r>
            <a:r>
              <a:rPr lang="en-US" sz="1300" dirty="0"/>
              <a:t>.</a:t>
            </a:r>
          </a:p>
          <a:p>
            <a:pPr marL="342900" indent="-342900" algn="just">
              <a:buSzPct val="100000"/>
              <a:buFont typeface="+mj-lt"/>
              <a:buAutoNum type="arabicPeriod"/>
            </a:pPr>
            <a:r>
              <a:rPr lang="en-US" sz="1300" dirty="0" err="1"/>
              <a:t>Biaya</a:t>
            </a:r>
            <a:r>
              <a:rPr lang="en-US" sz="1300" dirty="0"/>
              <a:t> </a:t>
            </a:r>
            <a:r>
              <a:rPr lang="en-US" sz="1300" dirty="0" err="1"/>
              <a:t>penyusutan</a:t>
            </a:r>
            <a:r>
              <a:rPr lang="en-US" sz="1300" dirty="0"/>
              <a:t> </a:t>
            </a:r>
            <a:r>
              <a:rPr lang="en-US" sz="1300" dirty="0" err="1"/>
              <a:t>mesin</a:t>
            </a:r>
            <a:r>
              <a:rPr lang="en-US" sz="1300" dirty="0"/>
              <a:t> </a:t>
            </a:r>
            <a:r>
              <a:rPr lang="en-US" sz="1300" dirty="0" err="1"/>
              <a:t>dan</a:t>
            </a:r>
            <a:r>
              <a:rPr lang="en-US" sz="1300" dirty="0"/>
              <a:t> </a:t>
            </a:r>
            <a:r>
              <a:rPr lang="en-US" sz="1300" dirty="0" err="1"/>
              <a:t>peralatan</a:t>
            </a:r>
            <a:r>
              <a:rPr lang="en-US" sz="1300" dirty="0"/>
              <a:t> </a:t>
            </a:r>
            <a:r>
              <a:rPr lang="en-US" sz="1300" dirty="0" err="1"/>
              <a:t>pabrik</a:t>
            </a:r>
            <a:r>
              <a:rPr lang="en-US" sz="1300" dirty="0"/>
              <a:t> </a:t>
            </a:r>
            <a:r>
              <a:rPr lang="en-US" sz="1300" dirty="0" err="1"/>
              <a:t>sebesar</a:t>
            </a:r>
            <a:r>
              <a:rPr lang="en-US" sz="1300" dirty="0"/>
              <a:t> </a:t>
            </a:r>
            <a:r>
              <a:rPr lang="en-US" sz="1300" dirty="0" err="1"/>
              <a:t>Rp</a:t>
            </a:r>
            <a:r>
              <a:rPr lang="en-US" sz="1300" dirty="0"/>
              <a:t>. 860.000,- </a:t>
            </a:r>
            <a:r>
              <a:rPr lang="en-US" sz="1300" dirty="0" err="1"/>
              <a:t>telah</a:t>
            </a:r>
            <a:r>
              <a:rPr lang="en-US" sz="1300" dirty="0"/>
              <a:t> </a:t>
            </a:r>
            <a:r>
              <a:rPr lang="en-US" sz="1300" dirty="0" err="1"/>
              <a:t>dicatat</a:t>
            </a:r>
            <a:r>
              <a:rPr lang="en-US" sz="1300" dirty="0"/>
              <a:t>.</a:t>
            </a:r>
          </a:p>
          <a:p>
            <a:pPr marL="342900" indent="-342900" algn="just">
              <a:buSzPct val="100000"/>
              <a:buFont typeface="+mj-lt"/>
              <a:buAutoNum type="arabicPeriod"/>
            </a:pPr>
            <a:r>
              <a:rPr lang="en-US" sz="1300" dirty="0" err="1"/>
              <a:t>Satu</a:t>
            </a:r>
            <a:r>
              <a:rPr lang="en-US" sz="1300" dirty="0"/>
              <a:t> </a:t>
            </a:r>
            <a:r>
              <a:rPr lang="en-US" sz="1300" dirty="0" err="1"/>
              <a:t>pesanan</a:t>
            </a:r>
            <a:r>
              <a:rPr lang="en-US" sz="1300" dirty="0"/>
              <a:t> </a:t>
            </a:r>
            <a:r>
              <a:rPr lang="en-US" sz="1300" dirty="0" err="1"/>
              <a:t>telah</a:t>
            </a:r>
            <a:r>
              <a:rPr lang="en-US" sz="1300" dirty="0"/>
              <a:t> </a:t>
            </a:r>
            <a:r>
              <a:rPr lang="en-US" sz="1300" dirty="0" err="1"/>
              <a:t>selesai</a:t>
            </a:r>
            <a:r>
              <a:rPr lang="en-US" sz="1300" dirty="0"/>
              <a:t>, </a:t>
            </a:r>
            <a:r>
              <a:rPr lang="en-US" sz="1300" dirty="0" err="1"/>
              <a:t>dimana</a:t>
            </a:r>
            <a:r>
              <a:rPr lang="en-US" sz="1300" dirty="0"/>
              <a:t> </a:t>
            </a:r>
            <a:r>
              <a:rPr lang="en-US" sz="1300" dirty="0" err="1"/>
              <a:t>biaya</a:t>
            </a:r>
            <a:r>
              <a:rPr lang="en-US" sz="1300" dirty="0"/>
              <a:t> </a:t>
            </a:r>
            <a:r>
              <a:rPr lang="en-US" sz="1300" dirty="0" err="1"/>
              <a:t>bahan</a:t>
            </a:r>
            <a:r>
              <a:rPr lang="en-US" sz="1300" dirty="0"/>
              <a:t> </a:t>
            </a:r>
            <a:r>
              <a:rPr lang="en-US" sz="1300" dirty="0" err="1"/>
              <a:t>baku</a:t>
            </a:r>
            <a:r>
              <a:rPr lang="en-US" sz="1300" dirty="0"/>
              <a:t> </a:t>
            </a:r>
            <a:r>
              <a:rPr lang="en-US" sz="1300" dirty="0" err="1"/>
              <a:t>langsung</a:t>
            </a:r>
            <a:r>
              <a:rPr lang="en-US" sz="1300" dirty="0"/>
              <a:t> </a:t>
            </a:r>
            <a:r>
              <a:rPr lang="en-US" sz="1300" dirty="0" err="1"/>
              <a:t>sebesar</a:t>
            </a:r>
            <a:r>
              <a:rPr lang="en-US" sz="1300" dirty="0"/>
              <a:t> </a:t>
            </a:r>
            <a:r>
              <a:rPr lang="en-US" sz="1300" dirty="0" err="1"/>
              <a:t>Rp</a:t>
            </a:r>
            <a:r>
              <a:rPr lang="en-US" sz="1300" dirty="0"/>
              <a:t>. 560.000,- </a:t>
            </a:r>
            <a:r>
              <a:rPr lang="en-US" sz="1300" dirty="0" err="1"/>
              <a:t>dan</a:t>
            </a:r>
            <a:r>
              <a:rPr lang="en-US" sz="1300" dirty="0"/>
              <a:t> </a:t>
            </a:r>
            <a:r>
              <a:rPr lang="en-US" sz="1300" dirty="0" err="1"/>
              <a:t>biaya</a:t>
            </a:r>
            <a:r>
              <a:rPr lang="en-US" sz="1300" dirty="0"/>
              <a:t> </a:t>
            </a:r>
            <a:r>
              <a:rPr lang="en-US" sz="1300" dirty="0" err="1"/>
              <a:t>tenaga</a:t>
            </a:r>
            <a:r>
              <a:rPr lang="en-US" sz="1300" dirty="0"/>
              <a:t> </a:t>
            </a:r>
            <a:r>
              <a:rPr lang="en-US" sz="1300" dirty="0" err="1"/>
              <a:t>kerja</a:t>
            </a:r>
            <a:r>
              <a:rPr lang="en-US" sz="1300" dirty="0"/>
              <a:t> </a:t>
            </a:r>
            <a:r>
              <a:rPr lang="en-US" sz="1300" dirty="0" err="1"/>
              <a:t>langsung</a:t>
            </a:r>
            <a:r>
              <a:rPr lang="en-US" sz="1300" dirty="0"/>
              <a:t> </a:t>
            </a:r>
            <a:r>
              <a:rPr lang="en-US" sz="1300" dirty="0" err="1"/>
              <a:t>sebesar</a:t>
            </a:r>
            <a:r>
              <a:rPr lang="en-US" sz="1300" dirty="0"/>
              <a:t> </a:t>
            </a:r>
            <a:r>
              <a:rPr lang="en-US" sz="1300" dirty="0" err="1"/>
              <a:t>Rp</a:t>
            </a:r>
            <a:r>
              <a:rPr lang="en-US" sz="1300" dirty="0"/>
              <a:t>. 420.000,- </a:t>
            </a:r>
            <a:r>
              <a:rPr lang="en-US" sz="1300" dirty="0" err="1"/>
              <a:t>biaya</a:t>
            </a:r>
            <a:r>
              <a:rPr lang="en-US" sz="1300" dirty="0"/>
              <a:t> </a:t>
            </a:r>
            <a:r>
              <a:rPr lang="en-US" sz="1300" dirty="0" err="1"/>
              <a:t>ini</a:t>
            </a:r>
            <a:r>
              <a:rPr lang="en-US" sz="1300" dirty="0"/>
              <a:t> </a:t>
            </a:r>
            <a:r>
              <a:rPr lang="en-US" sz="1300" dirty="0" err="1"/>
              <a:t>telah</a:t>
            </a:r>
            <a:r>
              <a:rPr lang="en-US" sz="1300" dirty="0"/>
              <a:t> </a:t>
            </a:r>
            <a:r>
              <a:rPr lang="en-US" sz="1300" dirty="0" err="1"/>
              <a:t>dibebankan</a:t>
            </a:r>
            <a:r>
              <a:rPr lang="en-US" sz="1300" dirty="0"/>
              <a:t> </a:t>
            </a:r>
            <a:r>
              <a:rPr lang="en-US" sz="1300" dirty="0" err="1"/>
              <a:t>sebelumnya</a:t>
            </a:r>
            <a:r>
              <a:rPr lang="en-US" sz="1300" dirty="0"/>
              <a:t>, </a:t>
            </a:r>
            <a:r>
              <a:rPr lang="en-US" sz="1300" dirty="0" err="1"/>
              <a:t>sedangkan</a:t>
            </a:r>
            <a:r>
              <a:rPr lang="en-US" sz="1300" dirty="0"/>
              <a:t> </a:t>
            </a:r>
            <a:r>
              <a:rPr lang="en-US" sz="1300" dirty="0" err="1"/>
              <a:t>Biaya</a:t>
            </a:r>
            <a:r>
              <a:rPr lang="en-US" sz="1300" dirty="0"/>
              <a:t> overhead </a:t>
            </a:r>
            <a:r>
              <a:rPr lang="en-US" sz="1300" dirty="0" err="1"/>
              <a:t>pabrik</a:t>
            </a:r>
            <a:r>
              <a:rPr lang="en-US" sz="1300" dirty="0"/>
              <a:t> </a:t>
            </a:r>
            <a:r>
              <a:rPr lang="en-US" sz="1300" dirty="0" err="1"/>
              <a:t>dibebankan</a:t>
            </a:r>
            <a:r>
              <a:rPr lang="en-US" sz="1300" dirty="0"/>
              <a:t> </a:t>
            </a:r>
            <a:r>
              <a:rPr lang="en-US" sz="1300" dirty="0" err="1"/>
              <a:t>berdasarkan</a:t>
            </a:r>
            <a:r>
              <a:rPr lang="en-US" sz="1300" dirty="0"/>
              <a:t> </a:t>
            </a:r>
            <a:r>
              <a:rPr lang="en-US" sz="1300" dirty="0" err="1"/>
              <a:t>biaya</a:t>
            </a:r>
            <a:r>
              <a:rPr lang="en-US" sz="1300" dirty="0"/>
              <a:t> </a:t>
            </a:r>
            <a:r>
              <a:rPr lang="en-US" sz="1300" dirty="0" err="1"/>
              <a:t>kerja</a:t>
            </a:r>
            <a:r>
              <a:rPr lang="en-US" sz="1300" dirty="0"/>
              <a:t> </a:t>
            </a:r>
            <a:r>
              <a:rPr lang="en-US" sz="1300" dirty="0" err="1"/>
              <a:t>langsung</a:t>
            </a:r>
            <a:r>
              <a:rPr lang="en-US" sz="1300" dirty="0"/>
              <a:t> </a:t>
            </a:r>
            <a:r>
              <a:rPr lang="en-US" sz="1300" dirty="0" err="1"/>
              <a:t>dengan</a:t>
            </a:r>
            <a:r>
              <a:rPr lang="en-US" sz="1300" dirty="0"/>
              <a:t> </a:t>
            </a:r>
            <a:r>
              <a:rPr lang="en-US" sz="1300" dirty="0" err="1"/>
              <a:t>tarif</a:t>
            </a:r>
            <a:r>
              <a:rPr lang="en-US" sz="1300" dirty="0"/>
              <a:t> 75%. </a:t>
            </a:r>
            <a:r>
              <a:rPr lang="en-US" sz="1300" dirty="0" err="1"/>
              <a:t>Biaya</a:t>
            </a:r>
            <a:r>
              <a:rPr lang="en-US" sz="1300" dirty="0"/>
              <a:t> overhead (</a:t>
            </a:r>
            <a:r>
              <a:rPr lang="en-US" sz="1300" dirty="0" err="1"/>
              <a:t>asuransi</a:t>
            </a:r>
            <a:r>
              <a:rPr lang="en-US" sz="1300" dirty="0"/>
              <a:t>) </a:t>
            </a:r>
            <a:r>
              <a:rPr lang="en-US" sz="1300" dirty="0" err="1"/>
              <a:t>pabrik</a:t>
            </a:r>
            <a:r>
              <a:rPr lang="en-US" sz="1300" dirty="0"/>
              <a:t> lain-lain, </a:t>
            </a:r>
            <a:r>
              <a:rPr lang="en-US" sz="1300" dirty="0" err="1"/>
              <a:t>telah</a:t>
            </a:r>
            <a:r>
              <a:rPr lang="en-US" sz="1300" dirty="0"/>
              <a:t> </a:t>
            </a:r>
            <a:r>
              <a:rPr lang="en-US" sz="1300" dirty="0" err="1"/>
              <a:t>dikeluarkan</a:t>
            </a:r>
            <a:r>
              <a:rPr lang="en-US" sz="1300" dirty="0"/>
              <a:t> </a:t>
            </a:r>
            <a:r>
              <a:rPr lang="en-US" sz="1300" dirty="0" err="1"/>
              <a:t>sebesar</a:t>
            </a:r>
            <a:r>
              <a:rPr lang="en-US" sz="1300" dirty="0"/>
              <a:t> </a:t>
            </a:r>
            <a:r>
              <a:rPr lang="en-US" sz="1300" dirty="0" err="1"/>
              <a:t>Rp</a:t>
            </a:r>
            <a:r>
              <a:rPr lang="en-US" sz="1300" dirty="0"/>
              <a:t>. 1.875.000,-.</a:t>
            </a:r>
          </a:p>
          <a:p>
            <a:pPr marL="342900" indent="-342900" algn="just">
              <a:buSzPct val="100000"/>
              <a:buFont typeface="+mj-lt"/>
              <a:buAutoNum type="arabicPeriod"/>
            </a:pPr>
            <a:r>
              <a:rPr lang="en-US" sz="1300" dirty="0" err="1"/>
              <a:t>Pesanan</a:t>
            </a:r>
            <a:r>
              <a:rPr lang="en-US" sz="1300" dirty="0"/>
              <a:t> yang </a:t>
            </a:r>
            <a:r>
              <a:rPr lang="en-US" sz="1300" dirty="0" err="1"/>
              <a:t>dimaksud</a:t>
            </a:r>
            <a:r>
              <a:rPr lang="en-US" sz="1300" dirty="0"/>
              <a:t> </a:t>
            </a:r>
            <a:r>
              <a:rPr lang="en-US" sz="1300" dirty="0" err="1"/>
              <a:t>pada</a:t>
            </a:r>
            <a:r>
              <a:rPr lang="en-US" sz="1300" dirty="0"/>
              <a:t> point 5 </a:t>
            </a:r>
            <a:r>
              <a:rPr lang="en-US" sz="1300" dirty="0" err="1"/>
              <a:t>dikirim</a:t>
            </a:r>
            <a:r>
              <a:rPr lang="en-US" sz="1300" dirty="0"/>
              <a:t> </a:t>
            </a:r>
            <a:r>
              <a:rPr lang="en-US" sz="1300" dirty="0" err="1"/>
              <a:t>ke</a:t>
            </a:r>
            <a:r>
              <a:rPr lang="en-US" sz="1300" dirty="0"/>
              <a:t> </a:t>
            </a:r>
            <a:r>
              <a:rPr lang="en-US" sz="1300" dirty="0" err="1"/>
              <a:t>pemesan</a:t>
            </a:r>
            <a:r>
              <a:rPr lang="en-US" sz="1300" dirty="0"/>
              <a:t>, </a:t>
            </a:r>
            <a:r>
              <a:rPr lang="en-US" sz="1300" dirty="0" err="1"/>
              <a:t>dengan</a:t>
            </a:r>
            <a:r>
              <a:rPr lang="en-US" sz="1300" dirty="0"/>
              <a:t> </a:t>
            </a:r>
            <a:r>
              <a:rPr lang="en-US" sz="1300" dirty="0" err="1"/>
              <a:t>pembayaran</a:t>
            </a:r>
            <a:r>
              <a:rPr lang="en-US" sz="1300" dirty="0"/>
              <a:t> </a:t>
            </a:r>
            <a:r>
              <a:rPr lang="en-US" sz="1300" dirty="0" err="1"/>
              <a:t>tunai</a:t>
            </a:r>
            <a:r>
              <a:rPr lang="en-US" sz="1300" dirty="0"/>
              <a:t>, </a:t>
            </a:r>
            <a:r>
              <a:rPr lang="en-US" sz="1300" dirty="0" err="1"/>
              <a:t>harga</a:t>
            </a:r>
            <a:r>
              <a:rPr lang="en-US" sz="1300" dirty="0"/>
              <a:t> </a:t>
            </a:r>
            <a:r>
              <a:rPr lang="en-US" sz="1300" dirty="0" err="1"/>
              <a:t>jualditetapkan</a:t>
            </a:r>
            <a:r>
              <a:rPr lang="en-US" sz="1300" dirty="0"/>
              <a:t> 160% </a:t>
            </a:r>
            <a:r>
              <a:rPr lang="en-US" sz="1300" dirty="0" err="1"/>
              <a:t>dari</a:t>
            </a:r>
            <a:r>
              <a:rPr lang="en-US" sz="1300" dirty="0"/>
              <a:t> </a:t>
            </a:r>
            <a:r>
              <a:rPr lang="en-US" sz="1300" dirty="0" err="1"/>
              <a:t>biaya</a:t>
            </a:r>
            <a:r>
              <a:rPr lang="en-US" sz="1300" dirty="0"/>
              <a:t> </a:t>
            </a:r>
            <a:r>
              <a:rPr lang="en-US" sz="1300" dirty="0" err="1"/>
              <a:t>produksi</a:t>
            </a:r>
            <a:r>
              <a:rPr lang="en-US" sz="1300" dirty="0"/>
              <a:t>.</a:t>
            </a:r>
          </a:p>
          <a:p>
            <a:pPr algn="just">
              <a:buSzPct val="100000"/>
            </a:pPr>
            <a:endParaRPr lang="en-US" sz="1300" dirty="0"/>
          </a:p>
          <a:p>
            <a:pPr algn="just">
              <a:buSzPct val="100000"/>
            </a:pPr>
            <a:r>
              <a:rPr lang="en-US" sz="1300" dirty="0" err="1"/>
              <a:t>Diminta</a:t>
            </a:r>
            <a:r>
              <a:rPr lang="en-US" sz="1300" dirty="0"/>
              <a:t> :</a:t>
            </a:r>
          </a:p>
          <a:p>
            <a:pPr algn="just">
              <a:buSzPct val="100000"/>
            </a:pPr>
            <a:r>
              <a:rPr lang="en-US" sz="1300" dirty="0" err="1"/>
              <a:t>Buatlah</a:t>
            </a:r>
            <a:r>
              <a:rPr lang="en-US" sz="1300" dirty="0"/>
              <a:t> </a:t>
            </a:r>
            <a:r>
              <a:rPr lang="en-US" sz="1300" dirty="0" err="1"/>
              <a:t>ayat</a:t>
            </a:r>
            <a:r>
              <a:rPr lang="en-US" sz="1300" dirty="0"/>
              <a:t> </a:t>
            </a:r>
            <a:r>
              <a:rPr lang="en-US" sz="1300" dirty="0" err="1"/>
              <a:t>jurnal</a:t>
            </a:r>
            <a:r>
              <a:rPr lang="en-US" sz="1300" dirty="0"/>
              <a:t> </a:t>
            </a:r>
            <a:r>
              <a:rPr lang="en-US" sz="1300" dirty="0" err="1"/>
              <a:t>untuk</a:t>
            </a:r>
            <a:r>
              <a:rPr lang="en-US" sz="1300" dirty="0"/>
              <a:t> </a:t>
            </a:r>
            <a:r>
              <a:rPr lang="en-US" sz="1300" dirty="0" err="1"/>
              <a:t>mencatat</a:t>
            </a:r>
            <a:r>
              <a:rPr lang="en-US" sz="1300" dirty="0"/>
              <a:t> </a:t>
            </a:r>
            <a:r>
              <a:rPr lang="en-US" sz="1300" dirty="0" err="1"/>
              <a:t>transaksi-transaksi</a:t>
            </a:r>
            <a:r>
              <a:rPr lang="en-US" sz="1300" dirty="0"/>
              <a:t> </a:t>
            </a:r>
            <a:r>
              <a:rPr lang="en-US" sz="1300" dirty="0" err="1"/>
              <a:t>tersebut</a:t>
            </a:r>
            <a:r>
              <a:rPr lang="en-US" sz="1300" dirty="0"/>
              <a:t>.</a:t>
            </a:r>
          </a:p>
          <a:p>
            <a:pPr algn="just">
              <a:buSzPct val="100000"/>
            </a:pPr>
            <a:endParaRPr lang="en-US" sz="1300" dirty="0"/>
          </a:p>
          <a:p>
            <a:pPr algn="just">
              <a:buSzPct val="100000"/>
            </a:pPr>
            <a:endParaRPr lang="en-US" sz="1300" dirty="0"/>
          </a:p>
          <a:p>
            <a:pPr algn="just">
              <a:buSzPct val="100000"/>
            </a:pPr>
            <a:endParaRPr lang="en-US" sz="1300" dirty="0"/>
          </a:p>
        </p:txBody>
      </p:sp>
    </p:spTree>
    <p:extLst>
      <p:ext uri="{BB962C8B-B14F-4D97-AF65-F5344CB8AC3E}">
        <p14:creationId xmlns:p14="http://schemas.microsoft.com/office/powerpoint/2010/main" val="11868030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833" y="188393"/>
            <a:ext cx="2333625" cy="4061700"/>
          </a:xfrm>
        </p:spPr>
        <p:txBody>
          <a:bodyPr/>
          <a:lstStyle/>
          <a:p>
            <a:pPr marL="127000"/>
            <a:r>
              <a:rPr lang="en-US" sz="2400" b="1" dirty="0" err="1"/>
              <a:t>Jawab</a:t>
            </a:r>
            <a:r>
              <a:rPr lang="en-US" sz="2400" b="1" dirty="0"/>
              <a:t> </a:t>
            </a:r>
            <a:r>
              <a:rPr lang="en-US" sz="2400" b="1" dirty="0" err="1"/>
              <a:t>Soal</a:t>
            </a:r>
            <a:r>
              <a:rPr lang="en-US" sz="2400" b="1" dirty="0"/>
              <a:t> 3</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44</a:t>
            </a:r>
          </a:p>
        </p:txBody>
      </p:sp>
      <p:pic>
        <p:nvPicPr>
          <p:cNvPr id="4" name="Picture 3"/>
          <p:cNvPicPr>
            <a:picLocks noChangeAspect="1"/>
          </p:cNvPicPr>
          <p:nvPr/>
        </p:nvPicPr>
        <p:blipFill>
          <a:blip r:embed="rId2"/>
          <a:stretch>
            <a:fillRect/>
          </a:stretch>
        </p:blipFill>
        <p:spPr>
          <a:xfrm>
            <a:off x="2919866" y="231937"/>
            <a:ext cx="5762130" cy="4431780"/>
          </a:xfrm>
          <a:prstGeom prst="rect">
            <a:avLst/>
          </a:prstGeom>
        </p:spPr>
      </p:pic>
    </p:spTree>
    <p:extLst>
      <p:ext uri="{BB962C8B-B14F-4D97-AF65-F5344CB8AC3E}">
        <p14:creationId xmlns:p14="http://schemas.microsoft.com/office/powerpoint/2010/main" val="22459772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833" y="162266"/>
            <a:ext cx="2333625" cy="4061700"/>
          </a:xfrm>
        </p:spPr>
        <p:txBody>
          <a:bodyPr/>
          <a:lstStyle/>
          <a:p>
            <a:pPr marL="127000"/>
            <a:r>
              <a:rPr lang="en-US" sz="2400" b="1" dirty="0" err="1"/>
              <a:t>Contoh</a:t>
            </a:r>
            <a:r>
              <a:rPr lang="en-US" sz="2400" b="1" dirty="0"/>
              <a:t> </a:t>
            </a:r>
            <a:r>
              <a:rPr lang="en-US" sz="2400" b="1" dirty="0" err="1"/>
              <a:t>Soal</a:t>
            </a:r>
            <a:r>
              <a:rPr lang="en-US" sz="2400" b="1" dirty="0"/>
              <a:t> 4</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45</a:t>
            </a:r>
          </a:p>
        </p:txBody>
      </p:sp>
      <p:sp>
        <p:nvSpPr>
          <p:cNvPr id="8" name="Title 4"/>
          <p:cNvSpPr txBox="1">
            <a:spLocks/>
          </p:cNvSpPr>
          <p:nvPr/>
        </p:nvSpPr>
        <p:spPr>
          <a:xfrm>
            <a:off x="2857499" y="171988"/>
            <a:ext cx="5920741" cy="4809313"/>
          </a:xfrm>
          <a:prstGeom prst="rect">
            <a:avLst/>
          </a:prstGeom>
          <a:noFill/>
          <a:ln>
            <a:noFill/>
          </a:ln>
          <a:effectLst>
            <a:outerShdw blurRad="28575" dist="9525" dir="5400000" algn="bl" rotWithShape="0">
              <a:srgbClr val="010C16">
                <a:alpha val="15000"/>
              </a:srgbClr>
            </a:outerShdw>
          </a:effectLst>
        </p:spPr>
        <p:txBody>
          <a:bodyPr spcFirstLastPara="1" wrap="square" lIns="0" tIns="0" rIns="0" bIns="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1pPr>
            <a:lvl2pPr marR="0" lvl="1"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2pPr>
            <a:lvl3pPr marR="0" lvl="2"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3pPr>
            <a:lvl4pPr marR="0" lvl="3"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4pPr>
            <a:lvl5pPr marR="0" lvl="4"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5pPr>
            <a:lvl6pPr marR="0" lvl="5"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6pPr>
            <a:lvl7pPr marR="0" lvl="6"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7pPr>
            <a:lvl8pPr marR="0" lvl="7"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8pPr>
            <a:lvl9pPr marR="0" lvl="8"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9pPr>
          </a:lstStyle>
          <a:p>
            <a:pPr algn="just">
              <a:buSzPct val="100000"/>
            </a:pPr>
            <a:r>
              <a:rPr lang="en-US" sz="1300" dirty="0"/>
              <a:t>PT </a:t>
            </a:r>
            <a:r>
              <a:rPr lang="en-US" sz="1300" dirty="0" err="1"/>
              <a:t>Damai</a:t>
            </a:r>
            <a:r>
              <a:rPr lang="en-US" sz="1300" dirty="0"/>
              <a:t> </a:t>
            </a:r>
            <a:r>
              <a:rPr lang="en-US" sz="1300" dirty="0" err="1"/>
              <a:t>Selalu</a:t>
            </a:r>
            <a:r>
              <a:rPr lang="en-US" sz="1300" dirty="0"/>
              <a:t>, </a:t>
            </a:r>
            <a:r>
              <a:rPr lang="en-US" sz="1300" dirty="0" err="1"/>
              <a:t>adalah</a:t>
            </a:r>
            <a:r>
              <a:rPr lang="en-US" sz="1300" dirty="0"/>
              <a:t> </a:t>
            </a:r>
            <a:r>
              <a:rPr lang="en-US" sz="1300" dirty="0" err="1"/>
              <a:t>perusahaan</a:t>
            </a:r>
            <a:r>
              <a:rPr lang="en-US" sz="1300" dirty="0"/>
              <a:t> yang </a:t>
            </a:r>
            <a:r>
              <a:rPr lang="en-US" sz="1300" dirty="0" err="1"/>
              <a:t>berproduksi</a:t>
            </a:r>
            <a:r>
              <a:rPr lang="en-US" sz="1300" dirty="0"/>
              <a:t> </a:t>
            </a:r>
            <a:r>
              <a:rPr lang="en-US" sz="1300" dirty="0" err="1"/>
              <a:t>berdasarkan</a:t>
            </a:r>
            <a:r>
              <a:rPr lang="en-US" sz="1300" dirty="0"/>
              <a:t> </a:t>
            </a:r>
            <a:r>
              <a:rPr lang="en-US" sz="1300" dirty="0" err="1"/>
              <a:t>pesanan</a:t>
            </a:r>
            <a:r>
              <a:rPr lang="en-US" sz="1300" dirty="0"/>
              <a:t>, </a:t>
            </a:r>
            <a:r>
              <a:rPr lang="en-US" sz="1300" dirty="0" err="1"/>
              <a:t>pembebanan</a:t>
            </a:r>
            <a:r>
              <a:rPr lang="en-US" sz="1300" dirty="0"/>
              <a:t> </a:t>
            </a:r>
            <a:r>
              <a:rPr lang="en-US" sz="1300" dirty="0" err="1"/>
              <a:t>biaya</a:t>
            </a:r>
            <a:r>
              <a:rPr lang="en-US" sz="1300" dirty="0"/>
              <a:t> </a:t>
            </a:r>
            <a:r>
              <a:rPr lang="en-US" sz="1300" dirty="0" err="1"/>
              <a:t>baku</a:t>
            </a:r>
            <a:r>
              <a:rPr lang="en-US" sz="1300" dirty="0"/>
              <a:t> </a:t>
            </a:r>
            <a:r>
              <a:rPr lang="en-US" sz="1300" dirty="0" err="1"/>
              <a:t>langsung</a:t>
            </a:r>
            <a:r>
              <a:rPr lang="en-US" sz="1300" dirty="0"/>
              <a:t> </a:t>
            </a:r>
            <a:r>
              <a:rPr lang="en-US" sz="1300" dirty="0" err="1"/>
              <a:t>dan</a:t>
            </a:r>
            <a:r>
              <a:rPr lang="en-US" sz="1300" dirty="0"/>
              <a:t> </a:t>
            </a:r>
            <a:r>
              <a:rPr lang="en-US" sz="1300" dirty="0" err="1"/>
              <a:t>tenaga</a:t>
            </a:r>
            <a:r>
              <a:rPr lang="en-US" sz="1300" dirty="0"/>
              <a:t> </a:t>
            </a:r>
            <a:r>
              <a:rPr lang="en-US" sz="1300" dirty="0" err="1"/>
              <a:t>kerja</a:t>
            </a:r>
            <a:r>
              <a:rPr lang="en-US" sz="1300" dirty="0"/>
              <a:t> </a:t>
            </a:r>
            <a:r>
              <a:rPr lang="en-US" sz="1300" dirty="0" err="1"/>
              <a:t>langsung</a:t>
            </a:r>
            <a:r>
              <a:rPr lang="en-US" sz="1300" dirty="0"/>
              <a:t> </a:t>
            </a:r>
            <a:r>
              <a:rPr lang="en-US" sz="1300" dirty="0" err="1"/>
              <a:t>berdasarkan</a:t>
            </a:r>
            <a:r>
              <a:rPr lang="en-US" sz="1300" dirty="0"/>
              <a:t> </a:t>
            </a:r>
            <a:r>
              <a:rPr lang="en-US" sz="1300" dirty="0" err="1"/>
              <a:t>biaya</a:t>
            </a:r>
            <a:r>
              <a:rPr lang="en-US" sz="1300" dirty="0"/>
              <a:t> </a:t>
            </a:r>
            <a:r>
              <a:rPr lang="en-US" sz="1300" dirty="0" err="1"/>
              <a:t>sesungguhnya</a:t>
            </a:r>
            <a:r>
              <a:rPr lang="en-US" sz="1300" dirty="0"/>
              <a:t>, </a:t>
            </a:r>
            <a:r>
              <a:rPr lang="en-US" sz="1300" dirty="0" err="1"/>
              <a:t>sedangkan</a:t>
            </a:r>
            <a:r>
              <a:rPr lang="en-US" sz="1300" dirty="0"/>
              <a:t> </a:t>
            </a:r>
            <a:r>
              <a:rPr lang="en-US" sz="1300" dirty="0" err="1"/>
              <a:t>untuk</a:t>
            </a:r>
            <a:r>
              <a:rPr lang="en-US" sz="1300" dirty="0"/>
              <a:t> </a:t>
            </a:r>
            <a:r>
              <a:rPr lang="en-US" sz="1300" dirty="0" err="1"/>
              <a:t>biaya</a:t>
            </a:r>
            <a:r>
              <a:rPr lang="en-US" sz="1300" dirty="0"/>
              <a:t> overhead </a:t>
            </a:r>
            <a:r>
              <a:rPr lang="en-US" sz="1300" dirty="0" err="1"/>
              <a:t>pabrik</a:t>
            </a:r>
            <a:r>
              <a:rPr lang="en-US" sz="1300" dirty="0"/>
              <a:t> </a:t>
            </a:r>
            <a:r>
              <a:rPr lang="en-US" sz="1300" dirty="0" err="1"/>
              <a:t>berdasarkan</a:t>
            </a:r>
            <a:r>
              <a:rPr lang="en-US" sz="1300" dirty="0"/>
              <a:t> </a:t>
            </a:r>
            <a:r>
              <a:rPr lang="en-US" sz="1300" dirty="0" err="1"/>
              <a:t>tarif</a:t>
            </a:r>
            <a:r>
              <a:rPr lang="en-US" sz="1300" dirty="0"/>
              <a:t> </a:t>
            </a:r>
            <a:r>
              <a:rPr lang="en-US" sz="1300" dirty="0" err="1"/>
              <a:t>ditentukan</a:t>
            </a:r>
            <a:r>
              <a:rPr lang="en-US" sz="1300" dirty="0"/>
              <a:t> di </a:t>
            </a:r>
            <a:r>
              <a:rPr lang="en-US" sz="1300" dirty="0" err="1"/>
              <a:t>muka</a:t>
            </a:r>
            <a:r>
              <a:rPr lang="en-US" sz="1300" dirty="0"/>
              <a:t> </a:t>
            </a:r>
            <a:r>
              <a:rPr lang="en-US" sz="1300" dirty="0" err="1"/>
              <a:t>dengan</a:t>
            </a:r>
            <a:r>
              <a:rPr lang="en-US" sz="1300" dirty="0"/>
              <a:t> </a:t>
            </a:r>
            <a:r>
              <a:rPr lang="en-US" sz="1300" dirty="0" err="1"/>
              <a:t>dasar</a:t>
            </a:r>
            <a:r>
              <a:rPr lang="en-US" sz="1300" dirty="0"/>
              <a:t> </a:t>
            </a:r>
            <a:r>
              <a:rPr lang="en-US" sz="1300" dirty="0" err="1"/>
              <a:t>pembebanan</a:t>
            </a:r>
            <a:r>
              <a:rPr lang="en-US" sz="1300" dirty="0"/>
              <a:t> Jam </a:t>
            </a:r>
            <a:r>
              <a:rPr lang="en-US" sz="1300" dirty="0" err="1"/>
              <a:t>Kerja</a:t>
            </a:r>
            <a:r>
              <a:rPr lang="en-US" sz="1300" dirty="0"/>
              <a:t> </a:t>
            </a:r>
            <a:r>
              <a:rPr lang="en-US" sz="1300" dirty="0" err="1"/>
              <a:t>Langsung</a:t>
            </a:r>
            <a:r>
              <a:rPr lang="en-US" sz="1300" dirty="0"/>
              <a:t> (JKL). </a:t>
            </a:r>
            <a:r>
              <a:rPr lang="en-US" sz="1300" dirty="0" err="1"/>
              <a:t>Berdasarkan</a:t>
            </a:r>
            <a:r>
              <a:rPr lang="en-US" sz="1300" dirty="0"/>
              <a:t> </a:t>
            </a:r>
            <a:r>
              <a:rPr lang="en-US" sz="1300" dirty="0" err="1"/>
              <a:t>catatan</a:t>
            </a:r>
            <a:r>
              <a:rPr lang="en-US" sz="1300" dirty="0"/>
              <a:t> </a:t>
            </a:r>
            <a:r>
              <a:rPr lang="en-US" sz="1300" dirty="0" err="1"/>
              <a:t>perusahaan</a:t>
            </a:r>
            <a:r>
              <a:rPr lang="en-US" sz="1300" dirty="0"/>
              <a:t> </a:t>
            </a:r>
            <a:r>
              <a:rPr lang="en-US" sz="1300" dirty="0" err="1"/>
              <a:t>pada</a:t>
            </a:r>
            <a:r>
              <a:rPr lang="en-US" sz="1300" dirty="0"/>
              <a:t> </a:t>
            </a:r>
            <a:r>
              <a:rPr lang="en-US" sz="1300" dirty="0" err="1"/>
              <a:t>awal</a:t>
            </a:r>
            <a:r>
              <a:rPr lang="en-US" sz="1300" dirty="0"/>
              <a:t> September 2022 </a:t>
            </a:r>
            <a:r>
              <a:rPr lang="en-US" sz="1300" dirty="0" err="1"/>
              <a:t>terdapat</a:t>
            </a:r>
            <a:r>
              <a:rPr lang="en-US" sz="1300" dirty="0"/>
              <a:t> </a:t>
            </a:r>
            <a:r>
              <a:rPr lang="en-US" sz="1300" dirty="0" err="1"/>
              <a:t>dua</a:t>
            </a:r>
            <a:r>
              <a:rPr lang="en-US" sz="1300" dirty="0"/>
              <a:t> </a:t>
            </a:r>
            <a:r>
              <a:rPr lang="en-US" sz="1300" dirty="0" err="1"/>
              <a:t>pesanan</a:t>
            </a:r>
            <a:r>
              <a:rPr lang="en-US" sz="1300" dirty="0"/>
              <a:t> yang </a:t>
            </a:r>
            <a:r>
              <a:rPr lang="en-US" sz="1300" dirty="0" err="1"/>
              <a:t>belum</a:t>
            </a:r>
            <a:r>
              <a:rPr lang="en-US" sz="1300" dirty="0"/>
              <a:t> </a:t>
            </a:r>
            <a:r>
              <a:rPr lang="en-US" sz="1300" dirty="0" err="1"/>
              <a:t>diserahkan</a:t>
            </a:r>
            <a:r>
              <a:rPr lang="en-US" sz="1300" dirty="0"/>
              <a:t> </a:t>
            </a:r>
            <a:r>
              <a:rPr lang="en-US" sz="1300" dirty="0" err="1"/>
              <a:t>ke</a:t>
            </a:r>
            <a:r>
              <a:rPr lang="en-US" sz="1300" dirty="0"/>
              <a:t> </a:t>
            </a:r>
            <a:r>
              <a:rPr lang="en-US" sz="1300" dirty="0" err="1"/>
              <a:t>pemesan</a:t>
            </a:r>
            <a:r>
              <a:rPr lang="en-US" sz="1300" dirty="0"/>
              <a:t> </a:t>
            </a:r>
            <a:r>
              <a:rPr lang="en-US" sz="1300" dirty="0" err="1"/>
              <a:t>yaitu</a:t>
            </a:r>
            <a:r>
              <a:rPr lang="en-US" sz="1300" dirty="0"/>
              <a:t> JOB ML-1 </a:t>
            </a:r>
            <a:r>
              <a:rPr lang="en-US" sz="1300" dirty="0" err="1"/>
              <a:t>dan</a:t>
            </a:r>
            <a:r>
              <a:rPr lang="en-US" sz="1300" dirty="0"/>
              <a:t> </a:t>
            </a:r>
            <a:r>
              <a:rPr lang="en-US" sz="1300" dirty="0" err="1"/>
              <a:t>Pesanan</a:t>
            </a:r>
            <a:r>
              <a:rPr lang="en-US" sz="1300" dirty="0"/>
              <a:t> JOB ML-2, </a:t>
            </a:r>
            <a:r>
              <a:rPr lang="en-US" sz="1300" dirty="0" err="1"/>
              <a:t>dengan</a:t>
            </a:r>
            <a:r>
              <a:rPr lang="en-US" sz="1300" dirty="0"/>
              <a:t> </a:t>
            </a:r>
            <a:r>
              <a:rPr lang="en-US" sz="1300" dirty="0" err="1"/>
              <a:t>serapan</a:t>
            </a:r>
            <a:r>
              <a:rPr lang="en-US" sz="1300" dirty="0"/>
              <a:t> </a:t>
            </a:r>
            <a:r>
              <a:rPr lang="en-US" sz="1300" dirty="0" err="1"/>
              <a:t>biaya</a:t>
            </a:r>
            <a:r>
              <a:rPr lang="en-US" sz="1300" dirty="0"/>
              <a:t> </a:t>
            </a:r>
            <a:r>
              <a:rPr lang="en-US" sz="1300" dirty="0" err="1"/>
              <a:t>sebagai</a:t>
            </a:r>
            <a:r>
              <a:rPr lang="en-US" sz="1300" dirty="0"/>
              <a:t> </a:t>
            </a:r>
            <a:r>
              <a:rPr lang="en-US" sz="1300" dirty="0" err="1"/>
              <a:t>berikut</a:t>
            </a:r>
            <a:r>
              <a:rPr lang="en-US" sz="1300" dirty="0"/>
              <a:t> :</a:t>
            </a:r>
          </a:p>
          <a:p>
            <a:pPr algn="just">
              <a:buSzPct val="100000"/>
            </a:pPr>
            <a:endParaRPr lang="en-US" sz="1300" dirty="0"/>
          </a:p>
          <a:p>
            <a:pPr algn="just">
              <a:buSzPct val="100000"/>
            </a:pPr>
            <a:endParaRPr lang="en-US" sz="1300" dirty="0"/>
          </a:p>
          <a:p>
            <a:pPr algn="just">
              <a:buSzPct val="100000"/>
            </a:pPr>
            <a:endParaRPr lang="en-US" sz="1300" dirty="0"/>
          </a:p>
          <a:p>
            <a:pPr algn="just">
              <a:buSzPct val="100000"/>
            </a:pPr>
            <a:endParaRPr lang="en-US" sz="1300" dirty="0"/>
          </a:p>
          <a:p>
            <a:pPr algn="just">
              <a:buSzPct val="100000"/>
            </a:pPr>
            <a:endParaRPr lang="en-US" sz="1300" dirty="0"/>
          </a:p>
          <a:p>
            <a:pPr algn="just">
              <a:buSzPct val="100000"/>
            </a:pPr>
            <a:endParaRPr lang="en-US" sz="1300" dirty="0"/>
          </a:p>
          <a:p>
            <a:pPr algn="just">
              <a:buSzPct val="100000"/>
            </a:pPr>
            <a:endParaRPr lang="en-US" sz="1300" dirty="0"/>
          </a:p>
          <a:p>
            <a:pPr algn="just">
              <a:buSzPct val="100000"/>
            </a:pPr>
            <a:r>
              <a:rPr lang="en-US" sz="1300" dirty="0" err="1"/>
              <a:t>Selama</a:t>
            </a:r>
            <a:r>
              <a:rPr lang="en-US" sz="1300" dirty="0"/>
              <a:t> </a:t>
            </a:r>
            <a:r>
              <a:rPr lang="en-US" sz="1300" dirty="0" err="1"/>
              <a:t>bulan</a:t>
            </a:r>
            <a:r>
              <a:rPr lang="en-US" sz="1300" dirty="0"/>
              <a:t> September, </a:t>
            </a:r>
            <a:r>
              <a:rPr lang="en-US" sz="1300" dirty="0" err="1"/>
              <a:t>selain</a:t>
            </a:r>
            <a:r>
              <a:rPr lang="en-US" sz="1300" dirty="0"/>
              <a:t> </a:t>
            </a:r>
            <a:r>
              <a:rPr lang="en-US" sz="1300" dirty="0" err="1"/>
              <a:t>menyelesaikan</a:t>
            </a:r>
            <a:r>
              <a:rPr lang="en-US" sz="1300" dirty="0"/>
              <a:t> </a:t>
            </a:r>
            <a:r>
              <a:rPr lang="en-US" sz="1300" dirty="0" err="1"/>
              <a:t>produk</a:t>
            </a:r>
            <a:r>
              <a:rPr lang="en-US" sz="1300" dirty="0"/>
              <a:t> di </a:t>
            </a:r>
            <a:r>
              <a:rPr lang="en-US" sz="1300" dirty="0" err="1"/>
              <a:t>atas</a:t>
            </a:r>
            <a:r>
              <a:rPr lang="en-US" sz="1300" dirty="0"/>
              <a:t>, </a:t>
            </a:r>
            <a:r>
              <a:rPr lang="en-US" sz="1300" dirty="0" err="1"/>
              <a:t>juga</a:t>
            </a:r>
            <a:r>
              <a:rPr lang="en-US" sz="1300" dirty="0"/>
              <a:t> </a:t>
            </a:r>
            <a:r>
              <a:rPr lang="en-US" sz="1300" dirty="0" err="1"/>
              <a:t>mengerjakan</a:t>
            </a:r>
            <a:r>
              <a:rPr lang="en-US" sz="1300" dirty="0"/>
              <a:t> JOB : ML-3, ML-4 </a:t>
            </a:r>
            <a:r>
              <a:rPr lang="en-US" sz="1300" dirty="0" err="1"/>
              <a:t>dan</a:t>
            </a:r>
            <a:r>
              <a:rPr lang="en-US" sz="1300" dirty="0"/>
              <a:t> ML-5, </a:t>
            </a:r>
            <a:r>
              <a:rPr lang="en-US" sz="1300" dirty="0" err="1"/>
              <a:t>dengan</a:t>
            </a:r>
            <a:r>
              <a:rPr lang="en-US" sz="1300" dirty="0"/>
              <a:t> </a:t>
            </a:r>
            <a:r>
              <a:rPr lang="en-US" sz="1300" dirty="0" err="1"/>
              <a:t>biaya</a:t>
            </a:r>
            <a:r>
              <a:rPr lang="en-US" sz="1300" dirty="0"/>
              <a:t> </a:t>
            </a:r>
            <a:r>
              <a:rPr lang="en-US" sz="1300" dirty="0" err="1"/>
              <a:t>bahan</a:t>
            </a:r>
            <a:r>
              <a:rPr lang="en-US" sz="1300" dirty="0"/>
              <a:t> </a:t>
            </a:r>
            <a:r>
              <a:rPr lang="en-US" sz="1300" dirty="0" err="1"/>
              <a:t>baku</a:t>
            </a:r>
            <a:r>
              <a:rPr lang="en-US" sz="1300" dirty="0"/>
              <a:t> </a:t>
            </a:r>
            <a:r>
              <a:rPr lang="en-US" sz="1300" dirty="0" err="1"/>
              <a:t>langsung</a:t>
            </a:r>
            <a:r>
              <a:rPr lang="en-US" sz="1300" dirty="0"/>
              <a:t> </a:t>
            </a:r>
            <a:r>
              <a:rPr lang="en-US" sz="1300" dirty="0" err="1"/>
              <a:t>dan</a:t>
            </a:r>
            <a:r>
              <a:rPr lang="en-US" sz="1300" dirty="0"/>
              <a:t> </a:t>
            </a:r>
            <a:r>
              <a:rPr lang="en-US" sz="1300" dirty="0" err="1"/>
              <a:t>tenaga</a:t>
            </a:r>
            <a:r>
              <a:rPr lang="en-US" sz="1300" dirty="0"/>
              <a:t> </a:t>
            </a:r>
            <a:r>
              <a:rPr lang="en-US" sz="1300" dirty="0" err="1"/>
              <a:t>kerja</a:t>
            </a:r>
            <a:r>
              <a:rPr lang="en-US" sz="1300" dirty="0"/>
              <a:t> </a:t>
            </a:r>
            <a:r>
              <a:rPr lang="en-US" sz="1300" dirty="0" err="1"/>
              <a:t>langsung</a:t>
            </a:r>
            <a:r>
              <a:rPr lang="en-US" sz="1300" dirty="0"/>
              <a:t> </a:t>
            </a:r>
            <a:r>
              <a:rPr lang="en-US" sz="1300" dirty="0" err="1"/>
              <a:t>sebagai</a:t>
            </a:r>
            <a:r>
              <a:rPr lang="en-US" sz="1300" dirty="0"/>
              <a:t> </a:t>
            </a:r>
            <a:r>
              <a:rPr lang="en-US" sz="1300" dirty="0" err="1"/>
              <a:t>berikut</a:t>
            </a:r>
            <a:r>
              <a:rPr lang="en-US" sz="1300" dirty="0"/>
              <a:t>:</a:t>
            </a:r>
          </a:p>
          <a:p>
            <a:pPr algn="just">
              <a:buSzPct val="100000"/>
            </a:pPr>
            <a:endParaRPr lang="en-US" sz="1300" dirty="0"/>
          </a:p>
          <a:p>
            <a:pPr algn="just">
              <a:buSzPct val="100000"/>
            </a:pPr>
            <a:endParaRPr lang="en-US" sz="1300" dirty="0"/>
          </a:p>
          <a:p>
            <a:pPr algn="just">
              <a:buSzPct val="100000"/>
            </a:pPr>
            <a:endParaRPr lang="en-US" sz="1300" dirty="0"/>
          </a:p>
          <a:p>
            <a:pPr algn="just">
              <a:buSzPct val="100000"/>
            </a:pPr>
            <a:endParaRPr lang="en-US" sz="1300" dirty="0"/>
          </a:p>
          <a:p>
            <a:pPr algn="just">
              <a:buSzPct val="100000"/>
            </a:pPr>
            <a:r>
              <a:rPr lang="en-US" sz="1300" dirty="0"/>
              <a:t>Pada </a:t>
            </a:r>
            <a:r>
              <a:rPr lang="en-US" sz="1300" dirty="0" err="1"/>
              <a:t>tanggal</a:t>
            </a:r>
            <a:r>
              <a:rPr lang="en-US" sz="1300" dirty="0"/>
              <a:t> 30 September </a:t>
            </a:r>
            <a:r>
              <a:rPr lang="en-US" sz="1300" dirty="0" err="1"/>
              <a:t>menurut</a:t>
            </a:r>
            <a:r>
              <a:rPr lang="en-US" sz="1300" dirty="0"/>
              <a:t> </a:t>
            </a:r>
            <a:r>
              <a:rPr lang="en-US" sz="1300" dirty="0" err="1"/>
              <a:t>catatan</a:t>
            </a:r>
            <a:r>
              <a:rPr lang="en-US" sz="1300" dirty="0"/>
              <a:t> </a:t>
            </a:r>
            <a:r>
              <a:rPr lang="en-US" sz="1300" dirty="0" err="1"/>
              <a:t>perusahaan</a:t>
            </a:r>
            <a:r>
              <a:rPr lang="en-US" sz="1300" dirty="0"/>
              <a:t> </a:t>
            </a:r>
            <a:r>
              <a:rPr lang="en-US" sz="1300" dirty="0" err="1"/>
              <a:t>ada</a:t>
            </a:r>
            <a:r>
              <a:rPr lang="en-US" sz="1300" dirty="0"/>
              <a:t> </a:t>
            </a:r>
            <a:r>
              <a:rPr lang="en-US" sz="1300" dirty="0" err="1"/>
              <a:t>satu</a:t>
            </a:r>
            <a:r>
              <a:rPr lang="en-US" sz="1300" dirty="0"/>
              <a:t> JOB yang </a:t>
            </a:r>
            <a:r>
              <a:rPr lang="en-US" sz="1300" dirty="0" err="1"/>
              <a:t>belum</a:t>
            </a:r>
            <a:r>
              <a:rPr lang="en-US" sz="1300" dirty="0"/>
              <a:t> </a:t>
            </a:r>
            <a:r>
              <a:rPr lang="en-US" sz="1300" dirty="0" err="1"/>
              <a:t>selesai</a:t>
            </a:r>
            <a:r>
              <a:rPr lang="en-US" sz="1300" dirty="0"/>
              <a:t> </a:t>
            </a:r>
            <a:r>
              <a:rPr lang="en-US" sz="1300" dirty="0" err="1"/>
              <a:t>yaitu</a:t>
            </a:r>
            <a:r>
              <a:rPr lang="en-US" sz="1300" dirty="0"/>
              <a:t> JOB ML-5 dan </a:t>
            </a:r>
            <a:r>
              <a:rPr lang="en-US" sz="1300" dirty="0" err="1"/>
              <a:t>satu</a:t>
            </a:r>
            <a:r>
              <a:rPr lang="en-US" sz="1300" dirty="0"/>
              <a:t> </a:t>
            </a:r>
            <a:r>
              <a:rPr lang="en-US" sz="1300" dirty="0" err="1"/>
              <a:t>pesanan</a:t>
            </a:r>
            <a:r>
              <a:rPr lang="en-US" sz="1300" dirty="0"/>
              <a:t> yang </a:t>
            </a:r>
            <a:r>
              <a:rPr lang="en-US" sz="1300" dirty="0" err="1"/>
              <a:t>sudah</a:t>
            </a:r>
            <a:r>
              <a:rPr lang="en-US" sz="1300" dirty="0"/>
              <a:t> </a:t>
            </a:r>
            <a:r>
              <a:rPr lang="en-US" sz="1300" dirty="0" err="1"/>
              <a:t>selesai</a:t>
            </a:r>
            <a:r>
              <a:rPr lang="en-US" sz="1300" dirty="0"/>
              <a:t> </a:t>
            </a:r>
            <a:r>
              <a:rPr lang="en-US" sz="1300" dirty="0" err="1"/>
              <a:t>tetapi</a:t>
            </a:r>
            <a:r>
              <a:rPr lang="en-US" sz="1300" dirty="0"/>
              <a:t> </a:t>
            </a:r>
            <a:r>
              <a:rPr lang="en-US" sz="1300" dirty="0" err="1"/>
              <a:t>belum</a:t>
            </a:r>
            <a:r>
              <a:rPr lang="en-US" sz="1300" dirty="0"/>
              <a:t> </a:t>
            </a:r>
            <a:r>
              <a:rPr lang="en-US" sz="1300" dirty="0" err="1"/>
              <a:t>diserahkan</a:t>
            </a:r>
            <a:r>
              <a:rPr lang="en-US" sz="1300" dirty="0"/>
              <a:t> </a:t>
            </a:r>
            <a:r>
              <a:rPr lang="en-US" sz="1300" dirty="0" err="1"/>
              <a:t>ke</a:t>
            </a:r>
            <a:r>
              <a:rPr lang="en-US" sz="1300" dirty="0"/>
              <a:t> </a:t>
            </a:r>
            <a:r>
              <a:rPr lang="en-US" sz="1300" dirty="0" err="1"/>
              <a:t>pemesan</a:t>
            </a:r>
            <a:r>
              <a:rPr lang="en-US" sz="1300" dirty="0"/>
              <a:t> </a:t>
            </a:r>
            <a:r>
              <a:rPr lang="en-US" sz="1300" dirty="0" err="1"/>
              <a:t>yaitu</a:t>
            </a:r>
            <a:r>
              <a:rPr lang="en-US" sz="1300" dirty="0"/>
              <a:t> JOB ML-3.</a:t>
            </a:r>
          </a:p>
          <a:p>
            <a:pPr algn="just">
              <a:buSzPct val="100000"/>
            </a:pPr>
            <a:endParaRPr lang="en-US" sz="1300" dirty="0"/>
          </a:p>
        </p:txBody>
      </p:sp>
      <p:pic>
        <p:nvPicPr>
          <p:cNvPr id="3" name="Picture 2"/>
          <p:cNvPicPr>
            <a:picLocks noChangeAspect="1"/>
          </p:cNvPicPr>
          <p:nvPr/>
        </p:nvPicPr>
        <p:blipFill>
          <a:blip r:embed="rId2"/>
          <a:stretch>
            <a:fillRect/>
          </a:stretch>
        </p:blipFill>
        <p:spPr>
          <a:xfrm>
            <a:off x="3292793" y="1777891"/>
            <a:ext cx="4174807" cy="1128326"/>
          </a:xfrm>
          <a:prstGeom prst="rect">
            <a:avLst/>
          </a:prstGeom>
        </p:spPr>
      </p:pic>
      <p:pic>
        <p:nvPicPr>
          <p:cNvPr id="4" name="Picture 3"/>
          <p:cNvPicPr>
            <a:picLocks noChangeAspect="1"/>
          </p:cNvPicPr>
          <p:nvPr/>
        </p:nvPicPr>
        <p:blipFill>
          <a:blip r:embed="rId3"/>
          <a:stretch>
            <a:fillRect/>
          </a:stretch>
        </p:blipFill>
        <p:spPr>
          <a:xfrm>
            <a:off x="3292793" y="3673313"/>
            <a:ext cx="5138796" cy="579228"/>
          </a:xfrm>
          <a:prstGeom prst="rect">
            <a:avLst/>
          </a:prstGeom>
        </p:spPr>
      </p:pic>
    </p:spTree>
    <p:extLst>
      <p:ext uri="{BB962C8B-B14F-4D97-AF65-F5344CB8AC3E}">
        <p14:creationId xmlns:p14="http://schemas.microsoft.com/office/powerpoint/2010/main" val="23794871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833" y="162266"/>
            <a:ext cx="2333625" cy="4061700"/>
          </a:xfrm>
        </p:spPr>
        <p:txBody>
          <a:bodyPr/>
          <a:lstStyle/>
          <a:p>
            <a:pPr marL="127000"/>
            <a:r>
              <a:rPr lang="en-US" sz="2400" b="1" dirty="0" err="1"/>
              <a:t>Contoh</a:t>
            </a:r>
            <a:r>
              <a:rPr lang="en-US" sz="2400" b="1" dirty="0"/>
              <a:t> </a:t>
            </a:r>
            <a:r>
              <a:rPr lang="en-US" sz="2400" b="1" dirty="0" err="1"/>
              <a:t>Soal</a:t>
            </a:r>
            <a:r>
              <a:rPr lang="en-US" sz="2400" b="1" dirty="0"/>
              <a:t> 4</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46</a:t>
            </a:r>
          </a:p>
        </p:txBody>
      </p:sp>
      <p:sp>
        <p:nvSpPr>
          <p:cNvPr id="8" name="Title 4"/>
          <p:cNvSpPr txBox="1">
            <a:spLocks/>
          </p:cNvSpPr>
          <p:nvPr/>
        </p:nvSpPr>
        <p:spPr>
          <a:xfrm>
            <a:off x="2857499" y="171988"/>
            <a:ext cx="5920741" cy="4809313"/>
          </a:xfrm>
          <a:prstGeom prst="rect">
            <a:avLst/>
          </a:prstGeom>
          <a:noFill/>
          <a:ln>
            <a:noFill/>
          </a:ln>
          <a:effectLst>
            <a:outerShdw blurRad="28575" dist="9525" dir="5400000" algn="bl" rotWithShape="0">
              <a:srgbClr val="010C16">
                <a:alpha val="15000"/>
              </a:srgbClr>
            </a:outerShdw>
          </a:effectLst>
        </p:spPr>
        <p:txBody>
          <a:bodyPr spcFirstLastPara="1" wrap="square" lIns="0" tIns="0" rIns="0" bIns="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1pPr>
            <a:lvl2pPr marR="0" lvl="1"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2pPr>
            <a:lvl3pPr marR="0" lvl="2"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3pPr>
            <a:lvl4pPr marR="0" lvl="3"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4pPr>
            <a:lvl5pPr marR="0" lvl="4"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5pPr>
            <a:lvl6pPr marR="0" lvl="5"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6pPr>
            <a:lvl7pPr marR="0" lvl="6"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7pPr>
            <a:lvl8pPr marR="0" lvl="7"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8pPr>
            <a:lvl9pPr marR="0" lvl="8"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9pPr>
          </a:lstStyle>
          <a:p>
            <a:pPr algn="just">
              <a:buSzPct val="100000"/>
            </a:pPr>
            <a:r>
              <a:rPr lang="en-US" sz="1300" dirty="0" err="1"/>
              <a:t>Informasi</a:t>
            </a:r>
            <a:r>
              <a:rPr lang="en-US" sz="1300" dirty="0"/>
              <a:t> lain :</a:t>
            </a:r>
          </a:p>
          <a:p>
            <a:pPr marL="342900" indent="-342900" algn="just">
              <a:buSzPct val="100000"/>
              <a:buFont typeface="+mj-lt"/>
              <a:buAutoNum type="arabicPeriod"/>
            </a:pPr>
            <a:r>
              <a:rPr lang="en-US" sz="1300" dirty="0" err="1"/>
              <a:t>Tarif</a:t>
            </a:r>
            <a:r>
              <a:rPr lang="en-US" sz="1300" dirty="0"/>
              <a:t> </a:t>
            </a:r>
            <a:r>
              <a:rPr lang="en-US" sz="1300" dirty="0" err="1"/>
              <a:t>tenaga</a:t>
            </a:r>
            <a:r>
              <a:rPr lang="en-US" sz="1300" dirty="0"/>
              <a:t> </a:t>
            </a:r>
            <a:r>
              <a:rPr lang="en-US" sz="1300" dirty="0" err="1"/>
              <a:t>Rp</a:t>
            </a:r>
            <a:r>
              <a:rPr lang="en-US" sz="1300" dirty="0"/>
              <a:t> 300,- per jam, yang </a:t>
            </a:r>
            <a:r>
              <a:rPr lang="en-US" sz="1300" dirty="0" err="1"/>
              <a:t>akan</a:t>
            </a:r>
            <a:r>
              <a:rPr lang="en-US" sz="1300" dirty="0"/>
              <a:t> </a:t>
            </a:r>
            <a:r>
              <a:rPr lang="en-US" sz="1300" dirty="0" err="1"/>
              <a:t>berlaku</a:t>
            </a:r>
            <a:r>
              <a:rPr lang="en-US" sz="1300" dirty="0"/>
              <a:t> </a:t>
            </a:r>
            <a:r>
              <a:rPr lang="en-US" sz="1300" dirty="0" err="1"/>
              <a:t>selama</a:t>
            </a:r>
            <a:r>
              <a:rPr lang="en-US" sz="1300" dirty="0"/>
              <a:t> </a:t>
            </a:r>
            <a:r>
              <a:rPr lang="en-US" sz="1300" dirty="0" err="1"/>
              <a:t>tahun</a:t>
            </a:r>
            <a:r>
              <a:rPr lang="en-US" sz="1300" dirty="0"/>
              <a:t> 2022</a:t>
            </a:r>
          </a:p>
          <a:p>
            <a:pPr marL="342900" indent="-342900" algn="just">
              <a:buSzPct val="100000"/>
              <a:buFont typeface="+mj-lt"/>
              <a:buAutoNum type="arabicPeriod"/>
            </a:pPr>
            <a:r>
              <a:rPr lang="en-US" sz="1300" dirty="0" err="1"/>
              <a:t>Untuk</a:t>
            </a:r>
            <a:r>
              <a:rPr lang="en-US" sz="1300" dirty="0"/>
              <a:t> </a:t>
            </a:r>
            <a:r>
              <a:rPr lang="en-US" sz="1300" dirty="0" err="1"/>
              <a:t>bahan</a:t>
            </a:r>
            <a:r>
              <a:rPr lang="en-US" sz="1300" dirty="0"/>
              <a:t> </a:t>
            </a:r>
            <a:r>
              <a:rPr lang="en-US" sz="1300" dirty="0" err="1"/>
              <a:t>baku</a:t>
            </a:r>
            <a:r>
              <a:rPr lang="en-US" sz="1300" dirty="0"/>
              <a:t> </a:t>
            </a:r>
            <a:r>
              <a:rPr lang="en-US" sz="1300" dirty="0" err="1"/>
              <a:t>perusahaan</a:t>
            </a:r>
            <a:r>
              <a:rPr lang="en-US" sz="1300" dirty="0"/>
              <a:t> </a:t>
            </a:r>
            <a:r>
              <a:rPr lang="en-US" sz="1300" dirty="0" err="1"/>
              <a:t>menggunakan</a:t>
            </a:r>
            <a:r>
              <a:rPr lang="en-US" sz="1300" dirty="0"/>
              <a:t> </a:t>
            </a:r>
            <a:r>
              <a:rPr lang="en-US" sz="1300" dirty="0" err="1"/>
              <a:t>satu</a:t>
            </a:r>
            <a:r>
              <a:rPr lang="en-US" sz="1300" dirty="0"/>
              <a:t> </a:t>
            </a:r>
            <a:r>
              <a:rPr lang="en-US" sz="1300" dirty="0" err="1"/>
              <a:t>perkiraan</a:t>
            </a:r>
            <a:r>
              <a:rPr lang="en-US" sz="1300" dirty="0"/>
              <a:t> </a:t>
            </a:r>
            <a:r>
              <a:rPr lang="en-US" sz="1300" dirty="0" err="1"/>
              <a:t>yaitu</a:t>
            </a:r>
            <a:r>
              <a:rPr lang="en-US" sz="1300" dirty="0"/>
              <a:t> </a:t>
            </a:r>
            <a:r>
              <a:rPr lang="en-US" sz="1300" dirty="0" err="1"/>
              <a:t>perkiaan</a:t>
            </a:r>
            <a:r>
              <a:rPr lang="en-US" sz="1300" dirty="0"/>
              <a:t> “</a:t>
            </a:r>
            <a:r>
              <a:rPr lang="en-US" sz="1300" dirty="0" err="1"/>
              <a:t>bahan</a:t>
            </a:r>
            <a:r>
              <a:rPr lang="en-US" sz="1300" dirty="0"/>
              <a:t> </a:t>
            </a:r>
            <a:r>
              <a:rPr lang="en-US" sz="1300" dirty="0" err="1"/>
              <a:t>baku</a:t>
            </a:r>
            <a:r>
              <a:rPr lang="en-US" sz="1300" dirty="0"/>
              <a:t>”, yang </a:t>
            </a:r>
            <a:r>
              <a:rPr lang="en-US" sz="1300" dirty="0" err="1"/>
              <a:t>digunakan</a:t>
            </a:r>
            <a:r>
              <a:rPr lang="en-US" sz="1300" dirty="0"/>
              <a:t> </a:t>
            </a:r>
            <a:r>
              <a:rPr lang="en-US" sz="1300" dirty="0" err="1"/>
              <a:t>untuk</a:t>
            </a:r>
            <a:r>
              <a:rPr lang="en-US" sz="1300" dirty="0"/>
              <a:t> </a:t>
            </a:r>
            <a:r>
              <a:rPr lang="en-US" sz="1300" dirty="0" err="1"/>
              <a:t>menampung</a:t>
            </a:r>
            <a:r>
              <a:rPr lang="en-US" sz="1300" dirty="0"/>
              <a:t> </a:t>
            </a:r>
            <a:r>
              <a:rPr lang="en-US" sz="1300" dirty="0" err="1"/>
              <a:t>bahan</a:t>
            </a:r>
            <a:r>
              <a:rPr lang="en-US" sz="1300" dirty="0"/>
              <a:t> </a:t>
            </a:r>
            <a:r>
              <a:rPr lang="en-US" sz="1300" dirty="0" err="1"/>
              <a:t>baku</a:t>
            </a:r>
            <a:r>
              <a:rPr lang="en-US" sz="1300" dirty="0"/>
              <a:t> </a:t>
            </a:r>
            <a:r>
              <a:rPr lang="en-US" sz="1300" dirty="0" err="1"/>
              <a:t>langsung</a:t>
            </a:r>
            <a:r>
              <a:rPr lang="en-US" sz="1300" dirty="0"/>
              <a:t> </a:t>
            </a:r>
            <a:r>
              <a:rPr lang="en-US" sz="1300" dirty="0" err="1"/>
              <a:t>dan</a:t>
            </a:r>
            <a:r>
              <a:rPr lang="en-US" sz="1300" dirty="0"/>
              <a:t> </a:t>
            </a:r>
            <a:r>
              <a:rPr lang="en-US" sz="1300" dirty="0" err="1"/>
              <a:t>bahan</a:t>
            </a:r>
            <a:r>
              <a:rPr lang="en-US" sz="1300" dirty="0"/>
              <a:t> </a:t>
            </a:r>
            <a:r>
              <a:rPr lang="en-US" sz="1300" dirty="0" err="1"/>
              <a:t>baku</a:t>
            </a:r>
            <a:r>
              <a:rPr lang="en-US" sz="1300" dirty="0"/>
              <a:t> </a:t>
            </a:r>
            <a:r>
              <a:rPr lang="en-US" sz="1300" dirty="0" err="1"/>
              <a:t>tidak</a:t>
            </a:r>
            <a:r>
              <a:rPr lang="en-US" sz="1300" dirty="0"/>
              <a:t> </a:t>
            </a:r>
            <a:r>
              <a:rPr lang="en-US" sz="1300" dirty="0" err="1"/>
              <a:t>langsung</a:t>
            </a:r>
            <a:r>
              <a:rPr lang="en-US" sz="1300" dirty="0"/>
              <a:t>. </a:t>
            </a:r>
            <a:r>
              <a:rPr lang="en-US" sz="1300" dirty="0" err="1"/>
              <a:t>Saldo</a:t>
            </a:r>
            <a:r>
              <a:rPr lang="en-US" sz="1300" dirty="0"/>
              <a:t> </a:t>
            </a:r>
            <a:r>
              <a:rPr lang="en-US" sz="1300" dirty="0" err="1"/>
              <a:t>awal</a:t>
            </a:r>
            <a:r>
              <a:rPr lang="en-US" sz="1300" dirty="0"/>
              <a:t> </a:t>
            </a:r>
            <a:r>
              <a:rPr lang="en-US" sz="1300" dirty="0" err="1"/>
              <a:t>bahan</a:t>
            </a:r>
            <a:r>
              <a:rPr lang="en-US" sz="1300" dirty="0"/>
              <a:t> </a:t>
            </a:r>
            <a:r>
              <a:rPr lang="en-US" sz="1300" dirty="0" err="1"/>
              <a:t>baku</a:t>
            </a:r>
            <a:r>
              <a:rPr lang="en-US" sz="1300" dirty="0"/>
              <a:t> </a:t>
            </a:r>
            <a:r>
              <a:rPr lang="en-US" sz="1300" dirty="0" err="1"/>
              <a:t>Rp</a:t>
            </a:r>
            <a:r>
              <a:rPr lang="en-US" sz="1300" dirty="0"/>
              <a:t> 3.600 </a:t>
            </a:r>
            <a:r>
              <a:rPr lang="en-US" sz="1300" dirty="0" err="1"/>
              <a:t>dan</a:t>
            </a:r>
            <a:r>
              <a:rPr lang="en-US" sz="1300" dirty="0"/>
              <a:t> </a:t>
            </a:r>
            <a:r>
              <a:rPr lang="en-US" sz="1300" dirty="0" err="1"/>
              <a:t>pembelian</a:t>
            </a:r>
            <a:r>
              <a:rPr lang="en-US" sz="1300" dirty="0"/>
              <a:t> </a:t>
            </a:r>
            <a:r>
              <a:rPr lang="en-US" sz="1300" dirty="0" err="1"/>
              <a:t>selama</a:t>
            </a:r>
            <a:r>
              <a:rPr lang="en-US" sz="1300" dirty="0"/>
              <a:t> </a:t>
            </a:r>
            <a:r>
              <a:rPr lang="en-US" sz="1300" dirty="0" err="1"/>
              <a:t>bulan</a:t>
            </a:r>
            <a:r>
              <a:rPr lang="en-US" sz="1300" dirty="0"/>
              <a:t> September 2022 </a:t>
            </a:r>
            <a:r>
              <a:rPr lang="en-US" sz="1300" dirty="0" err="1"/>
              <a:t>sebesar</a:t>
            </a:r>
            <a:r>
              <a:rPr lang="en-US" sz="1300" dirty="0"/>
              <a:t> </a:t>
            </a:r>
            <a:r>
              <a:rPr lang="en-US" sz="1300" dirty="0" err="1"/>
              <a:t>Rp</a:t>
            </a:r>
            <a:r>
              <a:rPr lang="en-US" sz="1300" dirty="0"/>
              <a:t> 98.800,-</a:t>
            </a:r>
          </a:p>
          <a:p>
            <a:pPr marL="342900" indent="-342900" algn="just">
              <a:buSzPct val="100000"/>
              <a:buFont typeface="+mj-lt"/>
              <a:buAutoNum type="arabicPeriod"/>
            </a:pPr>
            <a:r>
              <a:rPr lang="en-US" sz="1300" dirty="0" err="1"/>
              <a:t>Selisih</a:t>
            </a:r>
            <a:r>
              <a:rPr lang="en-US" sz="1300" dirty="0"/>
              <a:t> </a:t>
            </a:r>
            <a:r>
              <a:rPr lang="en-US" sz="1300" dirty="0" err="1"/>
              <a:t>lebih</a:t>
            </a:r>
            <a:r>
              <a:rPr lang="en-US" sz="1300" dirty="0"/>
              <a:t>/</a:t>
            </a:r>
            <a:r>
              <a:rPr lang="en-US" sz="1300" dirty="0" err="1"/>
              <a:t>kurang</a:t>
            </a:r>
            <a:r>
              <a:rPr lang="en-US" sz="1300" dirty="0"/>
              <a:t> (</a:t>
            </a:r>
            <a:r>
              <a:rPr lang="en-US" sz="1300" i="1" dirty="0"/>
              <a:t>over/under applied</a:t>
            </a:r>
            <a:r>
              <a:rPr lang="en-US" sz="1300" dirty="0"/>
              <a:t>) </a:t>
            </a:r>
            <a:r>
              <a:rPr lang="en-US" sz="1300" dirty="0" err="1"/>
              <a:t>dibebankan</a:t>
            </a:r>
            <a:r>
              <a:rPr lang="en-US" sz="1300" dirty="0"/>
              <a:t> </a:t>
            </a:r>
            <a:r>
              <a:rPr lang="en-US" sz="1300" dirty="0" err="1"/>
              <a:t>ke</a:t>
            </a:r>
            <a:r>
              <a:rPr lang="en-US" sz="1300" dirty="0"/>
              <a:t> </a:t>
            </a:r>
            <a:r>
              <a:rPr lang="en-US" sz="1300" dirty="0" err="1"/>
              <a:t>Harga</a:t>
            </a:r>
            <a:r>
              <a:rPr lang="en-US" sz="1300" dirty="0"/>
              <a:t> </a:t>
            </a:r>
            <a:r>
              <a:rPr lang="en-US" sz="1300" dirty="0" err="1"/>
              <a:t>Pokok</a:t>
            </a:r>
            <a:r>
              <a:rPr lang="en-US" sz="1300" dirty="0"/>
              <a:t> </a:t>
            </a:r>
            <a:r>
              <a:rPr lang="en-US" sz="1300" dirty="0" err="1"/>
              <a:t>Penjualan</a:t>
            </a:r>
            <a:r>
              <a:rPr lang="en-US" sz="1300" dirty="0"/>
              <a:t> </a:t>
            </a:r>
            <a:r>
              <a:rPr lang="en-US" sz="1300" dirty="0" err="1"/>
              <a:t>setiap</a:t>
            </a:r>
            <a:r>
              <a:rPr lang="en-US" sz="1300" dirty="0"/>
              <a:t> </a:t>
            </a:r>
            <a:r>
              <a:rPr lang="en-US" sz="1300" dirty="0" err="1"/>
              <a:t>akhir</a:t>
            </a:r>
            <a:r>
              <a:rPr lang="en-US" sz="1300" dirty="0"/>
              <a:t> </a:t>
            </a:r>
            <a:r>
              <a:rPr lang="en-US" sz="1300" dirty="0" err="1"/>
              <a:t>periode</a:t>
            </a:r>
            <a:r>
              <a:rPr lang="en-US" sz="1300" dirty="0"/>
              <a:t>.</a:t>
            </a:r>
          </a:p>
          <a:p>
            <a:pPr marL="342900" indent="-342900" algn="just">
              <a:buSzPct val="100000"/>
              <a:buFont typeface="+mj-lt"/>
              <a:buAutoNum type="arabicPeriod"/>
            </a:pPr>
            <a:r>
              <a:rPr lang="en-US" sz="1300" dirty="0" err="1"/>
              <a:t>Penjualan</a:t>
            </a:r>
            <a:r>
              <a:rPr lang="en-US" sz="1300" dirty="0"/>
              <a:t> </a:t>
            </a:r>
            <a:r>
              <a:rPr lang="en-US" sz="1300" dirty="0" err="1"/>
              <a:t>dilakukan</a:t>
            </a:r>
            <a:r>
              <a:rPr lang="en-US" sz="1300" dirty="0"/>
              <a:t> </a:t>
            </a:r>
            <a:r>
              <a:rPr lang="en-US" sz="1300" dirty="0" err="1"/>
              <a:t>secara</a:t>
            </a:r>
            <a:r>
              <a:rPr lang="en-US" sz="1300" dirty="0"/>
              <a:t> </a:t>
            </a:r>
            <a:r>
              <a:rPr lang="en-US" sz="1300" dirty="0" err="1"/>
              <a:t>tunai</a:t>
            </a:r>
            <a:r>
              <a:rPr lang="en-US" sz="1300" dirty="0"/>
              <a:t> </a:t>
            </a:r>
            <a:r>
              <a:rPr lang="en-US" sz="1300" dirty="0" err="1"/>
              <a:t>dengan</a:t>
            </a:r>
            <a:r>
              <a:rPr lang="en-US" sz="1300" dirty="0"/>
              <a:t> </a:t>
            </a:r>
            <a:r>
              <a:rPr lang="en-US" sz="1300" dirty="0" err="1"/>
              <a:t>penetapan</a:t>
            </a:r>
            <a:r>
              <a:rPr lang="en-US" sz="1300" dirty="0"/>
              <a:t> </a:t>
            </a:r>
            <a:r>
              <a:rPr lang="en-US" sz="1300" dirty="0" err="1"/>
              <a:t>harga</a:t>
            </a:r>
            <a:r>
              <a:rPr lang="en-US" sz="1300" dirty="0"/>
              <a:t> </a:t>
            </a:r>
            <a:r>
              <a:rPr lang="en-US" sz="1300" dirty="0" err="1"/>
              <a:t>sebesar</a:t>
            </a:r>
            <a:r>
              <a:rPr lang="en-US" sz="1300" dirty="0"/>
              <a:t> 170% </a:t>
            </a:r>
            <a:r>
              <a:rPr lang="en-US" sz="1300" dirty="0" err="1"/>
              <a:t>dari</a:t>
            </a:r>
            <a:r>
              <a:rPr lang="en-US" sz="1300" dirty="0"/>
              <a:t> </a:t>
            </a:r>
            <a:r>
              <a:rPr lang="en-US" sz="1300" dirty="0" err="1"/>
              <a:t>harga</a:t>
            </a:r>
            <a:r>
              <a:rPr lang="en-US" sz="1300" dirty="0"/>
              <a:t> </a:t>
            </a:r>
            <a:r>
              <a:rPr lang="en-US" sz="1300" dirty="0" err="1"/>
              <a:t>pokok</a:t>
            </a:r>
            <a:r>
              <a:rPr lang="en-US" sz="1300" dirty="0"/>
              <a:t> </a:t>
            </a:r>
            <a:r>
              <a:rPr lang="en-US" sz="1300" dirty="0" err="1"/>
              <a:t>penjualan</a:t>
            </a:r>
            <a:r>
              <a:rPr lang="en-US" sz="1300" dirty="0"/>
              <a:t>.</a:t>
            </a:r>
          </a:p>
          <a:p>
            <a:pPr marL="342900" indent="-342900" algn="just">
              <a:buSzPct val="100000"/>
              <a:buFont typeface="+mj-lt"/>
              <a:buAutoNum type="arabicPeriod"/>
            </a:pPr>
            <a:r>
              <a:rPr lang="en-US" sz="1300" dirty="0" err="1"/>
              <a:t>Biaya</a:t>
            </a:r>
            <a:r>
              <a:rPr lang="en-US" sz="1300" dirty="0"/>
              <a:t> yang </a:t>
            </a:r>
            <a:r>
              <a:rPr lang="en-US" sz="1300" dirty="0" err="1"/>
              <a:t>dikeluarkan</a:t>
            </a:r>
            <a:r>
              <a:rPr lang="en-US" sz="1300" dirty="0"/>
              <a:t> </a:t>
            </a:r>
            <a:r>
              <a:rPr lang="en-US" sz="1300" dirty="0" err="1"/>
              <a:t>selama</a:t>
            </a:r>
            <a:r>
              <a:rPr lang="en-US" sz="1300" dirty="0"/>
              <a:t> </a:t>
            </a:r>
            <a:r>
              <a:rPr lang="en-US" sz="1300" dirty="0" err="1"/>
              <a:t>bulan</a:t>
            </a:r>
            <a:r>
              <a:rPr lang="en-US" sz="1300" dirty="0"/>
              <a:t> September 2022 :</a:t>
            </a:r>
          </a:p>
          <a:p>
            <a:pPr lvl="2" algn="just" defTabSz="714375">
              <a:buSzPct val="100000"/>
              <a:tabLst>
                <a:tab pos="628650" algn="l"/>
              </a:tabLst>
            </a:pPr>
            <a:r>
              <a:rPr lang="en-US" sz="1300" dirty="0"/>
              <a:t>		</a:t>
            </a:r>
            <a:r>
              <a:rPr lang="en-US" sz="1300" dirty="0" err="1"/>
              <a:t>Biaya</a:t>
            </a:r>
            <a:r>
              <a:rPr lang="en-US" sz="1300" dirty="0"/>
              <a:t> </a:t>
            </a:r>
            <a:r>
              <a:rPr lang="en-US" sz="1300" dirty="0" err="1"/>
              <a:t>penyusutan</a:t>
            </a:r>
            <a:r>
              <a:rPr lang="en-US" sz="1300" dirty="0"/>
              <a:t> </a:t>
            </a:r>
            <a:r>
              <a:rPr lang="en-US" sz="1300" dirty="0" err="1"/>
              <a:t>Mesin</a:t>
            </a:r>
            <a:r>
              <a:rPr lang="en-US" sz="1300" dirty="0"/>
              <a:t> 	: </a:t>
            </a:r>
            <a:r>
              <a:rPr lang="en-US" sz="1300" dirty="0" err="1"/>
              <a:t>Rp</a:t>
            </a:r>
            <a:r>
              <a:rPr lang="en-US" sz="1300" dirty="0"/>
              <a:t> 19.100,-</a:t>
            </a:r>
          </a:p>
          <a:p>
            <a:pPr lvl="2" algn="just" defTabSz="955675">
              <a:buSzPct val="100000"/>
              <a:tabLst>
                <a:tab pos="714375" algn="l"/>
              </a:tabLst>
            </a:pPr>
            <a:r>
              <a:rPr lang="en-US" sz="1300" dirty="0"/>
              <a:t>	</a:t>
            </a:r>
            <a:r>
              <a:rPr lang="en-US" sz="1300" dirty="0" err="1"/>
              <a:t>Biaya</a:t>
            </a:r>
            <a:r>
              <a:rPr lang="en-US" sz="1300" dirty="0"/>
              <a:t> </a:t>
            </a:r>
            <a:r>
              <a:rPr lang="en-US" sz="1300" dirty="0" err="1"/>
              <a:t>asuransi</a:t>
            </a:r>
            <a:r>
              <a:rPr lang="en-US" sz="1300" dirty="0"/>
              <a:t> </a:t>
            </a:r>
            <a:r>
              <a:rPr lang="en-US" sz="1300" dirty="0" err="1"/>
              <a:t>pabrik</a:t>
            </a:r>
            <a:r>
              <a:rPr lang="en-US" sz="1300" dirty="0"/>
              <a:t> 	: </a:t>
            </a:r>
            <a:r>
              <a:rPr lang="en-US" sz="1300" dirty="0" err="1"/>
              <a:t>Rp</a:t>
            </a:r>
            <a:r>
              <a:rPr lang="en-US" sz="1300" dirty="0"/>
              <a:t> 6.000,-</a:t>
            </a:r>
          </a:p>
          <a:p>
            <a:pPr lvl="2" algn="just" defTabSz="714375">
              <a:buSzPct val="100000"/>
            </a:pPr>
            <a:r>
              <a:rPr lang="en-US" sz="1300" dirty="0"/>
              <a:t>	</a:t>
            </a:r>
            <a:r>
              <a:rPr lang="en-US" sz="1300" dirty="0" err="1"/>
              <a:t>Gaji</a:t>
            </a:r>
            <a:r>
              <a:rPr lang="en-US" sz="1300" dirty="0"/>
              <a:t> </a:t>
            </a:r>
            <a:r>
              <a:rPr lang="en-US" sz="1300" dirty="0" err="1"/>
              <a:t>supervisi</a:t>
            </a:r>
            <a:r>
              <a:rPr lang="en-US" sz="1300" dirty="0"/>
              <a:t> </a:t>
            </a:r>
            <a:r>
              <a:rPr lang="en-US" sz="1300" dirty="0" err="1"/>
              <a:t>pabrik</a:t>
            </a:r>
            <a:r>
              <a:rPr lang="en-US" sz="1300" dirty="0"/>
              <a:t> 		: Rp 21.200,-</a:t>
            </a:r>
          </a:p>
          <a:p>
            <a:pPr lvl="2" algn="just" defTabSz="714375">
              <a:buSzPct val="100000"/>
            </a:pPr>
            <a:r>
              <a:rPr lang="en-US" sz="1300" dirty="0"/>
              <a:t>	</a:t>
            </a:r>
            <a:r>
              <a:rPr lang="en-US" sz="1300" dirty="0" err="1"/>
              <a:t>Bahan</a:t>
            </a:r>
            <a:r>
              <a:rPr lang="en-US" sz="1300" dirty="0"/>
              <a:t> </a:t>
            </a:r>
            <a:r>
              <a:rPr lang="en-US" sz="1300" dirty="0" err="1"/>
              <a:t>Tidak</a:t>
            </a:r>
            <a:r>
              <a:rPr lang="en-US" sz="1300" dirty="0"/>
              <a:t> </a:t>
            </a:r>
            <a:r>
              <a:rPr lang="en-US" sz="1300" dirty="0" err="1"/>
              <a:t>Langsung</a:t>
            </a:r>
            <a:r>
              <a:rPr lang="en-US" sz="1300" dirty="0"/>
              <a:t> 	: </a:t>
            </a:r>
            <a:r>
              <a:rPr lang="en-US" sz="1300" dirty="0" err="1"/>
              <a:t>Rp</a:t>
            </a:r>
            <a:r>
              <a:rPr lang="en-US" sz="1300" dirty="0"/>
              <a:t> 3.500,-</a:t>
            </a:r>
          </a:p>
          <a:p>
            <a:pPr lvl="2" algn="just" defTabSz="955675">
              <a:buSzPct val="100000"/>
              <a:tabLst>
                <a:tab pos="714375" algn="l"/>
              </a:tabLst>
            </a:pPr>
            <a:r>
              <a:rPr lang="en-US" sz="1300" dirty="0"/>
              <a:t>	</a:t>
            </a:r>
            <a:r>
              <a:rPr lang="en-US" sz="1300" dirty="0" err="1"/>
              <a:t>Listrik</a:t>
            </a:r>
            <a:r>
              <a:rPr lang="en-US" sz="1300" dirty="0"/>
              <a:t> </a:t>
            </a:r>
            <a:r>
              <a:rPr lang="en-US" sz="1300" dirty="0" err="1"/>
              <a:t>dan</a:t>
            </a:r>
            <a:r>
              <a:rPr lang="en-US" sz="1300" dirty="0"/>
              <a:t> </a:t>
            </a:r>
            <a:r>
              <a:rPr lang="en-US" sz="1300" dirty="0" err="1"/>
              <a:t>Telp</a:t>
            </a:r>
            <a:r>
              <a:rPr lang="en-US" sz="1300" dirty="0"/>
              <a:t>. </a:t>
            </a:r>
            <a:r>
              <a:rPr lang="en-US" sz="1300" dirty="0" err="1"/>
              <a:t>Pabrik</a:t>
            </a:r>
            <a:r>
              <a:rPr lang="en-US" sz="1300" dirty="0"/>
              <a:t> 	: </a:t>
            </a:r>
            <a:r>
              <a:rPr lang="en-US" sz="1300" dirty="0" err="1"/>
              <a:t>Rp</a:t>
            </a:r>
            <a:r>
              <a:rPr lang="en-US" sz="1300" dirty="0"/>
              <a:t> 2.400,-</a:t>
            </a:r>
          </a:p>
          <a:p>
            <a:pPr algn="just">
              <a:buSzPct val="100000"/>
            </a:pPr>
            <a:endParaRPr lang="en-US" sz="1300" dirty="0"/>
          </a:p>
          <a:p>
            <a:pPr algn="just">
              <a:buSzPct val="100000"/>
            </a:pPr>
            <a:r>
              <a:rPr lang="en-US" sz="1300" dirty="0" err="1"/>
              <a:t>Diminta</a:t>
            </a:r>
            <a:r>
              <a:rPr lang="en-US" sz="1300" dirty="0"/>
              <a:t> :</a:t>
            </a:r>
          </a:p>
          <a:p>
            <a:pPr algn="just">
              <a:buSzPct val="100000"/>
            </a:pPr>
            <a:r>
              <a:rPr lang="en-US" sz="1300" dirty="0"/>
              <a:t>1. </a:t>
            </a:r>
            <a:r>
              <a:rPr lang="en-US" sz="1300" dirty="0" err="1"/>
              <a:t>Hitunglah</a:t>
            </a:r>
            <a:r>
              <a:rPr lang="en-US" sz="1300" dirty="0"/>
              <a:t> </a:t>
            </a:r>
            <a:r>
              <a:rPr lang="en-US" sz="1300" dirty="0" err="1"/>
              <a:t>tarif</a:t>
            </a:r>
            <a:r>
              <a:rPr lang="en-US" sz="1300" dirty="0"/>
              <a:t> BOP</a:t>
            </a:r>
          </a:p>
          <a:p>
            <a:pPr algn="just">
              <a:buSzPct val="100000"/>
            </a:pPr>
            <a:r>
              <a:rPr lang="en-US" sz="1300" dirty="0"/>
              <a:t>2. </a:t>
            </a:r>
            <a:r>
              <a:rPr lang="en-US" sz="1300" dirty="0" err="1"/>
              <a:t>Hitunglah</a:t>
            </a:r>
            <a:r>
              <a:rPr lang="en-US" sz="1300" dirty="0"/>
              <a:t> </a:t>
            </a:r>
            <a:r>
              <a:rPr lang="en-US" sz="1300" dirty="0" err="1"/>
              <a:t>Biaya</a:t>
            </a:r>
            <a:r>
              <a:rPr lang="en-US" sz="1300" dirty="0"/>
              <a:t> </a:t>
            </a:r>
            <a:r>
              <a:rPr lang="en-US" sz="1300" dirty="0" err="1"/>
              <a:t>Produksi</a:t>
            </a:r>
            <a:r>
              <a:rPr lang="en-US" sz="1300" dirty="0"/>
              <a:t> </a:t>
            </a:r>
            <a:r>
              <a:rPr lang="en-US" sz="1300" dirty="0" err="1"/>
              <a:t>masing-masing</a:t>
            </a:r>
            <a:r>
              <a:rPr lang="en-US" sz="1300" dirty="0"/>
              <a:t> JOB</a:t>
            </a:r>
          </a:p>
          <a:p>
            <a:pPr algn="just">
              <a:buSzPct val="100000"/>
            </a:pPr>
            <a:r>
              <a:rPr lang="en-US" sz="1300" dirty="0"/>
              <a:t>3. </a:t>
            </a:r>
            <a:r>
              <a:rPr lang="en-US" sz="1300" dirty="0" err="1"/>
              <a:t>Hitunglah</a:t>
            </a:r>
            <a:r>
              <a:rPr lang="en-US" sz="1300" dirty="0"/>
              <a:t> </a:t>
            </a:r>
            <a:r>
              <a:rPr lang="en-US" sz="1300" dirty="0" err="1"/>
              <a:t>selisih</a:t>
            </a:r>
            <a:r>
              <a:rPr lang="en-US" sz="1300" dirty="0"/>
              <a:t> BOP (</a:t>
            </a:r>
            <a:r>
              <a:rPr lang="en-US" sz="1300" i="1" dirty="0"/>
              <a:t>Over/Under Applied</a:t>
            </a:r>
            <a:r>
              <a:rPr lang="en-US" sz="1300" dirty="0"/>
              <a:t>)</a:t>
            </a:r>
          </a:p>
          <a:p>
            <a:pPr algn="just">
              <a:buSzPct val="100000"/>
            </a:pPr>
            <a:r>
              <a:rPr lang="en-US" sz="1300" dirty="0"/>
              <a:t>4. </a:t>
            </a:r>
            <a:r>
              <a:rPr lang="en-US" sz="1300" dirty="0" err="1"/>
              <a:t>Susunlah</a:t>
            </a:r>
            <a:r>
              <a:rPr lang="en-US" sz="1300" dirty="0"/>
              <a:t> </a:t>
            </a:r>
            <a:r>
              <a:rPr lang="en-US" sz="1300" dirty="0" err="1"/>
              <a:t>Laporan</a:t>
            </a:r>
            <a:r>
              <a:rPr lang="en-US" sz="1300" dirty="0"/>
              <a:t> </a:t>
            </a:r>
            <a:r>
              <a:rPr lang="en-US" sz="1300" dirty="0" err="1"/>
              <a:t>Harga</a:t>
            </a:r>
            <a:r>
              <a:rPr lang="en-US" sz="1300" dirty="0"/>
              <a:t> </a:t>
            </a:r>
            <a:r>
              <a:rPr lang="en-US" sz="1300" dirty="0" err="1"/>
              <a:t>Pokok</a:t>
            </a:r>
            <a:r>
              <a:rPr lang="en-US" sz="1300" dirty="0"/>
              <a:t> </a:t>
            </a:r>
            <a:r>
              <a:rPr lang="en-US" sz="1300" dirty="0" err="1"/>
              <a:t>Penjualan</a:t>
            </a:r>
            <a:r>
              <a:rPr lang="en-US" sz="1300" dirty="0"/>
              <a:t> </a:t>
            </a:r>
            <a:r>
              <a:rPr lang="en-US" sz="1300" dirty="0" err="1"/>
              <a:t>bulan</a:t>
            </a:r>
            <a:r>
              <a:rPr lang="en-US" sz="1300" dirty="0"/>
              <a:t> September 2022</a:t>
            </a:r>
          </a:p>
          <a:p>
            <a:pPr algn="just">
              <a:buSzPct val="100000"/>
            </a:pPr>
            <a:r>
              <a:rPr lang="en-US" sz="1300" dirty="0"/>
              <a:t>5. </a:t>
            </a:r>
            <a:r>
              <a:rPr lang="en-US" sz="1300" dirty="0" err="1"/>
              <a:t>Hitunglah</a:t>
            </a:r>
            <a:r>
              <a:rPr lang="en-US" sz="1300" dirty="0"/>
              <a:t> </a:t>
            </a:r>
            <a:r>
              <a:rPr lang="en-US" sz="1300" dirty="0" err="1"/>
              <a:t>Laba</a:t>
            </a:r>
            <a:r>
              <a:rPr lang="en-US" sz="1300" dirty="0"/>
              <a:t> Kotor </a:t>
            </a:r>
            <a:r>
              <a:rPr lang="en-US" sz="1300" dirty="0" err="1"/>
              <a:t>bulan</a:t>
            </a:r>
            <a:r>
              <a:rPr lang="en-US" sz="1300" dirty="0"/>
              <a:t> September 2022.</a:t>
            </a:r>
          </a:p>
          <a:p>
            <a:pPr algn="just">
              <a:buSzPct val="100000"/>
            </a:pPr>
            <a:endParaRPr lang="en-US" sz="1300" dirty="0"/>
          </a:p>
          <a:p>
            <a:pPr algn="just">
              <a:buSzPct val="100000"/>
            </a:pPr>
            <a:endParaRPr lang="en-US" sz="1300" dirty="0"/>
          </a:p>
          <a:p>
            <a:pPr algn="just">
              <a:buSzPct val="100000"/>
            </a:pPr>
            <a:endParaRPr lang="en-US" sz="1300" dirty="0"/>
          </a:p>
          <a:p>
            <a:pPr algn="just">
              <a:buSzPct val="100000"/>
            </a:pPr>
            <a:endParaRPr lang="en-US" sz="1300" dirty="0"/>
          </a:p>
          <a:p>
            <a:pPr algn="just">
              <a:buSzPct val="100000"/>
            </a:pPr>
            <a:endParaRPr lang="en-US" sz="1300" dirty="0"/>
          </a:p>
        </p:txBody>
      </p:sp>
    </p:spTree>
    <p:extLst>
      <p:ext uri="{BB962C8B-B14F-4D97-AF65-F5344CB8AC3E}">
        <p14:creationId xmlns:p14="http://schemas.microsoft.com/office/powerpoint/2010/main" val="20479443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833" y="162266"/>
            <a:ext cx="2333625" cy="4061700"/>
          </a:xfrm>
        </p:spPr>
        <p:txBody>
          <a:bodyPr/>
          <a:lstStyle/>
          <a:p>
            <a:pPr marL="127000"/>
            <a:r>
              <a:rPr lang="en-US" sz="2400" b="1" dirty="0" err="1"/>
              <a:t>Jawab</a:t>
            </a:r>
            <a:r>
              <a:rPr lang="en-US" sz="2400" b="1" dirty="0"/>
              <a:t> </a:t>
            </a:r>
            <a:r>
              <a:rPr lang="en-US" sz="2400" b="1" dirty="0" err="1"/>
              <a:t>Soal</a:t>
            </a:r>
            <a:r>
              <a:rPr lang="en-US" sz="2400" b="1" dirty="0"/>
              <a:t> 4</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47</a:t>
            </a:r>
          </a:p>
        </p:txBody>
      </p:sp>
      <p:sp>
        <p:nvSpPr>
          <p:cNvPr id="8" name="Title 4"/>
          <p:cNvSpPr txBox="1">
            <a:spLocks/>
          </p:cNvSpPr>
          <p:nvPr/>
        </p:nvSpPr>
        <p:spPr>
          <a:xfrm>
            <a:off x="2876549" y="52780"/>
            <a:ext cx="5920741" cy="5090720"/>
          </a:xfrm>
          <a:prstGeom prst="rect">
            <a:avLst/>
          </a:prstGeom>
          <a:noFill/>
          <a:ln>
            <a:noFill/>
          </a:ln>
          <a:effectLst>
            <a:outerShdw blurRad="28575" dist="9525" dir="5400000" algn="bl" rotWithShape="0">
              <a:srgbClr val="010C16">
                <a:alpha val="15000"/>
              </a:srgbClr>
            </a:outerShdw>
          </a:effectLst>
        </p:spPr>
        <p:txBody>
          <a:bodyPr spcFirstLastPara="1" wrap="square" lIns="0" tIns="0" rIns="0" bIns="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1pPr>
            <a:lvl2pPr marR="0" lvl="1"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2pPr>
            <a:lvl3pPr marR="0" lvl="2"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3pPr>
            <a:lvl4pPr marR="0" lvl="3"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4pPr>
            <a:lvl5pPr marR="0" lvl="4"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5pPr>
            <a:lvl6pPr marR="0" lvl="5"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6pPr>
            <a:lvl7pPr marR="0" lvl="6"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7pPr>
            <a:lvl8pPr marR="0" lvl="7"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8pPr>
            <a:lvl9pPr marR="0" lvl="8"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9pPr>
          </a:lstStyle>
          <a:p>
            <a:pPr marL="342900" indent="-342900" algn="just">
              <a:buSzPct val="100000"/>
              <a:buFont typeface="+mj-lt"/>
              <a:buAutoNum type="arabicPeriod"/>
            </a:pPr>
            <a:r>
              <a:rPr lang="en-US" sz="1300" b="1" dirty="0" err="1"/>
              <a:t>Tarif</a:t>
            </a:r>
            <a:r>
              <a:rPr lang="en-US" sz="1300" b="1" dirty="0"/>
              <a:t> BOP</a:t>
            </a:r>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r>
              <a:rPr lang="en-US" sz="1300" b="1" dirty="0" err="1"/>
              <a:t>Biaya</a:t>
            </a:r>
            <a:r>
              <a:rPr lang="en-US" sz="1300" b="1" dirty="0"/>
              <a:t> </a:t>
            </a:r>
            <a:r>
              <a:rPr lang="en-US" sz="1300" b="1" dirty="0" err="1"/>
              <a:t>Produksi</a:t>
            </a:r>
            <a:r>
              <a:rPr lang="en-US" sz="1300" b="1" dirty="0"/>
              <a:t> </a:t>
            </a:r>
            <a:r>
              <a:rPr lang="en-US" sz="1300" b="1" dirty="0" err="1"/>
              <a:t>masing</a:t>
            </a:r>
            <a:r>
              <a:rPr lang="en-US" sz="1300" b="1" dirty="0"/>
              <a:t> – </a:t>
            </a:r>
            <a:r>
              <a:rPr lang="en-US" sz="1300" b="1" dirty="0" err="1"/>
              <a:t>masing</a:t>
            </a:r>
            <a:r>
              <a:rPr lang="en-US" sz="1300" b="1" dirty="0"/>
              <a:t> </a:t>
            </a:r>
            <a:r>
              <a:rPr lang="en-US" sz="1300" b="1" dirty="0" err="1"/>
              <a:t>pesanan</a:t>
            </a: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marL="342900" indent="-342900" algn="just">
              <a:buSzPct val="100000"/>
              <a:buFont typeface="+mj-lt"/>
              <a:buAutoNum type="arabicPeriod"/>
            </a:pPr>
            <a:endParaRPr lang="en-US" sz="1300" b="1" dirty="0"/>
          </a:p>
          <a:p>
            <a:pPr algn="just" defTabSz="361950">
              <a:buSzPct val="100000"/>
            </a:pPr>
            <a:r>
              <a:rPr lang="en-US" sz="1300" b="1" dirty="0"/>
              <a:t>	</a:t>
            </a:r>
            <a:r>
              <a:rPr lang="en-US" sz="1000" dirty="0"/>
              <a:t>BOP </a:t>
            </a:r>
            <a:r>
              <a:rPr lang="en-US" sz="1000" dirty="0" err="1"/>
              <a:t>dibebankan</a:t>
            </a:r>
            <a:r>
              <a:rPr lang="en-US" sz="1000" dirty="0"/>
              <a:t> = JKL x </a:t>
            </a:r>
            <a:r>
              <a:rPr lang="en-US" sz="1000" dirty="0" err="1"/>
              <a:t>Tarif</a:t>
            </a:r>
            <a:r>
              <a:rPr lang="en-US" sz="1000" dirty="0"/>
              <a:t> BOP</a:t>
            </a:r>
          </a:p>
          <a:p>
            <a:pPr algn="just" defTabSz="361950">
              <a:buSzPct val="100000"/>
            </a:pPr>
            <a:r>
              <a:rPr lang="en-US" sz="1300" b="1" dirty="0"/>
              <a:t>3.	</a:t>
            </a:r>
            <a:r>
              <a:rPr lang="en-US" sz="1300" b="1" dirty="0" err="1"/>
              <a:t>Selisih</a:t>
            </a:r>
            <a:r>
              <a:rPr lang="en-US" sz="1300" b="1" dirty="0"/>
              <a:t> BOP</a:t>
            </a:r>
          </a:p>
          <a:p>
            <a:pPr algn="just" defTabSz="361950">
              <a:buSzPct val="100000"/>
            </a:pPr>
            <a:endParaRPr lang="en-US" sz="1300" dirty="0"/>
          </a:p>
          <a:p>
            <a:pPr marL="342900" indent="-342900" algn="just">
              <a:buSzPct val="100000"/>
              <a:buFont typeface="+mj-lt"/>
              <a:buAutoNum type="arabicPeriod"/>
            </a:pPr>
            <a:endParaRPr lang="en-US" sz="1300" dirty="0"/>
          </a:p>
          <a:p>
            <a:pPr algn="just">
              <a:buSzPct val="100000"/>
            </a:pPr>
            <a:endParaRPr lang="en-US" sz="1300" dirty="0"/>
          </a:p>
          <a:p>
            <a:pPr algn="just">
              <a:buSzPct val="100000"/>
            </a:pPr>
            <a:endParaRPr lang="en-US" sz="1300" dirty="0"/>
          </a:p>
          <a:p>
            <a:pPr algn="just">
              <a:buSzPct val="100000"/>
            </a:pPr>
            <a:endParaRPr lang="en-US" sz="1300" dirty="0"/>
          </a:p>
        </p:txBody>
      </p:sp>
      <p:pic>
        <p:nvPicPr>
          <p:cNvPr id="3" name="Picture 2"/>
          <p:cNvPicPr>
            <a:picLocks noChangeAspect="1"/>
          </p:cNvPicPr>
          <p:nvPr/>
        </p:nvPicPr>
        <p:blipFill>
          <a:blip r:embed="rId2"/>
          <a:stretch>
            <a:fillRect/>
          </a:stretch>
        </p:blipFill>
        <p:spPr>
          <a:xfrm>
            <a:off x="3234920" y="313707"/>
            <a:ext cx="3746905" cy="1085552"/>
          </a:xfrm>
          <a:prstGeom prst="rect">
            <a:avLst/>
          </a:prstGeom>
        </p:spPr>
      </p:pic>
      <p:pic>
        <p:nvPicPr>
          <p:cNvPr id="4" name="Picture 3"/>
          <p:cNvPicPr>
            <a:picLocks noChangeAspect="1"/>
          </p:cNvPicPr>
          <p:nvPr/>
        </p:nvPicPr>
        <p:blipFill>
          <a:blip r:embed="rId3"/>
          <a:stretch>
            <a:fillRect/>
          </a:stretch>
        </p:blipFill>
        <p:spPr>
          <a:xfrm>
            <a:off x="3225395" y="1666298"/>
            <a:ext cx="4413655" cy="2356066"/>
          </a:xfrm>
          <a:prstGeom prst="rect">
            <a:avLst/>
          </a:prstGeom>
        </p:spPr>
      </p:pic>
      <p:pic>
        <p:nvPicPr>
          <p:cNvPr id="7" name="Picture 6"/>
          <p:cNvPicPr>
            <a:picLocks noChangeAspect="1"/>
          </p:cNvPicPr>
          <p:nvPr/>
        </p:nvPicPr>
        <p:blipFill>
          <a:blip r:embed="rId4"/>
          <a:stretch>
            <a:fillRect/>
          </a:stretch>
        </p:blipFill>
        <p:spPr>
          <a:xfrm>
            <a:off x="3246119" y="4472379"/>
            <a:ext cx="3312113" cy="585396"/>
          </a:xfrm>
          <a:prstGeom prst="rect">
            <a:avLst/>
          </a:prstGeom>
        </p:spPr>
      </p:pic>
    </p:spTree>
    <p:extLst>
      <p:ext uri="{BB962C8B-B14F-4D97-AF65-F5344CB8AC3E}">
        <p14:creationId xmlns:p14="http://schemas.microsoft.com/office/powerpoint/2010/main" val="18835785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833" y="162266"/>
            <a:ext cx="2333625" cy="4061700"/>
          </a:xfrm>
        </p:spPr>
        <p:txBody>
          <a:bodyPr/>
          <a:lstStyle/>
          <a:p>
            <a:pPr marL="127000"/>
            <a:r>
              <a:rPr lang="en-US" sz="2400" b="1" dirty="0" err="1"/>
              <a:t>Jawab</a:t>
            </a:r>
            <a:r>
              <a:rPr lang="en-US" sz="2400" b="1" dirty="0"/>
              <a:t> </a:t>
            </a:r>
            <a:r>
              <a:rPr lang="en-US" sz="2400" b="1" dirty="0" err="1"/>
              <a:t>Soal</a:t>
            </a:r>
            <a:r>
              <a:rPr lang="en-US" sz="2400" b="1" dirty="0"/>
              <a:t> 4</a:t>
            </a:r>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48</a:t>
            </a:r>
          </a:p>
        </p:txBody>
      </p:sp>
      <p:sp>
        <p:nvSpPr>
          <p:cNvPr id="8" name="Title 4"/>
          <p:cNvSpPr txBox="1">
            <a:spLocks/>
          </p:cNvSpPr>
          <p:nvPr/>
        </p:nvSpPr>
        <p:spPr>
          <a:xfrm>
            <a:off x="2857499" y="171988"/>
            <a:ext cx="5920741" cy="4904837"/>
          </a:xfrm>
          <a:prstGeom prst="rect">
            <a:avLst/>
          </a:prstGeom>
          <a:noFill/>
          <a:ln>
            <a:noFill/>
          </a:ln>
          <a:effectLst>
            <a:outerShdw blurRad="28575" dist="9525" dir="5400000" algn="bl" rotWithShape="0">
              <a:srgbClr val="010C16">
                <a:alpha val="15000"/>
              </a:srgbClr>
            </a:outerShdw>
          </a:effectLst>
        </p:spPr>
        <p:txBody>
          <a:bodyPr spcFirstLastPara="1" wrap="square" lIns="0" tIns="0" rIns="0" bIns="0"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1pPr>
            <a:lvl2pPr marR="0" lvl="1"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2pPr>
            <a:lvl3pPr marR="0" lvl="2"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3pPr>
            <a:lvl4pPr marR="0" lvl="3"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4pPr>
            <a:lvl5pPr marR="0" lvl="4"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5pPr>
            <a:lvl6pPr marR="0" lvl="5"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6pPr>
            <a:lvl7pPr marR="0" lvl="6"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7pPr>
            <a:lvl8pPr marR="0" lvl="7"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8pPr>
            <a:lvl9pPr marR="0" lvl="8" algn="r" rtl="0">
              <a:lnSpc>
                <a:spcPct val="100000"/>
              </a:lnSpc>
              <a:spcBef>
                <a:spcPts val="0"/>
              </a:spcBef>
              <a:spcAft>
                <a:spcPts val="0"/>
              </a:spcAft>
              <a:buClr>
                <a:srgbClr val="FFFFFF"/>
              </a:buClr>
              <a:buSzPts val="3000"/>
              <a:buFont typeface="IBM Plex Sans Condensed"/>
              <a:buNone/>
              <a:defRPr sz="3000" b="0" i="0" u="none" strike="noStrike" cap="none">
                <a:solidFill>
                  <a:srgbClr val="FFFFFF"/>
                </a:solidFill>
                <a:latin typeface="IBM Plex Sans Condensed"/>
                <a:ea typeface="IBM Plex Sans Condensed"/>
                <a:cs typeface="IBM Plex Sans Condensed"/>
                <a:sym typeface="IBM Plex Sans Condensed"/>
              </a:defRPr>
            </a:lvl9pPr>
          </a:lstStyle>
          <a:p>
            <a:pPr marL="342900" indent="-342900" algn="just">
              <a:buSzPct val="100000"/>
              <a:buFont typeface="+mj-lt"/>
              <a:buAutoNum type="arabicPeriod" startAt="4"/>
            </a:pPr>
            <a:r>
              <a:rPr lang="en-US" sz="1300" b="1" dirty="0" err="1"/>
              <a:t>Harga</a:t>
            </a:r>
            <a:r>
              <a:rPr lang="en-US" sz="1300" b="1" dirty="0"/>
              <a:t> </a:t>
            </a:r>
            <a:r>
              <a:rPr lang="en-US" sz="1300" b="1" dirty="0" err="1"/>
              <a:t>Pokok</a:t>
            </a:r>
            <a:r>
              <a:rPr lang="en-US" sz="1300" b="1" dirty="0"/>
              <a:t> </a:t>
            </a:r>
            <a:r>
              <a:rPr lang="en-US" sz="1300" b="1" dirty="0" err="1"/>
              <a:t>Penjualan</a:t>
            </a: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endParaRPr lang="en-US" sz="1300" b="1" dirty="0"/>
          </a:p>
          <a:p>
            <a:pPr marL="342900" indent="-342900" algn="just">
              <a:buSzPct val="100000"/>
              <a:buFont typeface="+mj-lt"/>
              <a:buAutoNum type="arabicPeriod" startAt="4"/>
            </a:pPr>
            <a:r>
              <a:rPr lang="en-US" sz="1300" b="1" dirty="0" err="1"/>
              <a:t>Laba</a:t>
            </a:r>
            <a:r>
              <a:rPr lang="en-US" sz="1300" b="1" dirty="0"/>
              <a:t> Kotor</a:t>
            </a:r>
          </a:p>
          <a:p>
            <a:pPr marL="342900" indent="-342900" algn="just">
              <a:buSzPct val="100000"/>
              <a:buFont typeface="+mj-lt"/>
              <a:buAutoNum type="arabicPeriod" startAt="4"/>
            </a:pPr>
            <a:endParaRPr lang="en-US" sz="1300" b="1" dirty="0"/>
          </a:p>
          <a:p>
            <a:pPr algn="just" defTabSz="361950">
              <a:buSzPct val="100000"/>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marL="342900" indent="-342900" algn="just">
              <a:buSzPct val="100000"/>
              <a:buFont typeface="+mj-lt"/>
              <a:buAutoNum type="arabicPeriod" startAt="3"/>
            </a:pPr>
            <a:endParaRPr lang="en-US" sz="1300" b="1" dirty="0"/>
          </a:p>
          <a:p>
            <a:pPr algn="just" defTabSz="361950">
              <a:buSzPct val="100000"/>
            </a:pPr>
            <a:r>
              <a:rPr lang="en-US" sz="1300" b="1" dirty="0"/>
              <a:t>	</a:t>
            </a:r>
            <a:endParaRPr lang="en-US" sz="1300" dirty="0"/>
          </a:p>
          <a:p>
            <a:pPr algn="just">
              <a:buSzPct val="100000"/>
            </a:pPr>
            <a:endParaRPr lang="en-US" sz="1300" dirty="0"/>
          </a:p>
          <a:p>
            <a:pPr algn="just">
              <a:buSzPct val="100000"/>
            </a:pPr>
            <a:endParaRPr lang="en-US" sz="1300" dirty="0"/>
          </a:p>
          <a:p>
            <a:pPr algn="just">
              <a:buSzPct val="100000"/>
            </a:pPr>
            <a:endParaRPr lang="en-US" sz="1300" dirty="0"/>
          </a:p>
        </p:txBody>
      </p:sp>
      <p:pic>
        <p:nvPicPr>
          <p:cNvPr id="7" name="Picture 6"/>
          <p:cNvPicPr>
            <a:picLocks noChangeAspect="1"/>
          </p:cNvPicPr>
          <p:nvPr/>
        </p:nvPicPr>
        <p:blipFill>
          <a:blip r:embed="rId2"/>
          <a:stretch>
            <a:fillRect/>
          </a:stretch>
        </p:blipFill>
        <p:spPr>
          <a:xfrm>
            <a:off x="3171825" y="474474"/>
            <a:ext cx="4540857" cy="3154551"/>
          </a:xfrm>
          <a:prstGeom prst="rect">
            <a:avLst/>
          </a:prstGeom>
        </p:spPr>
      </p:pic>
      <p:pic>
        <p:nvPicPr>
          <p:cNvPr id="9" name="Picture 8"/>
          <p:cNvPicPr>
            <a:picLocks noChangeAspect="1"/>
          </p:cNvPicPr>
          <p:nvPr/>
        </p:nvPicPr>
        <p:blipFill>
          <a:blip r:embed="rId3"/>
          <a:stretch>
            <a:fillRect/>
          </a:stretch>
        </p:blipFill>
        <p:spPr>
          <a:xfrm>
            <a:off x="3171825" y="4041813"/>
            <a:ext cx="4540857" cy="939487"/>
          </a:xfrm>
          <a:prstGeom prst="rect">
            <a:avLst/>
          </a:prstGeom>
        </p:spPr>
      </p:pic>
    </p:spTree>
    <p:extLst>
      <p:ext uri="{BB962C8B-B14F-4D97-AF65-F5344CB8AC3E}">
        <p14:creationId xmlns:p14="http://schemas.microsoft.com/office/powerpoint/2010/main" val="4297213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81"/>
        <p:cNvGrpSpPr/>
        <p:nvPr/>
      </p:nvGrpSpPr>
      <p:grpSpPr>
        <a:xfrm>
          <a:off x="0" y="0"/>
          <a:ext cx="0" cy="0"/>
          <a:chOff x="0" y="0"/>
          <a:chExt cx="0" cy="0"/>
        </a:xfrm>
      </p:grpSpPr>
      <p:sp>
        <p:nvSpPr>
          <p:cNvPr id="382" name="Google Shape;382;p36"/>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49</a:t>
            </a:fld>
            <a:endParaRPr/>
          </a:p>
        </p:txBody>
      </p:sp>
      <p:sp>
        <p:nvSpPr>
          <p:cNvPr id="383" name="Google Shape;383;p36"/>
          <p:cNvSpPr txBox="1">
            <a:spLocks noGrp="1"/>
          </p:cNvSpPr>
          <p:nvPr>
            <p:ph type="ctrTitle" idx="4294967295"/>
          </p:nvPr>
        </p:nvSpPr>
        <p:spPr>
          <a:xfrm>
            <a:off x="1788975" y="741428"/>
            <a:ext cx="6605100" cy="11598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7200" dirty="0"/>
              <a:t>Thanks!</a:t>
            </a:r>
            <a:endParaRPr sz="7200" dirty="0"/>
          </a:p>
        </p:txBody>
      </p:sp>
      <p:sp>
        <p:nvSpPr>
          <p:cNvPr id="384" name="Google Shape;384;p36"/>
          <p:cNvSpPr txBox="1">
            <a:spLocks noGrp="1"/>
          </p:cNvSpPr>
          <p:nvPr>
            <p:ph type="subTitle" idx="4294967295"/>
          </p:nvPr>
        </p:nvSpPr>
        <p:spPr>
          <a:xfrm>
            <a:off x="1788975" y="1941048"/>
            <a:ext cx="6605100" cy="1002874"/>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 sz="3600" dirty="0"/>
              <a:t>ANY QUESTIONS?</a:t>
            </a:r>
            <a:endParaRPr sz="3600" dirty="0"/>
          </a:p>
        </p:txBody>
      </p:sp>
      <p:grpSp>
        <p:nvGrpSpPr>
          <p:cNvPr id="385" name="Google Shape;385;p36"/>
          <p:cNvGrpSpPr/>
          <p:nvPr/>
        </p:nvGrpSpPr>
        <p:grpSpPr>
          <a:xfrm>
            <a:off x="334519" y="954425"/>
            <a:ext cx="662932" cy="604817"/>
            <a:chOff x="6625350" y="1613750"/>
            <a:chExt cx="480525" cy="438400"/>
          </a:xfrm>
        </p:grpSpPr>
        <p:sp>
          <p:nvSpPr>
            <p:cNvPr id="386" name="Google Shape;386;p36"/>
            <p:cNvSpPr/>
            <p:nvPr/>
          </p:nvSpPr>
          <p:spPr>
            <a:xfrm>
              <a:off x="6670525" y="1887275"/>
              <a:ext cx="117875" cy="164875"/>
            </a:xfrm>
            <a:custGeom>
              <a:avLst/>
              <a:gdLst/>
              <a:ahLst/>
              <a:cxnLst/>
              <a:rect l="l" t="t" r="r" b="b"/>
              <a:pathLst>
                <a:path w="4715" h="6595" extrusionOk="0">
                  <a:moveTo>
                    <a:pt x="0" y="1"/>
                  </a:moveTo>
                  <a:lnTo>
                    <a:pt x="538" y="6058"/>
                  </a:lnTo>
                  <a:lnTo>
                    <a:pt x="562" y="6180"/>
                  </a:lnTo>
                  <a:lnTo>
                    <a:pt x="587" y="6277"/>
                  </a:lnTo>
                  <a:lnTo>
                    <a:pt x="660" y="6351"/>
                  </a:lnTo>
                  <a:lnTo>
                    <a:pt x="733" y="6448"/>
                  </a:lnTo>
                  <a:lnTo>
                    <a:pt x="806" y="6497"/>
                  </a:lnTo>
                  <a:lnTo>
                    <a:pt x="904" y="6546"/>
                  </a:lnTo>
                  <a:lnTo>
                    <a:pt x="1002" y="6571"/>
                  </a:lnTo>
                  <a:lnTo>
                    <a:pt x="1124" y="6595"/>
                  </a:lnTo>
                  <a:lnTo>
                    <a:pt x="4128" y="6595"/>
                  </a:lnTo>
                  <a:lnTo>
                    <a:pt x="4274" y="6571"/>
                  </a:lnTo>
                  <a:lnTo>
                    <a:pt x="4397" y="6522"/>
                  </a:lnTo>
                  <a:lnTo>
                    <a:pt x="4494" y="6473"/>
                  </a:lnTo>
                  <a:lnTo>
                    <a:pt x="4592" y="6375"/>
                  </a:lnTo>
                  <a:lnTo>
                    <a:pt x="4665" y="6253"/>
                  </a:lnTo>
                  <a:lnTo>
                    <a:pt x="4714" y="6155"/>
                  </a:lnTo>
                  <a:lnTo>
                    <a:pt x="4714" y="6009"/>
                  </a:lnTo>
                  <a:lnTo>
                    <a:pt x="4714" y="5887"/>
                  </a:lnTo>
                  <a:lnTo>
                    <a:pt x="3713" y="123"/>
                  </a:lnTo>
                  <a:lnTo>
                    <a:pt x="2589" y="50"/>
                  </a:lnTo>
                  <a:lnTo>
                    <a:pt x="1637" y="25"/>
                  </a:lnTo>
                  <a:lnTo>
                    <a:pt x="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36"/>
            <p:cNvSpPr/>
            <p:nvPr/>
          </p:nvSpPr>
          <p:spPr>
            <a:xfrm>
              <a:off x="7075950" y="1754175"/>
              <a:ext cx="29925" cy="99550"/>
            </a:xfrm>
            <a:custGeom>
              <a:avLst/>
              <a:gdLst/>
              <a:ahLst/>
              <a:cxnLst/>
              <a:rect l="l" t="t" r="r" b="b"/>
              <a:pathLst>
                <a:path w="1197" h="3982" extrusionOk="0">
                  <a:moveTo>
                    <a:pt x="0" y="1"/>
                  </a:moveTo>
                  <a:lnTo>
                    <a:pt x="0" y="3981"/>
                  </a:lnTo>
                  <a:lnTo>
                    <a:pt x="269" y="3811"/>
                  </a:lnTo>
                  <a:lnTo>
                    <a:pt x="489" y="3615"/>
                  </a:lnTo>
                  <a:lnTo>
                    <a:pt x="684" y="3420"/>
                  </a:lnTo>
                  <a:lnTo>
                    <a:pt x="855" y="3176"/>
                  </a:lnTo>
                  <a:lnTo>
                    <a:pt x="1002" y="2907"/>
                  </a:lnTo>
                  <a:lnTo>
                    <a:pt x="1099" y="2614"/>
                  </a:lnTo>
                  <a:lnTo>
                    <a:pt x="1173" y="2296"/>
                  </a:lnTo>
                  <a:lnTo>
                    <a:pt x="1197" y="1979"/>
                  </a:lnTo>
                  <a:lnTo>
                    <a:pt x="1173" y="1661"/>
                  </a:lnTo>
                  <a:lnTo>
                    <a:pt x="1099" y="1368"/>
                  </a:lnTo>
                  <a:lnTo>
                    <a:pt x="1002" y="1075"/>
                  </a:lnTo>
                  <a:lnTo>
                    <a:pt x="855" y="806"/>
                  </a:lnTo>
                  <a:lnTo>
                    <a:pt x="684" y="562"/>
                  </a:lnTo>
                  <a:lnTo>
                    <a:pt x="489" y="342"/>
                  </a:lnTo>
                  <a:lnTo>
                    <a:pt x="269" y="171"/>
                  </a:lnTo>
                  <a:lnTo>
                    <a:pt x="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36"/>
            <p:cNvSpPr/>
            <p:nvPr/>
          </p:nvSpPr>
          <p:spPr>
            <a:xfrm>
              <a:off x="6625350" y="1729750"/>
              <a:ext cx="97700" cy="147175"/>
            </a:xfrm>
            <a:custGeom>
              <a:avLst/>
              <a:gdLst/>
              <a:ahLst/>
              <a:cxnLst/>
              <a:rect l="l" t="t" r="r" b="b"/>
              <a:pathLst>
                <a:path w="3908" h="5887" extrusionOk="0">
                  <a:moveTo>
                    <a:pt x="3908" y="1"/>
                  </a:moveTo>
                  <a:lnTo>
                    <a:pt x="2711" y="25"/>
                  </a:lnTo>
                  <a:lnTo>
                    <a:pt x="1759" y="25"/>
                  </a:lnTo>
                  <a:lnTo>
                    <a:pt x="1588" y="49"/>
                  </a:lnTo>
                  <a:lnTo>
                    <a:pt x="1417" y="74"/>
                  </a:lnTo>
                  <a:lnTo>
                    <a:pt x="1246" y="123"/>
                  </a:lnTo>
                  <a:lnTo>
                    <a:pt x="1099" y="172"/>
                  </a:lnTo>
                  <a:lnTo>
                    <a:pt x="953" y="245"/>
                  </a:lnTo>
                  <a:lnTo>
                    <a:pt x="806" y="343"/>
                  </a:lnTo>
                  <a:lnTo>
                    <a:pt x="660" y="440"/>
                  </a:lnTo>
                  <a:lnTo>
                    <a:pt x="537" y="562"/>
                  </a:lnTo>
                  <a:lnTo>
                    <a:pt x="415" y="684"/>
                  </a:lnTo>
                  <a:lnTo>
                    <a:pt x="318" y="831"/>
                  </a:lnTo>
                  <a:lnTo>
                    <a:pt x="220" y="978"/>
                  </a:lnTo>
                  <a:lnTo>
                    <a:pt x="147" y="1124"/>
                  </a:lnTo>
                  <a:lnTo>
                    <a:pt x="73" y="1295"/>
                  </a:lnTo>
                  <a:lnTo>
                    <a:pt x="49" y="1442"/>
                  </a:lnTo>
                  <a:lnTo>
                    <a:pt x="0" y="1613"/>
                  </a:lnTo>
                  <a:lnTo>
                    <a:pt x="0" y="1783"/>
                  </a:lnTo>
                  <a:lnTo>
                    <a:pt x="0" y="4128"/>
                  </a:lnTo>
                  <a:lnTo>
                    <a:pt x="0" y="4299"/>
                  </a:lnTo>
                  <a:lnTo>
                    <a:pt x="49" y="4446"/>
                  </a:lnTo>
                  <a:lnTo>
                    <a:pt x="73" y="4617"/>
                  </a:lnTo>
                  <a:lnTo>
                    <a:pt x="147" y="4763"/>
                  </a:lnTo>
                  <a:lnTo>
                    <a:pt x="220" y="4934"/>
                  </a:lnTo>
                  <a:lnTo>
                    <a:pt x="318" y="5081"/>
                  </a:lnTo>
                  <a:lnTo>
                    <a:pt x="415" y="5203"/>
                  </a:lnTo>
                  <a:lnTo>
                    <a:pt x="537" y="5325"/>
                  </a:lnTo>
                  <a:lnTo>
                    <a:pt x="660" y="5447"/>
                  </a:lnTo>
                  <a:lnTo>
                    <a:pt x="806" y="5545"/>
                  </a:lnTo>
                  <a:lnTo>
                    <a:pt x="953" y="5642"/>
                  </a:lnTo>
                  <a:lnTo>
                    <a:pt x="1099" y="5716"/>
                  </a:lnTo>
                  <a:lnTo>
                    <a:pt x="1246" y="5789"/>
                  </a:lnTo>
                  <a:lnTo>
                    <a:pt x="1417" y="5838"/>
                  </a:lnTo>
                  <a:lnTo>
                    <a:pt x="1588" y="5862"/>
                  </a:lnTo>
                  <a:lnTo>
                    <a:pt x="1759" y="5862"/>
                  </a:lnTo>
                  <a:lnTo>
                    <a:pt x="2711" y="5887"/>
                  </a:lnTo>
                  <a:lnTo>
                    <a:pt x="3908" y="5887"/>
                  </a:lnTo>
                  <a:lnTo>
                    <a:pt x="390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36"/>
            <p:cNvSpPr/>
            <p:nvPr/>
          </p:nvSpPr>
          <p:spPr>
            <a:xfrm>
              <a:off x="6736475" y="1638175"/>
              <a:ext cx="279650" cy="330325"/>
            </a:xfrm>
            <a:custGeom>
              <a:avLst/>
              <a:gdLst/>
              <a:ahLst/>
              <a:cxnLst/>
              <a:rect l="l" t="t" r="r" b="b"/>
              <a:pathLst>
                <a:path w="11186" h="13213" extrusionOk="0">
                  <a:moveTo>
                    <a:pt x="11186" y="0"/>
                  </a:moveTo>
                  <a:lnTo>
                    <a:pt x="10771" y="342"/>
                  </a:lnTo>
                  <a:lnTo>
                    <a:pt x="10380" y="635"/>
                  </a:lnTo>
                  <a:lnTo>
                    <a:pt x="9940" y="904"/>
                  </a:lnTo>
                  <a:lnTo>
                    <a:pt x="9525" y="1172"/>
                  </a:lnTo>
                  <a:lnTo>
                    <a:pt x="9110" y="1417"/>
                  </a:lnTo>
                  <a:lnTo>
                    <a:pt x="8695" y="1661"/>
                  </a:lnTo>
                  <a:lnTo>
                    <a:pt x="7840" y="2052"/>
                  </a:lnTo>
                  <a:lnTo>
                    <a:pt x="7034" y="2418"/>
                  </a:lnTo>
                  <a:lnTo>
                    <a:pt x="6228" y="2687"/>
                  </a:lnTo>
                  <a:lnTo>
                    <a:pt x="5471" y="2931"/>
                  </a:lnTo>
                  <a:lnTo>
                    <a:pt x="4763" y="3126"/>
                  </a:lnTo>
                  <a:lnTo>
                    <a:pt x="4225" y="3248"/>
                  </a:lnTo>
                  <a:lnTo>
                    <a:pt x="3664" y="3346"/>
                  </a:lnTo>
                  <a:lnTo>
                    <a:pt x="3077" y="3419"/>
                  </a:lnTo>
                  <a:lnTo>
                    <a:pt x="2467" y="3493"/>
                  </a:lnTo>
                  <a:lnTo>
                    <a:pt x="1221" y="3590"/>
                  </a:lnTo>
                  <a:lnTo>
                    <a:pt x="0" y="3664"/>
                  </a:lnTo>
                  <a:lnTo>
                    <a:pt x="0" y="9574"/>
                  </a:lnTo>
                  <a:lnTo>
                    <a:pt x="1221" y="9623"/>
                  </a:lnTo>
                  <a:lnTo>
                    <a:pt x="2467" y="9721"/>
                  </a:lnTo>
                  <a:lnTo>
                    <a:pt x="3077" y="9794"/>
                  </a:lnTo>
                  <a:lnTo>
                    <a:pt x="3664" y="9891"/>
                  </a:lnTo>
                  <a:lnTo>
                    <a:pt x="4225" y="9989"/>
                  </a:lnTo>
                  <a:lnTo>
                    <a:pt x="4763" y="10111"/>
                  </a:lnTo>
                  <a:lnTo>
                    <a:pt x="5471" y="10307"/>
                  </a:lnTo>
                  <a:lnTo>
                    <a:pt x="6228" y="10526"/>
                  </a:lnTo>
                  <a:lnTo>
                    <a:pt x="7034" y="10820"/>
                  </a:lnTo>
                  <a:lnTo>
                    <a:pt x="7840" y="11161"/>
                  </a:lnTo>
                  <a:lnTo>
                    <a:pt x="8695" y="11577"/>
                  </a:lnTo>
                  <a:lnTo>
                    <a:pt x="9110" y="11796"/>
                  </a:lnTo>
                  <a:lnTo>
                    <a:pt x="9525" y="12041"/>
                  </a:lnTo>
                  <a:lnTo>
                    <a:pt x="9940" y="12309"/>
                  </a:lnTo>
                  <a:lnTo>
                    <a:pt x="10380" y="12602"/>
                  </a:lnTo>
                  <a:lnTo>
                    <a:pt x="10771" y="12896"/>
                  </a:lnTo>
                  <a:lnTo>
                    <a:pt x="11186" y="13213"/>
                  </a:lnTo>
                  <a:lnTo>
                    <a:pt x="11186"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36"/>
            <p:cNvSpPr/>
            <p:nvPr/>
          </p:nvSpPr>
          <p:spPr>
            <a:xfrm>
              <a:off x="7029550" y="1613750"/>
              <a:ext cx="34200" cy="379800"/>
            </a:xfrm>
            <a:custGeom>
              <a:avLst/>
              <a:gdLst/>
              <a:ahLst/>
              <a:cxnLst/>
              <a:rect l="l" t="t" r="r" b="b"/>
              <a:pathLst>
                <a:path w="1368" h="15192" extrusionOk="0">
                  <a:moveTo>
                    <a:pt x="684" y="0"/>
                  </a:moveTo>
                  <a:lnTo>
                    <a:pt x="562" y="25"/>
                  </a:lnTo>
                  <a:lnTo>
                    <a:pt x="464" y="98"/>
                  </a:lnTo>
                  <a:lnTo>
                    <a:pt x="366" y="171"/>
                  </a:lnTo>
                  <a:lnTo>
                    <a:pt x="0" y="513"/>
                  </a:lnTo>
                  <a:lnTo>
                    <a:pt x="0" y="14654"/>
                  </a:lnTo>
                  <a:lnTo>
                    <a:pt x="366" y="15020"/>
                  </a:lnTo>
                  <a:lnTo>
                    <a:pt x="464" y="15094"/>
                  </a:lnTo>
                  <a:lnTo>
                    <a:pt x="562" y="15143"/>
                  </a:lnTo>
                  <a:lnTo>
                    <a:pt x="684" y="15191"/>
                  </a:lnTo>
                  <a:lnTo>
                    <a:pt x="904" y="15191"/>
                  </a:lnTo>
                  <a:lnTo>
                    <a:pt x="1001" y="15143"/>
                  </a:lnTo>
                  <a:lnTo>
                    <a:pt x="1148" y="15045"/>
                  </a:lnTo>
                  <a:lnTo>
                    <a:pt x="1270" y="14923"/>
                  </a:lnTo>
                  <a:lnTo>
                    <a:pt x="1343" y="14776"/>
                  </a:lnTo>
                  <a:lnTo>
                    <a:pt x="1368" y="14605"/>
                  </a:lnTo>
                  <a:lnTo>
                    <a:pt x="1368" y="586"/>
                  </a:lnTo>
                  <a:lnTo>
                    <a:pt x="1343" y="415"/>
                  </a:lnTo>
                  <a:lnTo>
                    <a:pt x="1270" y="244"/>
                  </a:lnTo>
                  <a:lnTo>
                    <a:pt x="1148" y="122"/>
                  </a:lnTo>
                  <a:lnTo>
                    <a:pt x="1001" y="25"/>
                  </a:lnTo>
                  <a:lnTo>
                    <a:pt x="90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425" y="188393"/>
            <a:ext cx="2171700" cy="4061700"/>
          </a:xfrm>
        </p:spPr>
        <p:txBody>
          <a:bodyPr/>
          <a:lstStyle/>
          <a:p>
            <a:r>
              <a:rPr lang="en-US" sz="2400" b="1" dirty="0" err="1"/>
              <a:t>Karakteristik</a:t>
            </a:r>
            <a:r>
              <a:rPr lang="en-US" sz="2400" b="1" dirty="0"/>
              <a:t> </a:t>
            </a:r>
            <a:r>
              <a:rPr lang="en-US" sz="2400" b="1" dirty="0" err="1"/>
              <a:t>Pengumpulan</a:t>
            </a:r>
            <a:r>
              <a:rPr lang="en-US" sz="2400" b="1" dirty="0"/>
              <a:t> </a:t>
            </a:r>
            <a:r>
              <a:rPr lang="en-US" sz="2400" b="1" dirty="0" err="1"/>
              <a:t>Biaya</a:t>
            </a:r>
            <a:r>
              <a:rPr lang="en-US" sz="2400" b="1" dirty="0"/>
              <a:t> </a:t>
            </a:r>
            <a:r>
              <a:rPr lang="en-US" sz="2400" b="1" dirty="0" err="1"/>
              <a:t>Produksi</a:t>
            </a:r>
            <a:r>
              <a:rPr lang="en-US" sz="2400" b="1" dirty="0"/>
              <a:t> </a:t>
            </a:r>
            <a:r>
              <a:rPr lang="en-US" sz="2400" b="1" dirty="0" err="1"/>
              <a:t>Berdasarkan</a:t>
            </a:r>
            <a:r>
              <a:rPr lang="en-US" sz="2400" b="1" dirty="0"/>
              <a:t> Job Order Costing</a:t>
            </a:r>
          </a:p>
        </p:txBody>
      </p:sp>
      <p:sp>
        <p:nvSpPr>
          <p:cNvPr id="5" name="Rectangle 4"/>
          <p:cNvSpPr/>
          <p:nvPr/>
        </p:nvSpPr>
        <p:spPr>
          <a:xfrm>
            <a:off x="2770166" y="188393"/>
            <a:ext cx="6021409" cy="3708708"/>
          </a:xfrm>
          <a:prstGeom prst="rect">
            <a:avLst/>
          </a:prstGeom>
        </p:spPr>
        <p:txBody>
          <a:bodyPr wrap="square">
            <a:spAutoFit/>
          </a:bodyPr>
          <a:lstStyle/>
          <a:p>
            <a:pPr marL="285750" indent="-285750" algn="just">
              <a:spcBef>
                <a:spcPts val="600"/>
              </a:spcBef>
              <a:buClr>
                <a:schemeClr val="bg1"/>
              </a:buClr>
              <a:buFont typeface="Wingdings" panose="05000000000000000000" pitchFamily="2" charset="2"/>
              <a:buChar char="v"/>
            </a:pP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produksi</a:t>
            </a:r>
            <a:r>
              <a:rPr lang="en-US" dirty="0">
                <a:solidFill>
                  <a:schemeClr val="bg1"/>
                </a:solidFill>
                <a:latin typeface="IBM Plex Sans Condensed"/>
              </a:rPr>
              <a:t> </a:t>
            </a:r>
            <a:r>
              <a:rPr lang="en-US" dirty="0" err="1">
                <a:solidFill>
                  <a:schemeClr val="bg1"/>
                </a:solidFill>
                <a:latin typeface="IBM Plex Sans Condensed"/>
              </a:rPr>
              <a:t>meliputi</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baku</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dan</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overhead </a:t>
            </a:r>
            <a:r>
              <a:rPr lang="en-US" dirty="0" err="1">
                <a:solidFill>
                  <a:schemeClr val="bg1"/>
                </a:solidFill>
                <a:latin typeface="IBM Plex Sans Condensed"/>
              </a:rPr>
              <a:t>pabrik</a:t>
            </a:r>
            <a:r>
              <a:rPr lang="en-US" dirty="0">
                <a:solidFill>
                  <a:schemeClr val="bg1"/>
                </a:solidFill>
                <a:latin typeface="IBM Plex Sans Condensed"/>
              </a:rPr>
              <a:t> </a:t>
            </a:r>
            <a:r>
              <a:rPr lang="en-US" dirty="0" err="1">
                <a:solidFill>
                  <a:schemeClr val="bg1"/>
                </a:solidFill>
                <a:latin typeface="IBM Plex Sans Condensed"/>
              </a:rPr>
              <a:t>dikumpulkan</a:t>
            </a:r>
            <a:r>
              <a:rPr lang="en-US" dirty="0">
                <a:solidFill>
                  <a:schemeClr val="bg1"/>
                </a:solidFill>
                <a:latin typeface="IBM Plex Sans Condensed"/>
              </a:rPr>
              <a:t> </a:t>
            </a:r>
            <a:r>
              <a:rPr lang="en-US" dirty="0" err="1">
                <a:solidFill>
                  <a:schemeClr val="bg1"/>
                </a:solidFill>
                <a:latin typeface="IBM Plex Sans Condensed"/>
              </a:rPr>
              <a:t>secara</a:t>
            </a:r>
            <a:r>
              <a:rPr lang="en-US" dirty="0">
                <a:solidFill>
                  <a:schemeClr val="bg1"/>
                </a:solidFill>
                <a:latin typeface="IBM Plex Sans Condensed"/>
              </a:rPr>
              <a:t> individual </a:t>
            </a: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tiap-tiap</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a:t>
            </a:r>
          </a:p>
          <a:p>
            <a:pPr marL="285750" indent="-285750" algn="just">
              <a:spcBef>
                <a:spcPts val="600"/>
              </a:spcBef>
              <a:buClr>
                <a:schemeClr val="bg1"/>
              </a:buClr>
              <a:buFont typeface="Wingdings" panose="05000000000000000000" pitchFamily="2" charset="2"/>
              <a:buChar char="v"/>
            </a:pP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baku</a:t>
            </a:r>
            <a:r>
              <a:rPr lang="en-US" dirty="0">
                <a:solidFill>
                  <a:schemeClr val="bg1"/>
                </a:solidFill>
                <a:latin typeface="IBM Plex Sans Condensed"/>
              </a:rPr>
              <a:t> </a:t>
            </a:r>
            <a:r>
              <a:rPr lang="en-US" dirty="0" err="1">
                <a:solidFill>
                  <a:schemeClr val="bg1"/>
                </a:solidFill>
                <a:latin typeface="IBM Plex Sans Condensed"/>
              </a:rPr>
              <a:t>dan</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dibebankan</a:t>
            </a:r>
            <a:r>
              <a:rPr lang="en-US" dirty="0">
                <a:solidFill>
                  <a:schemeClr val="bg1"/>
                </a:solidFill>
                <a:latin typeface="IBM Plex Sans Condensed"/>
              </a:rPr>
              <a:t> </a:t>
            </a:r>
            <a:r>
              <a:rPr lang="en-US" dirty="0" err="1">
                <a:solidFill>
                  <a:schemeClr val="bg1"/>
                </a:solidFill>
                <a:latin typeface="IBM Plex Sans Condensed"/>
              </a:rPr>
              <a:t>secara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terhadap</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yang </a:t>
            </a:r>
            <a:r>
              <a:rPr lang="en-US" dirty="0" err="1">
                <a:solidFill>
                  <a:schemeClr val="bg1"/>
                </a:solidFill>
                <a:latin typeface="IBM Plex Sans Condensed"/>
              </a:rPr>
              <a:t>bersangkutan</a:t>
            </a:r>
            <a:r>
              <a:rPr lang="en-US" dirty="0">
                <a:solidFill>
                  <a:schemeClr val="bg1"/>
                </a:solidFill>
                <a:latin typeface="IBM Plex Sans Condensed"/>
              </a:rPr>
              <a:t>.</a:t>
            </a:r>
          </a:p>
          <a:p>
            <a:pPr marL="285750" indent="-285750" algn="just">
              <a:spcBef>
                <a:spcPts val="600"/>
              </a:spcBef>
              <a:buClr>
                <a:schemeClr val="bg1"/>
              </a:buClr>
              <a:buFont typeface="Wingdings" panose="05000000000000000000" pitchFamily="2" charset="2"/>
              <a:buChar char="v"/>
            </a:pPr>
            <a:r>
              <a:rPr lang="en-US" dirty="0" err="1">
                <a:solidFill>
                  <a:schemeClr val="bg1"/>
                </a:solidFill>
                <a:latin typeface="IBM Plex Sans Condensed"/>
              </a:rPr>
              <a:t>Biaya</a:t>
            </a:r>
            <a:r>
              <a:rPr lang="en-US" dirty="0">
                <a:solidFill>
                  <a:schemeClr val="bg1"/>
                </a:solidFill>
                <a:latin typeface="IBM Plex Sans Condensed"/>
              </a:rPr>
              <a:t> overhead </a:t>
            </a:r>
            <a:r>
              <a:rPr lang="en-US" dirty="0" err="1">
                <a:solidFill>
                  <a:schemeClr val="bg1"/>
                </a:solidFill>
                <a:latin typeface="IBM Plex Sans Condensed"/>
              </a:rPr>
              <a:t>pabrik</a:t>
            </a:r>
            <a:r>
              <a:rPr lang="en-US" dirty="0">
                <a:solidFill>
                  <a:schemeClr val="bg1"/>
                </a:solidFill>
                <a:latin typeface="IBM Plex Sans Condensed"/>
              </a:rPr>
              <a:t> (BOP) </a:t>
            </a:r>
            <a:r>
              <a:rPr lang="en-US" dirty="0" err="1">
                <a:solidFill>
                  <a:schemeClr val="bg1"/>
                </a:solidFill>
                <a:latin typeface="IBM Plex Sans Condensed"/>
              </a:rPr>
              <a:t>dibebankan</a:t>
            </a:r>
            <a:r>
              <a:rPr lang="en-US" dirty="0">
                <a:solidFill>
                  <a:schemeClr val="bg1"/>
                </a:solidFill>
                <a:latin typeface="IBM Plex Sans Condensed"/>
              </a:rPr>
              <a:t> </a:t>
            </a:r>
            <a:r>
              <a:rPr lang="en-US" dirty="0" err="1">
                <a:solidFill>
                  <a:schemeClr val="bg1"/>
                </a:solidFill>
                <a:latin typeface="IBM Plex Sans Condensed"/>
              </a:rPr>
              <a:t>kepada</a:t>
            </a:r>
            <a:r>
              <a:rPr lang="en-US" dirty="0">
                <a:solidFill>
                  <a:schemeClr val="bg1"/>
                </a:solidFill>
                <a:latin typeface="IBM Plex Sans Condensed"/>
              </a:rPr>
              <a:t> </a:t>
            </a:r>
            <a:r>
              <a:rPr lang="en-US" dirty="0" err="1">
                <a:solidFill>
                  <a:schemeClr val="bg1"/>
                </a:solidFill>
                <a:latin typeface="IBM Plex Sans Condensed"/>
              </a:rPr>
              <a:t>tiap-tiap</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atas</a:t>
            </a:r>
            <a:r>
              <a:rPr lang="en-US" dirty="0">
                <a:solidFill>
                  <a:schemeClr val="bg1"/>
                </a:solidFill>
                <a:latin typeface="IBM Plex Sans Condensed"/>
              </a:rPr>
              <a:t> </a:t>
            </a:r>
            <a:r>
              <a:rPr lang="en-US" dirty="0" err="1">
                <a:solidFill>
                  <a:schemeClr val="bg1"/>
                </a:solidFill>
                <a:latin typeface="IBM Plex Sans Condensed"/>
              </a:rPr>
              <a:t>dasar</a:t>
            </a:r>
            <a:r>
              <a:rPr lang="en-US" dirty="0">
                <a:solidFill>
                  <a:schemeClr val="bg1"/>
                </a:solidFill>
                <a:latin typeface="IBM Plex Sans Condensed"/>
              </a:rPr>
              <a:t> </a:t>
            </a:r>
            <a:r>
              <a:rPr lang="en-US" dirty="0" err="1">
                <a:solidFill>
                  <a:schemeClr val="bg1"/>
                </a:solidFill>
                <a:latin typeface="IBM Plex Sans Condensed"/>
              </a:rPr>
              <a:t>tarif</a:t>
            </a:r>
            <a:r>
              <a:rPr lang="en-US" dirty="0">
                <a:solidFill>
                  <a:schemeClr val="bg1"/>
                </a:solidFill>
                <a:latin typeface="IBM Plex Sans Condensed"/>
              </a:rPr>
              <a:t> yang </a:t>
            </a:r>
            <a:r>
              <a:rPr lang="en-US" dirty="0" err="1">
                <a:solidFill>
                  <a:schemeClr val="bg1"/>
                </a:solidFill>
                <a:latin typeface="IBM Plex Sans Condensed"/>
              </a:rPr>
              <a:t>ditentukan</a:t>
            </a:r>
            <a:r>
              <a:rPr lang="en-US" dirty="0">
                <a:solidFill>
                  <a:schemeClr val="bg1"/>
                </a:solidFill>
                <a:latin typeface="IBM Plex Sans Condensed"/>
              </a:rPr>
              <a:t> di </a:t>
            </a:r>
            <a:r>
              <a:rPr lang="en-US" dirty="0" err="1">
                <a:solidFill>
                  <a:schemeClr val="bg1"/>
                </a:solidFill>
                <a:latin typeface="IBM Plex Sans Condensed"/>
              </a:rPr>
              <a:t>muka</a:t>
            </a:r>
            <a:r>
              <a:rPr lang="en-US" dirty="0">
                <a:solidFill>
                  <a:schemeClr val="bg1"/>
                </a:solidFill>
                <a:latin typeface="IBM Plex Sans Condensed"/>
              </a:rPr>
              <a:t> (</a:t>
            </a:r>
            <a:r>
              <a:rPr lang="en-US" i="1" dirty="0">
                <a:solidFill>
                  <a:schemeClr val="bg1"/>
                </a:solidFill>
                <a:latin typeface="IBM Plex Sans Condensed"/>
              </a:rPr>
              <a:t>predetermined rate</a:t>
            </a:r>
            <a:r>
              <a:rPr lang="en-US" dirty="0">
                <a:solidFill>
                  <a:schemeClr val="bg1"/>
                </a:solidFill>
                <a:latin typeface="IBM Plex Sans Condensed"/>
              </a:rPr>
              <a:t>).</a:t>
            </a:r>
          </a:p>
          <a:p>
            <a:pPr marL="285750" indent="-285750" algn="just">
              <a:spcBef>
                <a:spcPts val="600"/>
              </a:spcBef>
              <a:buClr>
                <a:schemeClr val="bg1"/>
              </a:buClr>
              <a:buFont typeface="Wingdings" panose="05000000000000000000" pitchFamily="2" charset="2"/>
              <a:buChar char="v"/>
            </a:pPr>
            <a:r>
              <a:rPr lang="en-US" dirty="0" err="1">
                <a:solidFill>
                  <a:schemeClr val="bg1"/>
                </a:solidFill>
                <a:latin typeface="IBM Plex Sans Condensed"/>
              </a:rPr>
              <a:t>Untuk</a:t>
            </a:r>
            <a:r>
              <a:rPr lang="en-US" dirty="0">
                <a:solidFill>
                  <a:schemeClr val="bg1"/>
                </a:solidFill>
                <a:latin typeface="IBM Plex Sans Condensed"/>
              </a:rPr>
              <a:t> </a:t>
            </a:r>
            <a:r>
              <a:rPr lang="en-US" dirty="0" err="1">
                <a:solidFill>
                  <a:schemeClr val="bg1"/>
                </a:solidFill>
                <a:latin typeface="IBM Plex Sans Condensed"/>
              </a:rPr>
              <a:t>mengumpulkan</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bahan</a:t>
            </a:r>
            <a:r>
              <a:rPr lang="en-US" dirty="0">
                <a:solidFill>
                  <a:schemeClr val="bg1"/>
                </a:solidFill>
                <a:latin typeface="IBM Plex Sans Condensed"/>
              </a:rPr>
              <a:t> </a:t>
            </a:r>
            <a:r>
              <a:rPr lang="en-US" dirty="0" err="1">
                <a:solidFill>
                  <a:schemeClr val="bg1"/>
                </a:solidFill>
                <a:latin typeface="IBM Plex Sans Condensed"/>
              </a:rPr>
              <a:t>baku</a:t>
            </a:r>
            <a:r>
              <a:rPr lang="en-US" dirty="0">
                <a:solidFill>
                  <a:schemeClr val="bg1"/>
                </a:solidFill>
                <a:latin typeface="IBM Plex Sans Condensed"/>
              </a:rPr>
              <a:t>, </a:t>
            </a:r>
            <a:r>
              <a:rPr lang="en-US" dirty="0" err="1">
                <a:solidFill>
                  <a:schemeClr val="bg1"/>
                </a:solidFill>
                <a:latin typeface="IBM Plex Sans Condensed"/>
              </a:rPr>
              <a:t>biaya</a:t>
            </a:r>
            <a:r>
              <a:rPr lang="en-US" dirty="0">
                <a:solidFill>
                  <a:schemeClr val="bg1"/>
                </a:solidFill>
                <a:latin typeface="IBM Plex Sans Condensed"/>
              </a:rPr>
              <a:t> </a:t>
            </a:r>
            <a:r>
              <a:rPr lang="en-US" dirty="0" err="1">
                <a:solidFill>
                  <a:schemeClr val="bg1"/>
                </a:solidFill>
                <a:latin typeface="IBM Plex Sans Condensed"/>
              </a:rPr>
              <a:t>tenaga</a:t>
            </a:r>
            <a:r>
              <a:rPr lang="en-US" dirty="0">
                <a:solidFill>
                  <a:schemeClr val="bg1"/>
                </a:solidFill>
                <a:latin typeface="IBM Plex Sans Condensed"/>
              </a:rPr>
              <a:t> </a:t>
            </a:r>
            <a:r>
              <a:rPr lang="en-US" dirty="0" err="1">
                <a:solidFill>
                  <a:schemeClr val="bg1"/>
                </a:solidFill>
                <a:latin typeface="IBM Plex Sans Condensed"/>
              </a:rPr>
              <a:t>kerja</a:t>
            </a:r>
            <a:r>
              <a:rPr lang="en-US" dirty="0">
                <a:solidFill>
                  <a:schemeClr val="bg1"/>
                </a:solidFill>
                <a:latin typeface="IBM Plex Sans Condensed"/>
              </a:rPr>
              <a:t> </a:t>
            </a:r>
            <a:r>
              <a:rPr lang="en-US" dirty="0" err="1">
                <a:solidFill>
                  <a:schemeClr val="bg1"/>
                </a:solidFill>
                <a:latin typeface="IBM Plex Sans Condensed"/>
              </a:rPr>
              <a:t>langsung</a:t>
            </a:r>
            <a:r>
              <a:rPr lang="en-US" dirty="0">
                <a:solidFill>
                  <a:schemeClr val="bg1"/>
                </a:solidFill>
                <a:latin typeface="IBM Plex Sans Condensed"/>
              </a:rPr>
              <a:t> </a:t>
            </a:r>
            <a:r>
              <a:rPr lang="en-US" dirty="0" err="1">
                <a:solidFill>
                  <a:schemeClr val="bg1"/>
                </a:solidFill>
                <a:latin typeface="IBM Plex Sans Condensed"/>
              </a:rPr>
              <a:t>dan</a:t>
            </a:r>
            <a:r>
              <a:rPr lang="en-US" dirty="0">
                <a:solidFill>
                  <a:schemeClr val="bg1"/>
                </a:solidFill>
                <a:latin typeface="IBM Plex Sans Condensed"/>
              </a:rPr>
              <a:t> BOP </a:t>
            </a:r>
            <a:r>
              <a:rPr lang="en-US" dirty="0" err="1">
                <a:solidFill>
                  <a:schemeClr val="bg1"/>
                </a:solidFill>
                <a:latin typeface="IBM Plex Sans Condensed"/>
              </a:rPr>
              <a:t>pada</a:t>
            </a:r>
            <a:r>
              <a:rPr lang="en-US" dirty="0">
                <a:solidFill>
                  <a:schemeClr val="bg1"/>
                </a:solidFill>
                <a:latin typeface="IBM Plex Sans Condensed"/>
              </a:rPr>
              <a:t> </a:t>
            </a:r>
            <a:r>
              <a:rPr lang="en-US" dirty="0" err="1">
                <a:solidFill>
                  <a:schemeClr val="bg1"/>
                </a:solidFill>
                <a:latin typeface="IBM Plex Sans Condensed"/>
              </a:rPr>
              <a:t>tiap-tiap</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digunakan</a:t>
            </a:r>
            <a:r>
              <a:rPr lang="en-US" dirty="0">
                <a:solidFill>
                  <a:schemeClr val="bg1"/>
                </a:solidFill>
                <a:latin typeface="IBM Plex Sans Condensed"/>
              </a:rPr>
              <a:t> </a:t>
            </a:r>
            <a:r>
              <a:rPr lang="en-US" dirty="0" err="1">
                <a:solidFill>
                  <a:schemeClr val="bg1"/>
                </a:solidFill>
                <a:latin typeface="IBM Plex Sans Condensed"/>
              </a:rPr>
              <a:t>kartu</a:t>
            </a:r>
            <a:r>
              <a:rPr lang="en-US" dirty="0">
                <a:solidFill>
                  <a:schemeClr val="bg1"/>
                </a:solidFill>
                <a:latin typeface="IBM Plex Sans Condensed"/>
              </a:rPr>
              <a:t> </a:t>
            </a:r>
            <a:r>
              <a:rPr lang="en-US" dirty="0" err="1">
                <a:solidFill>
                  <a:schemeClr val="bg1"/>
                </a:solidFill>
                <a:latin typeface="IBM Plex Sans Condensed"/>
              </a:rPr>
              <a:t>harga</a:t>
            </a:r>
            <a:r>
              <a:rPr lang="en-US" dirty="0">
                <a:solidFill>
                  <a:schemeClr val="bg1"/>
                </a:solidFill>
                <a:latin typeface="IBM Plex Sans Condensed"/>
              </a:rPr>
              <a:t> </a:t>
            </a:r>
            <a:r>
              <a:rPr lang="en-US" dirty="0" err="1">
                <a:solidFill>
                  <a:schemeClr val="bg1"/>
                </a:solidFill>
                <a:latin typeface="IBM Plex Sans Condensed"/>
              </a:rPr>
              <a:t>pokok</a:t>
            </a:r>
            <a:r>
              <a:rPr lang="en-US" dirty="0">
                <a:solidFill>
                  <a:schemeClr val="bg1"/>
                </a:solidFill>
                <a:latin typeface="IBM Plex Sans Condensed"/>
              </a:rPr>
              <a:t> </a:t>
            </a:r>
            <a:r>
              <a:rPr lang="en-US" dirty="0" err="1">
                <a:solidFill>
                  <a:schemeClr val="bg1"/>
                </a:solidFill>
                <a:latin typeface="IBM Plex Sans Condensed"/>
              </a:rPr>
              <a:t>pesanan</a:t>
            </a:r>
            <a:endParaRPr lang="en-US" dirty="0">
              <a:solidFill>
                <a:schemeClr val="bg1"/>
              </a:solidFill>
              <a:latin typeface="IBM Plex Sans Condensed"/>
            </a:endParaRPr>
          </a:p>
          <a:p>
            <a:pPr marL="285750" indent="-285750" algn="just">
              <a:spcBef>
                <a:spcPts val="600"/>
              </a:spcBef>
              <a:buClr>
                <a:schemeClr val="bg1"/>
              </a:buClr>
              <a:buFont typeface="Wingdings" panose="05000000000000000000" pitchFamily="2" charset="2"/>
              <a:buChar char="v"/>
            </a:pPr>
            <a:r>
              <a:rPr lang="en-US" dirty="0" err="1">
                <a:solidFill>
                  <a:schemeClr val="bg1"/>
                </a:solidFill>
                <a:latin typeface="IBM Plex Sans Condensed"/>
              </a:rPr>
              <a:t>Harga</a:t>
            </a:r>
            <a:r>
              <a:rPr lang="en-US" dirty="0">
                <a:solidFill>
                  <a:schemeClr val="bg1"/>
                </a:solidFill>
                <a:latin typeface="IBM Plex Sans Condensed"/>
              </a:rPr>
              <a:t> </a:t>
            </a:r>
            <a:r>
              <a:rPr lang="en-US" dirty="0" err="1">
                <a:solidFill>
                  <a:schemeClr val="bg1"/>
                </a:solidFill>
                <a:latin typeface="IBM Plex Sans Condensed"/>
              </a:rPr>
              <a:t>pokok</a:t>
            </a:r>
            <a:r>
              <a:rPr lang="en-US" dirty="0">
                <a:solidFill>
                  <a:schemeClr val="bg1"/>
                </a:solidFill>
                <a:latin typeface="IBM Plex Sans Condensed"/>
              </a:rPr>
              <a:t> </a:t>
            </a:r>
            <a:r>
              <a:rPr lang="en-US" dirty="0" err="1">
                <a:solidFill>
                  <a:schemeClr val="bg1"/>
                </a:solidFill>
                <a:latin typeface="IBM Plex Sans Condensed"/>
              </a:rPr>
              <a:t>produk</a:t>
            </a:r>
            <a:r>
              <a:rPr lang="en-US" dirty="0">
                <a:solidFill>
                  <a:schemeClr val="bg1"/>
                </a:solidFill>
                <a:latin typeface="IBM Plex Sans Condensed"/>
              </a:rPr>
              <a:t> per </a:t>
            </a:r>
            <a:r>
              <a:rPr lang="en-US" dirty="0" err="1">
                <a:solidFill>
                  <a:schemeClr val="bg1"/>
                </a:solidFill>
                <a:latin typeface="IBM Plex Sans Condensed"/>
              </a:rPr>
              <a:t>satuan</a:t>
            </a:r>
            <a:r>
              <a:rPr lang="en-US" dirty="0">
                <a:solidFill>
                  <a:schemeClr val="bg1"/>
                </a:solidFill>
                <a:latin typeface="IBM Plex Sans Condensed"/>
              </a:rPr>
              <a:t> </a:t>
            </a:r>
            <a:r>
              <a:rPr lang="en-US" dirty="0" err="1">
                <a:solidFill>
                  <a:schemeClr val="bg1"/>
                </a:solidFill>
                <a:latin typeface="IBM Plex Sans Condensed"/>
              </a:rPr>
              <a:t>dihitung</a:t>
            </a:r>
            <a:r>
              <a:rPr lang="en-US" dirty="0">
                <a:solidFill>
                  <a:schemeClr val="bg1"/>
                </a:solidFill>
                <a:latin typeface="IBM Plex Sans Condensed"/>
              </a:rPr>
              <a:t> </a:t>
            </a:r>
            <a:r>
              <a:rPr lang="en-US" dirty="0" err="1">
                <a:solidFill>
                  <a:schemeClr val="bg1"/>
                </a:solidFill>
                <a:latin typeface="IBM Plex Sans Condensed"/>
              </a:rPr>
              <a:t>sebagai</a:t>
            </a:r>
            <a:r>
              <a:rPr lang="en-US" dirty="0">
                <a:solidFill>
                  <a:schemeClr val="bg1"/>
                </a:solidFill>
                <a:latin typeface="IBM Plex Sans Condensed"/>
              </a:rPr>
              <a:t> </a:t>
            </a:r>
            <a:r>
              <a:rPr lang="en-US" dirty="0" err="1">
                <a:solidFill>
                  <a:schemeClr val="bg1"/>
                </a:solidFill>
                <a:latin typeface="IBM Plex Sans Condensed"/>
              </a:rPr>
              <a:t>berikut</a:t>
            </a:r>
            <a:r>
              <a:rPr lang="en-US" dirty="0">
                <a:solidFill>
                  <a:schemeClr val="bg1"/>
                </a:solidFill>
                <a:latin typeface="IBM Plex Sans Condensed"/>
              </a:rPr>
              <a:t> :</a:t>
            </a:r>
          </a:p>
          <a:p>
            <a:pPr algn="just" defTabSz="777875">
              <a:buClr>
                <a:schemeClr val="bg1"/>
              </a:buClr>
              <a:tabLst>
                <a:tab pos="266700" algn="l"/>
              </a:tabLst>
            </a:pPr>
            <a:r>
              <a:rPr lang="en-US" dirty="0">
                <a:solidFill>
                  <a:schemeClr val="bg1"/>
                </a:solidFill>
                <a:latin typeface="IBM Plex Sans Condensed"/>
              </a:rPr>
              <a:t>				</a:t>
            </a:r>
            <a:r>
              <a:rPr lang="en-US" dirty="0" err="1">
                <a:solidFill>
                  <a:schemeClr val="bg1"/>
                </a:solidFill>
                <a:latin typeface="IBM Plex Sans Condensed"/>
              </a:rPr>
              <a:t>Jumlah</a:t>
            </a:r>
            <a:r>
              <a:rPr lang="en-US" dirty="0">
                <a:solidFill>
                  <a:schemeClr val="bg1"/>
                </a:solidFill>
                <a:latin typeface="IBM Plex Sans Condensed"/>
              </a:rPr>
              <a:t> </a:t>
            </a:r>
            <a:r>
              <a:rPr lang="en-US" dirty="0" err="1">
                <a:solidFill>
                  <a:schemeClr val="bg1"/>
                </a:solidFill>
                <a:latin typeface="IBM Plex Sans Condensed"/>
              </a:rPr>
              <a:t>harga</a:t>
            </a:r>
            <a:r>
              <a:rPr lang="en-US" dirty="0">
                <a:solidFill>
                  <a:schemeClr val="bg1"/>
                </a:solidFill>
                <a:latin typeface="IBM Plex Sans Condensed"/>
              </a:rPr>
              <a:t> </a:t>
            </a:r>
            <a:r>
              <a:rPr lang="en-US" dirty="0" err="1">
                <a:solidFill>
                  <a:schemeClr val="bg1"/>
                </a:solidFill>
                <a:latin typeface="IBM Plex Sans Condensed"/>
              </a:rPr>
              <a:t>pokok</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tertentu</a:t>
            </a:r>
            <a:endParaRPr lang="en-US" dirty="0">
              <a:solidFill>
                <a:schemeClr val="bg1"/>
              </a:solidFill>
              <a:latin typeface="IBM Plex Sans Condensed"/>
            </a:endParaRPr>
          </a:p>
          <a:p>
            <a:pPr algn="just">
              <a:buClr>
                <a:schemeClr val="bg1"/>
              </a:buClr>
              <a:tabLst>
                <a:tab pos="266700" algn="l"/>
              </a:tabLst>
            </a:pPr>
            <a:r>
              <a:rPr lang="en-US" dirty="0">
                <a:solidFill>
                  <a:schemeClr val="bg1"/>
                </a:solidFill>
                <a:latin typeface="IBM Plex Sans Condensed"/>
              </a:rPr>
              <a:t>	</a:t>
            </a:r>
            <a:r>
              <a:rPr lang="en-US" dirty="0" err="1">
                <a:solidFill>
                  <a:schemeClr val="bg1"/>
                </a:solidFill>
                <a:latin typeface="IBM Plex Sans Condensed"/>
              </a:rPr>
              <a:t>Harga</a:t>
            </a:r>
            <a:r>
              <a:rPr lang="en-US" dirty="0">
                <a:solidFill>
                  <a:schemeClr val="bg1"/>
                </a:solidFill>
                <a:latin typeface="IBM Plex Sans Condensed"/>
              </a:rPr>
              <a:t> </a:t>
            </a:r>
            <a:r>
              <a:rPr lang="en-US" dirty="0" err="1">
                <a:solidFill>
                  <a:schemeClr val="bg1"/>
                </a:solidFill>
                <a:latin typeface="IBM Plex Sans Condensed"/>
              </a:rPr>
              <a:t>pokok</a:t>
            </a:r>
            <a:r>
              <a:rPr lang="en-US" dirty="0">
                <a:solidFill>
                  <a:schemeClr val="bg1"/>
                </a:solidFill>
                <a:latin typeface="IBM Plex Sans Condensed"/>
              </a:rPr>
              <a:t> per </a:t>
            </a:r>
            <a:r>
              <a:rPr lang="en-US" dirty="0" err="1">
                <a:solidFill>
                  <a:schemeClr val="bg1"/>
                </a:solidFill>
                <a:latin typeface="IBM Plex Sans Condensed"/>
              </a:rPr>
              <a:t>satuan</a:t>
            </a:r>
            <a:r>
              <a:rPr lang="en-US" dirty="0">
                <a:solidFill>
                  <a:schemeClr val="bg1"/>
                </a:solidFill>
                <a:latin typeface="IBM Plex Sans Condensed"/>
              </a:rPr>
              <a:t> = ----------------------------------------------------</a:t>
            </a:r>
          </a:p>
          <a:p>
            <a:pPr algn="just" defTabSz="806450">
              <a:buClr>
                <a:schemeClr val="bg1"/>
              </a:buClr>
              <a:tabLst>
                <a:tab pos="266700" algn="l"/>
              </a:tabLst>
            </a:pPr>
            <a:r>
              <a:rPr lang="en-US" dirty="0">
                <a:solidFill>
                  <a:schemeClr val="bg1"/>
                </a:solidFill>
                <a:latin typeface="IBM Plex Sans Condensed"/>
              </a:rPr>
              <a:t>				</a:t>
            </a:r>
            <a:r>
              <a:rPr lang="en-US" dirty="0" err="1">
                <a:solidFill>
                  <a:schemeClr val="bg1"/>
                </a:solidFill>
                <a:latin typeface="IBM Plex Sans Condensed"/>
              </a:rPr>
              <a:t>Jumlah</a:t>
            </a:r>
            <a:r>
              <a:rPr lang="en-US" dirty="0">
                <a:solidFill>
                  <a:schemeClr val="bg1"/>
                </a:solidFill>
                <a:latin typeface="IBM Plex Sans Condensed"/>
              </a:rPr>
              <a:t> </a:t>
            </a:r>
            <a:r>
              <a:rPr lang="en-US" dirty="0" err="1">
                <a:solidFill>
                  <a:schemeClr val="bg1"/>
                </a:solidFill>
                <a:latin typeface="IBM Plex Sans Condensed"/>
              </a:rPr>
              <a:t>satuan</a:t>
            </a:r>
            <a:r>
              <a:rPr lang="en-US" dirty="0">
                <a:solidFill>
                  <a:schemeClr val="bg1"/>
                </a:solidFill>
                <a:latin typeface="IBM Plex Sans Condensed"/>
              </a:rPr>
              <a:t> </a:t>
            </a:r>
            <a:r>
              <a:rPr lang="en-US" dirty="0" err="1">
                <a:solidFill>
                  <a:schemeClr val="bg1"/>
                </a:solidFill>
                <a:latin typeface="IBM Plex Sans Condensed"/>
              </a:rPr>
              <a:t>produk</a:t>
            </a:r>
            <a:r>
              <a:rPr lang="en-US" dirty="0">
                <a:solidFill>
                  <a:schemeClr val="bg1"/>
                </a:solidFill>
                <a:latin typeface="IBM Plex Sans Condensed"/>
              </a:rPr>
              <a:t> </a:t>
            </a:r>
            <a:r>
              <a:rPr lang="en-US" dirty="0" err="1">
                <a:solidFill>
                  <a:schemeClr val="bg1"/>
                </a:solidFill>
                <a:latin typeface="IBM Plex Sans Condensed"/>
              </a:rPr>
              <a:t>pesanan</a:t>
            </a:r>
            <a:r>
              <a:rPr lang="en-US" dirty="0">
                <a:solidFill>
                  <a:schemeClr val="bg1"/>
                </a:solidFill>
                <a:latin typeface="IBM Plex Sans Condensed"/>
              </a:rPr>
              <a:t> </a:t>
            </a:r>
            <a:r>
              <a:rPr lang="en-US" dirty="0" err="1">
                <a:solidFill>
                  <a:schemeClr val="bg1"/>
                </a:solidFill>
                <a:latin typeface="IBM Plex Sans Condensed"/>
              </a:rPr>
              <a:t>ybs</a:t>
            </a:r>
            <a:endParaRPr lang="en-US" dirty="0">
              <a:solidFill>
                <a:schemeClr val="bg1"/>
              </a:solidFill>
              <a:latin typeface="IBM Plex Sans Condensed"/>
            </a:endParaRPr>
          </a:p>
          <a:p>
            <a:pPr algn="just">
              <a:spcBef>
                <a:spcPts val="600"/>
              </a:spcBef>
              <a:buClr>
                <a:schemeClr val="bg1"/>
              </a:buClr>
            </a:pPr>
            <a:endParaRPr lang="en-US" dirty="0">
              <a:solidFill>
                <a:schemeClr val="bg1"/>
              </a:solidFill>
              <a:latin typeface="IBM Plex Sans Condensed"/>
            </a:endParaRPr>
          </a:p>
        </p:txBody>
      </p:sp>
      <p:sp>
        <p:nvSpPr>
          <p:cNvPr id="4" name="Slide Number Placeholder 1"/>
          <p:cNvSpPr>
            <a:spLocks noGrp="1"/>
          </p:cNvSpPr>
          <p:nvPr>
            <p:ph type="sldNum" idx="4294967295"/>
          </p:nvPr>
        </p:nvSpPr>
        <p:spPr>
          <a:xfrm>
            <a:off x="8499028" y="4749800"/>
            <a:ext cx="549275" cy="393700"/>
          </a:xfrm>
        </p:spPr>
        <p:txBody>
          <a:bodyPr/>
          <a:lstStyle/>
          <a:p>
            <a:pPr marL="0" lvl="0" indent="0" algn="r" rtl="0">
              <a:spcBef>
                <a:spcPts val="0"/>
              </a:spcBef>
              <a:spcAft>
                <a:spcPts val="0"/>
              </a:spcAft>
              <a:buNone/>
            </a:pPr>
            <a:r>
              <a:rPr lang="en" dirty="0"/>
              <a:t>5</a:t>
            </a:r>
          </a:p>
        </p:txBody>
      </p:sp>
    </p:spTree>
    <p:extLst>
      <p:ext uri="{BB962C8B-B14F-4D97-AF65-F5344CB8AC3E}">
        <p14:creationId xmlns:p14="http://schemas.microsoft.com/office/powerpoint/2010/main" val="3350577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148186"/>
            <a:ext cx="2341987" cy="4061700"/>
          </a:xfrm>
        </p:spPr>
        <p:txBody>
          <a:bodyPr/>
          <a:lstStyle/>
          <a:p>
            <a:r>
              <a:rPr lang="en-US" sz="2400" b="1" dirty="0" err="1"/>
              <a:t>Karakteristik</a:t>
            </a:r>
            <a:r>
              <a:rPr lang="en-US" sz="2400" b="1" dirty="0"/>
              <a:t> Perusahaan yang </a:t>
            </a:r>
            <a:r>
              <a:rPr lang="en-US" sz="2400" b="1" dirty="0" err="1"/>
              <a:t>Mengakumulasi</a:t>
            </a:r>
            <a:r>
              <a:rPr lang="en-US" sz="2400" b="1" dirty="0"/>
              <a:t> </a:t>
            </a:r>
            <a:r>
              <a:rPr lang="en-US" sz="2400" b="1" dirty="0" err="1"/>
              <a:t>Biaya</a:t>
            </a:r>
            <a:r>
              <a:rPr lang="en-US" sz="2400" b="1" dirty="0"/>
              <a:t> </a:t>
            </a:r>
            <a:r>
              <a:rPr lang="en-US" sz="2400" b="1" dirty="0" err="1"/>
              <a:t>Berdasarkan</a:t>
            </a:r>
            <a:r>
              <a:rPr lang="en-US" sz="2400" b="1" dirty="0"/>
              <a:t> </a:t>
            </a:r>
            <a:r>
              <a:rPr lang="en-US" sz="2400" b="1" dirty="0" err="1"/>
              <a:t>Pesanan</a:t>
            </a:r>
            <a:endParaRPr lang="en-US" sz="2400" b="1" dirty="0"/>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19400" y="148186"/>
            <a:ext cx="6038850" cy="3847207"/>
          </a:xfrm>
          <a:prstGeom prst="rect">
            <a:avLst/>
          </a:prstGeom>
        </p:spPr>
        <p:txBody>
          <a:bodyPr wrap="square">
            <a:spAutoFit/>
          </a:bodyPr>
          <a:lstStyle/>
          <a:p>
            <a:pPr algn="just" defTabSz="282575">
              <a:spcBef>
                <a:spcPts val="600"/>
              </a:spcBef>
              <a:buClr>
                <a:schemeClr val="bg1"/>
              </a:buClr>
            </a:pPr>
            <a:r>
              <a:rPr lang="fi-FI" dirty="0">
                <a:solidFill>
                  <a:schemeClr val="bg1"/>
                </a:solidFill>
                <a:latin typeface="IBM Plex Sans Condensed"/>
              </a:rPr>
              <a:t>	Akumulasi atau pengumpulan biaya produksi dalam suatu perusahaan biasanya dipengaruhi oleh karakteristik dari kegiatan produksi yang dilakukan oleh perusahaan tersebut. Perusahaan yang melaksanakan kegiatan produksi berdasarkan pesanan merubah bahan baku menjadi produk jadi berdasarkan pesanan dari para pelanggannya. Adapun ciri-ciri perusahaan yang mengakumulasi biaya berdasarkan pesanan sebagai berikut:</a:t>
            </a:r>
          </a:p>
          <a:p>
            <a:pPr marL="342900" indent="-342900" algn="just" defTabSz="282575">
              <a:spcBef>
                <a:spcPts val="600"/>
              </a:spcBef>
              <a:buClr>
                <a:schemeClr val="bg1"/>
              </a:buClr>
              <a:buFont typeface="+mj-lt"/>
              <a:buAutoNum type="arabicParenR"/>
            </a:pPr>
            <a:r>
              <a:rPr lang="fi-FI" dirty="0">
                <a:solidFill>
                  <a:schemeClr val="bg1"/>
                </a:solidFill>
                <a:latin typeface="IBM Plex Sans Condensed"/>
              </a:rPr>
              <a:t>Proses pembuatan produk terjadi secara terputus-putus. Jika suatu pesanan selesai dikerjakan, proses produksi dihentikan dan dimulai dengan pesanan berikutnya.</a:t>
            </a:r>
          </a:p>
          <a:p>
            <a:pPr marL="342900" indent="-342900" algn="just" defTabSz="282575">
              <a:spcBef>
                <a:spcPts val="600"/>
              </a:spcBef>
              <a:buClr>
                <a:schemeClr val="bg1"/>
              </a:buClr>
              <a:buFont typeface="+mj-lt"/>
              <a:buAutoNum type="arabicParenR"/>
            </a:pPr>
            <a:r>
              <a:rPr lang="fi-FI" dirty="0">
                <a:solidFill>
                  <a:schemeClr val="bg1"/>
                </a:solidFill>
                <a:latin typeface="IBM Plex Sans Condensed"/>
              </a:rPr>
              <a:t>Produk yang dihasilkan sesuai dengan spesifikasi yang ditentukan oleh pelanggan, sehingga antara satu pesanan dengan pesanan yang lain dapat berbeda-beda.</a:t>
            </a:r>
          </a:p>
          <a:p>
            <a:pPr marL="342900" indent="-342900" algn="just" defTabSz="282575">
              <a:spcBef>
                <a:spcPts val="600"/>
              </a:spcBef>
              <a:buClr>
                <a:schemeClr val="bg1"/>
              </a:buClr>
              <a:buFont typeface="+mj-lt"/>
              <a:buAutoNum type="arabicParenR"/>
            </a:pPr>
            <a:r>
              <a:rPr lang="fi-FI" dirty="0">
                <a:solidFill>
                  <a:schemeClr val="bg1"/>
                </a:solidFill>
                <a:latin typeface="IBM Plex Sans Condensed"/>
              </a:rPr>
              <a:t>Produksi ditujukan untuk memenuhi pesanan pelanggan, bukan untuk memenuhi persediaan.</a:t>
            </a:r>
          </a:p>
          <a:p>
            <a:pPr algn="just" defTabSz="282575">
              <a:spcBef>
                <a:spcPts val="600"/>
              </a:spcBef>
              <a:buClr>
                <a:schemeClr val="bg1"/>
              </a:buClr>
            </a:pPr>
            <a:endParaRPr lang="fi-FI"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6</a:t>
            </a:r>
          </a:p>
        </p:txBody>
      </p:sp>
    </p:spTree>
    <p:extLst>
      <p:ext uri="{BB962C8B-B14F-4D97-AF65-F5344CB8AC3E}">
        <p14:creationId xmlns:p14="http://schemas.microsoft.com/office/powerpoint/2010/main" val="763947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48186"/>
            <a:ext cx="2064000" cy="4061700"/>
          </a:xfrm>
        </p:spPr>
        <p:txBody>
          <a:bodyPr/>
          <a:lstStyle/>
          <a:p>
            <a:r>
              <a:rPr lang="en-US" sz="2400" b="1" dirty="0" err="1"/>
              <a:t>Karakteristik</a:t>
            </a:r>
            <a:r>
              <a:rPr lang="en-US" sz="2400" b="1" dirty="0"/>
              <a:t> </a:t>
            </a:r>
            <a:r>
              <a:rPr lang="en-US" sz="2400" b="1" dirty="0" err="1"/>
              <a:t>Kalkulasi</a:t>
            </a:r>
            <a:r>
              <a:rPr lang="en-US" sz="2400" b="1" dirty="0"/>
              <a:t> </a:t>
            </a:r>
            <a:r>
              <a:rPr lang="en-US" sz="2400" b="1" dirty="0" err="1"/>
              <a:t>Biaya</a:t>
            </a:r>
            <a:r>
              <a:rPr lang="en-US" sz="2400" b="1" dirty="0"/>
              <a:t> </a:t>
            </a:r>
            <a:r>
              <a:rPr lang="en-US" sz="2400" b="1" dirty="0" err="1"/>
              <a:t>Pesanan</a:t>
            </a:r>
            <a:endParaRPr lang="en-US" sz="2400" b="1" dirty="0"/>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19400" y="148186"/>
            <a:ext cx="6038850" cy="5078313"/>
          </a:xfrm>
          <a:prstGeom prst="rect">
            <a:avLst/>
          </a:prstGeom>
        </p:spPr>
        <p:txBody>
          <a:bodyPr wrap="square">
            <a:spAutoFit/>
          </a:bodyPr>
          <a:lstStyle/>
          <a:p>
            <a:pPr algn="just" defTabSz="282575">
              <a:spcBef>
                <a:spcPts val="600"/>
              </a:spcBef>
              <a:buClr>
                <a:schemeClr val="bg1"/>
              </a:buClr>
            </a:pPr>
            <a:r>
              <a:rPr lang="fi-FI" dirty="0">
                <a:solidFill>
                  <a:schemeClr val="bg1"/>
                </a:solidFill>
                <a:latin typeface="IBM Plex Sans Condensed"/>
              </a:rPr>
              <a:t>	Jika suatu perusahaan dalam melakukan kegiatan produksinya memenuhi ketiga kriteria di atas, maka perusahaan tersebut akan menggunakan metode kalkulasi biaya pesanan dalam pengumpulan biaya produksinya. Secara umum, kalkulasi biaya pesanan mempunyai ciri-ciri sebagai berikut:</a:t>
            </a:r>
          </a:p>
          <a:p>
            <a:pPr marL="342900" indent="-342900" algn="just" defTabSz="282575">
              <a:spcBef>
                <a:spcPts val="600"/>
              </a:spcBef>
              <a:buClr>
                <a:schemeClr val="bg1"/>
              </a:buClr>
              <a:buFont typeface="+mj-lt"/>
              <a:buAutoNum type="alphaLcParenR"/>
            </a:pPr>
            <a:r>
              <a:rPr lang="fi-FI" dirty="0">
                <a:solidFill>
                  <a:schemeClr val="bg1"/>
                </a:solidFill>
                <a:latin typeface="IBM Plex Sans Condensed"/>
              </a:rPr>
              <a:t>Untuk tiap pesanan dari pelanggan disediakan Kartu Biaya Pesanan (</a:t>
            </a:r>
            <a:r>
              <a:rPr lang="fi-FI" i="1" dirty="0">
                <a:solidFill>
                  <a:schemeClr val="bg1"/>
                </a:solidFill>
                <a:latin typeface="IBM Plex Sans Condensed"/>
              </a:rPr>
              <a:t>job cost sheet</a:t>
            </a:r>
            <a:r>
              <a:rPr lang="fi-FI" dirty="0">
                <a:solidFill>
                  <a:schemeClr val="bg1"/>
                </a:solidFill>
                <a:latin typeface="IBM Plex Sans Condensed"/>
              </a:rPr>
              <a:t>) untuk menghitung biaya produksinya secara individual.</a:t>
            </a:r>
          </a:p>
          <a:p>
            <a:pPr marL="342900" indent="-342900" algn="just" defTabSz="282575">
              <a:spcBef>
                <a:spcPts val="600"/>
              </a:spcBef>
              <a:buClr>
                <a:schemeClr val="bg1"/>
              </a:buClr>
              <a:buFont typeface="+mj-lt"/>
              <a:buAutoNum type="alphaLcParenR"/>
            </a:pPr>
            <a:r>
              <a:rPr lang="fi-FI" dirty="0">
                <a:solidFill>
                  <a:schemeClr val="bg1"/>
                </a:solidFill>
                <a:latin typeface="IBM Plex Sans Condensed"/>
              </a:rPr>
              <a:t>Kartu biaya pesanan tersebut berfungsi sebagai buku besar pembantu persediaan barang dalam proses yang diisi berdasarkan bukti permintaan bahan baku , kartu jam kerja langsung, dan tarif overhead pabrik.</a:t>
            </a:r>
          </a:p>
          <a:p>
            <a:pPr marL="342900" indent="-342900" algn="just" defTabSz="282575">
              <a:spcBef>
                <a:spcPts val="600"/>
              </a:spcBef>
              <a:buClr>
                <a:schemeClr val="bg1"/>
              </a:buClr>
              <a:buFont typeface="+mj-lt"/>
              <a:buAutoNum type="alphaLcParenR"/>
            </a:pPr>
            <a:r>
              <a:rPr lang="fi-FI" dirty="0">
                <a:solidFill>
                  <a:schemeClr val="bg1"/>
                </a:solidFill>
                <a:latin typeface="IBM Plex Sans Condensed"/>
              </a:rPr>
              <a:t>Pengakunan ke buku besar dapat dilakukan dengan rekapitulasi dari kartu biaya pesanan.</a:t>
            </a:r>
          </a:p>
          <a:p>
            <a:pPr marL="342900" indent="-342900" algn="just" defTabSz="282575">
              <a:spcBef>
                <a:spcPts val="600"/>
              </a:spcBef>
              <a:buClr>
                <a:schemeClr val="bg1"/>
              </a:buClr>
              <a:buFont typeface="+mj-lt"/>
              <a:buAutoNum type="alphaLcParenR"/>
            </a:pPr>
            <a:r>
              <a:rPr lang="fi-FI" dirty="0">
                <a:solidFill>
                  <a:schemeClr val="bg1"/>
                </a:solidFill>
                <a:latin typeface="IBM Plex Sans Condensed"/>
              </a:rPr>
              <a:t>Biaya produksi per unit dihitung pada saat pesanan selesai diproduksi dengan cara membagi jumlah biaya produksi yang dikeluarkan untuk pesanan tertentu dengan jumlah unit produk yang dihasilkan untuk pesanan yang bersangkutan.</a:t>
            </a:r>
          </a:p>
          <a:p>
            <a:pPr marL="342900" indent="-342900" algn="just" defTabSz="282575">
              <a:spcBef>
                <a:spcPts val="600"/>
              </a:spcBef>
              <a:buClr>
                <a:schemeClr val="bg1"/>
              </a:buClr>
              <a:buFont typeface="+mj-lt"/>
              <a:buAutoNum type="alphaLcParenR"/>
            </a:pPr>
            <a:r>
              <a:rPr lang="fi-FI" dirty="0">
                <a:solidFill>
                  <a:schemeClr val="bg1"/>
                </a:solidFill>
                <a:latin typeface="IBM Plex Sans Condensed"/>
              </a:rPr>
              <a:t>Kartu biaya pesanan mengalami tiga status yaitu sebagai berkas barang dalam proses, barang jadi, dan barang terjual.</a:t>
            </a:r>
          </a:p>
          <a:p>
            <a:pPr algn="just" defTabSz="282575">
              <a:spcBef>
                <a:spcPts val="600"/>
              </a:spcBef>
              <a:buClr>
                <a:schemeClr val="bg1"/>
              </a:buClr>
            </a:pPr>
            <a:endParaRPr lang="fi-FI" dirty="0">
              <a:solidFill>
                <a:schemeClr val="bg1"/>
              </a:solidFill>
              <a:latin typeface="IBM Plex Sans Condensed"/>
            </a:endParaRP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7</a:t>
            </a:r>
          </a:p>
        </p:txBody>
      </p:sp>
    </p:spTree>
    <p:extLst>
      <p:ext uri="{BB962C8B-B14F-4D97-AF65-F5344CB8AC3E}">
        <p14:creationId xmlns:p14="http://schemas.microsoft.com/office/powerpoint/2010/main" val="2912912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214861"/>
            <a:ext cx="2064000" cy="4061700"/>
          </a:xfrm>
        </p:spPr>
        <p:txBody>
          <a:bodyPr/>
          <a:lstStyle/>
          <a:p>
            <a:r>
              <a:rPr lang="en-US" sz="2400" b="1" dirty="0" err="1"/>
              <a:t>Manfaat</a:t>
            </a:r>
            <a:r>
              <a:rPr lang="en-US" sz="2400" b="1" dirty="0"/>
              <a:t> Job Order Costing </a:t>
            </a:r>
            <a:r>
              <a:rPr lang="en-US" sz="2400" b="1" dirty="0" err="1"/>
              <a:t>dalam</a:t>
            </a:r>
            <a:r>
              <a:rPr lang="en-US" sz="2400" b="1" dirty="0"/>
              <a:t> </a:t>
            </a:r>
            <a:r>
              <a:rPr lang="en-US" sz="2400" b="1" dirty="0" err="1"/>
              <a:t>Memberikan</a:t>
            </a:r>
            <a:r>
              <a:rPr lang="en-US" sz="2400" b="1" dirty="0"/>
              <a:t> </a:t>
            </a:r>
            <a:r>
              <a:rPr lang="en-US" sz="2400" b="1" dirty="0" err="1"/>
              <a:t>Informasi</a:t>
            </a:r>
            <a:r>
              <a:rPr lang="en-US" sz="2400" b="1" dirty="0"/>
              <a:t> </a:t>
            </a:r>
            <a:r>
              <a:rPr lang="en-US" sz="2400" b="1" dirty="0" err="1"/>
              <a:t>Biaya</a:t>
            </a:r>
            <a:r>
              <a:rPr lang="en-US" sz="2400" b="1" dirty="0"/>
              <a:t> </a:t>
            </a:r>
            <a:r>
              <a:rPr lang="en-US" sz="2400" b="1" dirty="0" err="1"/>
              <a:t>Produksi</a:t>
            </a:r>
            <a:endParaRPr lang="en-US" sz="2400" b="1" dirty="0"/>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19400" y="148186"/>
            <a:ext cx="6038850" cy="3647152"/>
          </a:xfrm>
          <a:prstGeom prst="rect">
            <a:avLst/>
          </a:prstGeom>
        </p:spPr>
        <p:txBody>
          <a:bodyPr wrap="square">
            <a:spAutoFit/>
          </a:bodyPr>
          <a:lstStyle/>
          <a:p>
            <a:pPr algn="just" defTabSz="282575">
              <a:lnSpc>
                <a:spcPct val="150000"/>
              </a:lnSpc>
              <a:buClr>
                <a:schemeClr val="bg1"/>
              </a:buClr>
            </a:pPr>
            <a:r>
              <a:rPr lang="fi-FI" dirty="0">
                <a:solidFill>
                  <a:schemeClr val="bg1"/>
                </a:solidFill>
                <a:latin typeface="IBM Plex Sans Condensed"/>
              </a:rPr>
              <a:t>	Bagi perusahaan yang berproduksi berdasarkan pesanan, informasi biaya produksi yang dihasilkan oleh sistem perhitungan biaya berdasarkan pesanan akan bermanfaat untuk:</a:t>
            </a:r>
          </a:p>
          <a:p>
            <a:pPr marL="285750" indent="-285750" algn="just" defTabSz="282575">
              <a:lnSpc>
                <a:spcPct val="150000"/>
              </a:lnSpc>
              <a:buClr>
                <a:schemeClr val="bg1"/>
              </a:buClr>
              <a:buFont typeface="Wingdings" panose="05000000000000000000" pitchFamily="2" charset="2"/>
              <a:buChar char="ü"/>
            </a:pPr>
            <a:r>
              <a:rPr lang="fi-FI" dirty="0">
                <a:solidFill>
                  <a:schemeClr val="bg1"/>
                </a:solidFill>
                <a:latin typeface="IBM Plex Sans Condensed"/>
              </a:rPr>
              <a:t>Menetapkan harga jual yang akan dibebankan kepada pelanggan dan juga sebagai dasar pengajuan proposal tender.</a:t>
            </a:r>
          </a:p>
          <a:p>
            <a:pPr marL="285750" indent="-285750" algn="just" defTabSz="282575">
              <a:lnSpc>
                <a:spcPct val="150000"/>
              </a:lnSpc>
              <a:buClr>
                <a:schemeClr val="bg1"/>
              </a:buClr>
              <a:buFont typeface="Wingdings" panose="05000000000000000000" pitchFamily="2" charset="2"/>
              <a:buChar char="ü"/>
            </a:pPr>
            <a:r>
              <a:rPr lang="fi-FI" dirty="0">
                <a:solidFill>
                  <a:schemeClr val="bg1"/>
                </a:solidFill>
                <a:latin typeface="IBM Plex Sans Condensed"/>
              </a:rPr>
              <a:t>Mengevaluasi ketepatan dalam pembebanan harga taksiran.</a:t>
            </a:r>
          </a:p>
          <a:p>
            <a:pPr marL="285750" indent="-285750" algn="just" defTabSz="282575">
              <a:lnSpc>
                <a:spcPct val="150000"/>
              </a:lnSpc>
              <a:buClr>
                <a:schemeClr val="bg1"/>
              </a:buClr>
              <a:buFont typeface="Wingdings" panose="05000000000000000000" pitchFamily="2" charset="2"/>
              <a:buChar char="ü"/>
            </a:pPr>
            <a:r>
              <a:rPr lang="fi-FI" dirty="0">
                <a:solidFill>
                  <a:schemeClr val="bg1"/>
                </a:solidFill>
                <a:latin typeface="IBM Plex Sans Condensed"/>
              </a:rPr>
              <a:t>Membandingkan biaya pesanan serupa yang pernah dikerjakan.</a:t>
            </a:r>
          </a:p>
          <a:p>
            <a:pPr marL="285750" indent="-285750" algn="just" defTabSz="282575">
              <a:lnSpc>
                <a:spcPct val="150000"/>
              </a:lnSpc>
              <a:buClr>
                <a:schemeClr val="bg1"/>
              </a:buClr>
              <a:buFont typeface="Wingdings" panose="05000000000000000000" pitchFamily="2" charset="2"/>
              <a:buChar char="ü"/>
            </a:pPr>
            <a:r>
              <a:rPr lang="fi-FI" dirty="0">
                <a:solidFill>
                  <a:schemeClr val="bg1"/>
                </a:solidFill>
                <a:latin typeface="IBM Plex Sans Condensed"/>
              </a:rPr>
              <a:t>Menganalisis waktu penyelesaian suatu pesanan.</a:t>
            </a:r>
          </a:p>
          <a:p>
            <a:pPr marL="285750" indent="-285750" algn="just" defTabSz="282575">
              <a:lnSpc>
                <a:spcPct val="150000"/>
              </a:lnSpc>
              <a:buClr>
                <a:schemeClr val="bg1"/>
              </a:buClr>
              <a:buFont typeface="Wingdings" panose="05000000000000000000" pitchFamily="2" charset="2"/>
              <a:buChar char="ü"/>
            </a:pPr>
            <a:r>
              <a:rPr lang="fi-FI" dirty="0">
                <a:solidFill>
                  <a:schemeClr val="bg1"/>
                </a:solidFill>
                <a:latin typeface="IBM Plex Sans Condensed"/>
              </a:rPr>
              <a:t>Menghitung laba atau rugi kotor untuk setiap pesanan.</a:t>
            </a:r>
          </a:p>
          <a:p>
            <a:pPr marL="285750" indent="-285750" algn="just" defTabSz="282575">
              <a:lnSpc>
                <a:spcPct val="150000"/>
              </a:lnSpc>
              <a:buClr>
                <a:schemeClr val="bg1"/>
              </a:buClr>
              <a:buFont typeface="Wingdings" panose="05000000000000000000" pitchFamily="2" charset="2"/>
              <a:buChar char="ü"/>
            </a:pPr>
            <a:r>
              <a:rPr lang="fi-FI" dirty="0">
                <a:solidFill>
                  <a:schemeClr val="bg1"/>
                </a:solidFill>
                <a:latin typeface="IBM Plex Sans Condensed"/>
              </a:rPr>
              <a:t>Menentukan biaya persediaan akhir produk jadi dan barang dalam proses.</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8</a:t>
            </a:r>
          </a:p>
        </p:txBody>
      </p:sp>
    </p:spTree>
    <p:extLst>
      <p:ext uri="{BB962C8B-B14F-4D97-AF65-F5344CB8AC3E}">
        <p14:creationId xmlns:p14="http://schemas.microsoft.com/office/powerpoint/2010/main" val="517330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24" y="148186"/>
            <a:ext cx="2064000" cy="4061700"/>
          </a:xfrm>
        </p:spPr>
        <p:txBody>
          <a:bodyPr/>
          <a:lstStyle/>
          <a:p>
            <a:r>
              <a:rPr lang="en-US" sz="2400" b="1" dirty="0" err="1"/>
              <a:t>Karakteristik</a:t>
            </a:r>
            <a:r>
              <a:rPr lang="en-US" sz="2400" b="1" dirty="0"/>
              <a:t> </a:t>
            </a:r>
            <a:r>
              <a:rPr lang="en-US" sz="2400" b="1" dirty="0" err="1"/>
              <a:t>Metode</a:t>
            </a:r>
            <a:r>
              <a:rPr lang="en-US" sz="2400" b="1" dirty="0"/>
              <a:t> </a:t>
            </a:r>
            <a:r>
              <a:rPr lang="en-US" sz="2400" b="1" dirty="0" err="1"/>
              <a:t>Harga</a:t>
            </a:r>
            <a:r>
              <a:rPr lang="en-US" sz="2400" b="1" dirty="0"/>
              <a:t> </a:t>
            </a:r>
            <a:r>
              <a:rPr lang="en-US" sz="2400" b="1" dirty="0" err="1"/>
              <a:t>Pokok</a:t>
            </a:r>
            <a:r>
              <a:rPr lang="en-US" sz="2400" b="1" dirty="0"/>
              <a:t> </a:t>
            </a:r>
            <a:r>
              <a:rPr lang="en-US" sz="2400" b="1" dirty="0" err="1"/>
              <a:t>Berdasarkan</a:t>
            </a:r>
            <a:r>
              <a:rPr lang="en-US" sz="2400" b="1" dirty="0"/>
              <a:t> </a:t>
            </a:r>
            <a:r>
              <a:rPr lang="en-US" sz="2400" b="1" dirty="0" err="1"/>
              <a:t>Pesanan</a:t>
            </a:r>
            <a:endParaRPr lang="en-US" sz="2400" b="1" dirty="0"/>
          </a:p>
        </p:txBody>
      </p:sp>
      <p:sp>
        <p:nvSpPr>
          <p:cNvPr id="5" name="Rectangle 4"/>
          <p:cNvSpPr/>
          <p:nvPr/>
        </p:nvSpPr>
        <p:spPr>
          <a:xfrm>
            <a:off x="2743200" y="188393"/>
            <a:ext cx="6278137" cy="307777"/>
          </a:xfrm>
          <a:prstGeom prst="rect">
            <a:avLst/>
          </a:prstGeom>
        </p:spPr>
        <p:txBody>
          <a:bodyPr wrap="square">
            <a:spAutoFit/>
          </a:bodyPr>
          <a:lstStyle/>
          <a:p>
            <a:pPr marL="285750" indent="-285750" algn="just">
              <a:buClr>
                <a:schemeClr val="bg1"/>
              </a:buClr>
              <a:buFont typeface="Arial" panose="020B0604020202020204" pitchFamily="34" charset="0"/>
              <a:buChar char="•"/>
            </a:pPr>
            <a:endParaRPr lang="en-US" dirty="0">
              <a:solidFill>
                <a:schemeClr val="bg1"/>
              </a:solidFill>
              <a:latin typeface="IBM Plex Sans Condensed"/>
            </a:endParaRPr>
          </a:p>
        </p:txBody>
      </p:sp>
      <p:sp>
        <p:nvSpPr>
          <p:cNvPr id="3" name="Rectangle 2"/>
          <p:cNvSpPr/>
          <p:nvPr/>
        </p:nvSpPr>
        <p:spPr>
          <a:xfrm>
            <a:off x="2819400" y="148186"/>
            <a:ext cx="6038850" cy="4185761"/>
          </a:xfrm>
          <a:prstGeom prst="rect">
            <a:avLst/>
          </a:prstGeom>
        </p:spPr>
        <p:txBody>
          <a:bodyPr wrap="square">
            <a:spAutoFit/>
          </a:bodyPr>
          <a:lstStyle/>
          <a:p>
            <a:pPr algn="just" defTabSz="282575">
              <a:buClr>
                <a:schemeClr val="bg1"/>
              </a:buClr>
            </a:pPr>
            <a:r>
              <a:rPr lang="fi-FI" b="1" dirty="0">
                <a:solidFill>
                  <a:schemeClr val="bg1"/>
                </a:solidFill>
                <a:latin typeface="IBM Plex Sans Condensed"/>
              </a:rPr>
              <a:t>Karakteristik </a:t>
            </a:r>
            <a:r>
              <a:rPr lang="sv-SE" b="1" dirty="0">
                <a:solidFill>
                  <a:schemeClr val="bg1"/>
                </a:solidFill>
                <a:latin typeface="IBM Plex Sans Condensed"/>
              </a:rPr>
              <a:t>Metode Harga Pokok Pesanan (Job Costing ) :</a:t>
            </a:r>
          </a:p>
          <a:p>
            <a:pPr marL="342900" indent="-342900" algn="just" defTabSz="282575">
              <a:buClr>
                <a:schemeClr val="bg1"/>
              </a:buClr>
              <a:buFont typeface="+mj-lt"/>
              <a:buAutoNum type="alphaLcParenR"/>
            </a:pPr>
            <a:endParaRPr lang="sv-SE" b="1" dirty="0">
              <a:solidFill>
                <a:schemeClr val="bg1"/>
              </a:solidFill>
              <a:latin typeface="IBM Plex Sans Condensed"/>
            </a:endParaRPr>
          </a:p>
          <a:p>
            <a:pPr marL="342900" indent="-342900" algn="just" defTabSz="282575">
              <a:buClr>
                <a:schemeClr val="bg1"/>
              </a:buClr>
              <a:buFont typeface="+mj-lt"/>
              <a:buAutoNum type="alphaLcParenR"/>
            </a:pPr>
            <a:r>
              <a:rPr lang="fi-FI" dirty="0">
                <a:solidFill>
                  <a:schemeClr val="bg1"/>
                </a:solidFill>
                <a:latin typeface="IBM Plex Sans Condensed"/>
              </a:rPr>
              <a:t>Perusahaan memproduksi barang sesuai dengan spesifikasi pemesan dan setiap jenis produk perlu dihitung harga pokok produksinya secara individual.</a:t>
            </a:r>
          </a:p>
          <a:p>
            <a:pPr marL="342900" indent="-342900" algn="just" defTabSz="282575">
              <a:buClr>
                <a:schemeClr val="bg1"/>
              </a:buClr>
              <a:buFont typeface="+mj-lt"/>
              <a:buAutoNum type="alphaLcParenR"/>
            </a:pPr>
            <a:r>
              <a:rPr lang="fi-FI" dirty="0">
                <a:solidFill>
                  <a:schemeClr val="bg1"/>
                </a:solidFill>
                <a:latin typeface="IBM Plex Sans Condensed"/>
              </a:rPr>
              <a:t>Biaya produksi harus digolongkan berdasarkan hubungannya dengan produk menjadi dua kelompok berikut ini : biaya produksi langsung dan biaya produksi tidak langsung.</a:t>
            </a:r>
          </a:p>
          <a:p>
            <a:pPr marL="342900" indent="-342900" algn="just" defTabSz="282575">
              <a:buClr>
                <a:schemeClr val="bg1"/>
              </a:buClr>
              <a:buFont typeface="+mj-lt"/>
              <a:buAutoNum type="alphaLcParenR"/>
            </a:pPr>
            <a:r>
              <a:rPr lang="fi-FI" dirty="0">
                <a:solidFill>
                  <a:schemeClr val="bg1"/>
                </a:solidFill>
                <a:latin typeface="IBM Plex Sans Condensed"/>
              </a:rPr>
              <a:t>Biaya produksi langsung terdiri dari biaya bahan baku dan biaya tenaga kerja langsung, sedangkan biaya produksi tidak langsung disebut dengan istilah biaya overhead pabrik.</a:t>
            </a:r>
          </a:p>
          <a:p>
            <a:pPr marL="342900" indent="-342900" algn="just" defTabSz="282575">
              <a:buClr>
                <a:schemeClr val="bg1"/>
              </a:buClr>
              <a:buFont typeface="+mj-lt"/>
              <a:buAutoNum type="alphaLcParenR"/>
            </a:pPr>
            <a:r>
              <a:rPr lang="fi-FI" dirty="0">
                <a:solidFill>
                  <a:schemeClr val="bg1"/>
                </a:solidFill>
                <a:latin typeface="IBM Plex Sans Condensed"/>
              </a:rPr>
              <a:t>Biaya produksi langsung diperhitungkan sebagai harga pokok produksi pesanan tertentu berdasarkan biaya yang sesungguhnya terjadi, sedangkan biaya overhead pabrik diperhitungkan ke dalam harga pokok pesanan berdasarkan tarif yang ditentukan di muka.</a:t>
            </a:r>
          </a:p>
          <a:p>
            <a:pPr marL="342900" indent="-342900" algn="just" defTabSz="282575">
              <a:buClr>
                <a:schemeClr val="bg1"/>
              </a:buClr>
              <a:buFont typeface="+mj-lt"/>
              <a:buAutoNum type="alphaLcParenR"/>
            </a:pPr>
            <a:r>
              <a:rPr lang="fi-FI" dirty="0">
                <a:solidFill>
                  <a:schemeClr val="bg1"/>
                </a:solidFill>
                <a:latin typeface="IBM Plex Sans Condensed"/>
              </a:rPr>
              <a:t>Harga pokok produksi per unit dihitung pada saat pesanan selesai diproduksi dengan cara membagi jumlah biaya produksi yang dikeluarkan untuk pesanan tersebut dengan jumlah unit produk yang dihasilkan dalam pesanan yang bersangkutan.</a:t>
            </a:r>
          </a:p>
        </p:txBody>
      </p:sp>
      <p:sp>
        <p:nvSpPr>
          <p:cNvPr id="6" name="Slide Number Placeholder 1"/>
          <p:cNvSpPr>
            <a:spLocks noGrp="1"/>
          </p:cNvSpPr>
          <p:nvPr>
            <p:ph type="sldNum" idx="4294967295"/>
          </p:nvPr>
        </p:nvSpPr>
        <p:spPr>
          <a:xfrm>
            <a:off x="8488395" y="4749800"/>
            <a:ext cx="549275" cy="393700"/>
          </a:xfrm>
        </p:spPr>
        <p:txBody>
          <a:bodyPr/>
          <a:lstStyle/>
          <a:p>
            <a:pPr marL="0" lvl="0" indent="0" algn="r" rtl="0">
              <a:spcBef>
                <a:spcPts val="0"/>
              </a:spcBef>
              <a:spcAft>
                <a:spcPts val="0"/>
              </a:spcAft>
              <a:buNone/>
            </a:pPr>
            <a:r>
              <a:rPr lang="en" dirty="0"/>
              <a:t>9</a:t>
            </a:r>
          </a:p>
        </p:txBody>
      </p:sp>
    </p:spTree>
    <p:extLst>
      <p:ext uri="{BB962C8B-B14F-4D97-AF65-F5344CB8AC3E}">
        <p14:creationId xmlns:p14="http://schemas.microsoft.com/office/powerpoint/2010/main" val="787981189"/>
      </p:ext>
    </p:extLst>
  </p:cSld>
  <p:clrMapOvr>
    <a:masterClrMapping/>
  </p:clrMapOvr>
</p:sld>
</file>

<file path=ppt/theme/theme1.xml><?xml version="1.0" encoding="utf-8"?>
<a:theme xmlns:a="http://schemas.openxmlformats.org/drawingml/2006/main" name="Edgar template">
  <a:themeElements>
    <a:clrScheme name="Custom 347">
      <a:dk1>
        <a:srgbClr val="000000"/>
      </a:dk1>
      <a:lt1>
        <a:srgbClr val="FFFFFF"/>
      </a:lt1>
      <a:dk2>
        <a:srgbClr val="8D8692"/>
      </a:dk2>
      <a:lt2>
        <a:srgbClr val="EFEDF1"/>
      </a:lt2>
      <a:accent1>
        <a:srgbClr val="77588B"/>
      </a:accent1>
      <a:accent2>
        <a:srgbClr val="C8B1D8"/>
      </a:accent2>
      <a:accent3>
        <a:srgbClr val="FF9900"/>
      </a:accent3>
      <a:accent4>
        <a:srgbClr val="FFD966"/>
      </a:accent4>
      <a:accent5>
        <a:srgbClr val="DA71A8"/>
      </a:accent5>
      <a:accent6>
        <a:srgbClr val="9F6DEB"/>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1169</TotalTime>
  <Words>5427</Words>
  <Application>Microsoft Office PowerPoint</Application>
  <PresentationFormat>On-screen Show (16:9)</PresentationFormat>
  <Paragraphs>575</Paragraphs>
  <Slides>49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49</vt:i4>
      </vt:variant>
    </vt:vector>
  </HeadingPairs>
  <TitlesOfParts>
    <vt:vector size="54" baseType="lpstr">
      <vt:lpstr>Arial</vt:lpstr>
      <vt:lpstr>Courier New</vt:lpstr>
      <vt:lpstr>IBM Plex Sans Condensed</vt:lpstr>
      <vt:lpstr>Wingdings</vt:lpstr>
      <vt:lpstr>Edgar template</vt:lpstr>
      <vt:lpstr>SISTEM PERHITUNGAN BIAYA BERDASARKAN PESANAN (JOB ORDER COSTING)   -MERY WANIALISA-</vt:lpstr>
      <vt:lpstr>Pendahuluan</vt:lpstr>
      <vt:lpstr>Karakteristik Job Order Costing</vt:lpstr>
      <vt:lpstr>Karakteristik Proses Produksi dan Contoh Perusahaan yang Menerapkan Job Order Costing</vt:lpstr>
      <vt:lpstr>Karakteristik Pengumpulan Biaya Produksi Berdasarkan Job Order Costing</vt:lpstr>
      <vt:lpstr>Karakteristik Perusahaan yang Mengakumulasi Biaya Berdasarkan Pesanan</vt:lpstr>
      <vt:lpstr>Karakteristik Kalkulasi Biaya Pesanan</vt:lpstr>
      <vt:lpstr>Manfaat Job Order Costing dalam Memberikan Informasi Biaya Produksi</vt:lpstr>
      <vt:lpstr>Karakteristik Metode Harga Pokok Berdasarkan Pesanan</vt:lpstr>
      <vt:lpstr>Perbedaan dengan Process Costing</vt:lpstr>
      <vt:lpstr>Pengaruh Terhadap Harga Pokok Produksi</vt:lpstr>
      <vt:lpstr>Kartu Harga Pokok / Kartu Biaya Pesanan (Job Order Cost Sheet)</vt:lpstr>
      <vt:lpstr>Contoh Kartu Biaya Pesanan (Job Order Sheet)</vt:lpstr>
      <vt:lpstr>Ilustrasi</vt:lpstr>
      <vt:lpstr>Ilustrasi</vt:lpstr>
      <vt:lpstr>Dokumen yang Diperlukan dalam Job Order Costing</vt:lpstr>
      <vt:lpstr>Arus Biaya yang Berhubungan</vt:lpstr>
      <vt:lpstr>Kelebihan Job Order Costing Method (Menurut Mulyadi 1993:48)</vt:lpstr>
      <vt:lpstr>Kelemahan Job Order Costing Method</vt:lpstr>
      <vt:lpstr>Pengelompokan Biaya Dalam Kategori Fungsionalnya</vt:lpstr>
      <vt:lpstr>Pengelompokan Biaya Dalam Kategori Fungsionalnya (2)</vt:lpstr>
      <vt:lpstr>Siklus Akuntansi Biaya Berdasarkan Pesanan</vt:lpstr>
      <vt:lpstr>Ayat Jurnal</vt:lpstr>
      <vt:lpstr>Akuntansi Untuk Bahan Baku</vt:lpstr>
      <vt:lpstr>Akuntansi Untuk Bahan Baku (2)</vt:lpstr>
      <vt:lpstr>Akuntansi Untuk Tenaga Kerja</vt:lpstr>
      <vt:lpstr>Akuntansi Untuk Tenaga Kerja (2)</vt:lpstr>
      <vt:lpstr>Akuntansi Untuk Biaya Overhead Pabrik</vt:lpstr>
      <vt:lpstr>Akuntansi Untuk Biaya Overhead Pabrik (2)</vt:lpstr>
      <vt:lpstr>Akuntansi Untuk Biaya Overhead Pabrik (3)</vt:lpstr>
      <vt:lpstr>Akuntansi Untuk Barang Jadi dan Produk yang Dijual</vt:lpstr>
      <vt:lpstr>Sistem Perhitungan Biaya Berdasarkan Pesanan di Bisnis Jasa</vt:lpstr>
      <vt:lpstr>Pencatatan Akuntansi</vt:lpstr>
      <vt:lpstr>Pencatatan Akuntansi (2)</vt:lpstr>
      <vt:lpstr>Pencatatan Akuntansi (3)</vt:lpstr>
      <vt:lpstr>Pencatatan Akuntansi (4)</vt:lpstr>
      <vt:lpstr>Pencatatan Akuntansi (5)</vt:lpstr>
      <vt:lpstr>Pencatatan Akuntansi (6)</vt:lpstr>
      <vt:lpstr>Contoh Soal 1</vt:lpstr>
      <vt:lpstr>Jawab Soal 1</vt:lpstr>
      <vt:lpstr>Contoh Soal 2</vt:lpstr>
      <vt:lpstr>Jawab Soal 2</vt:lpstr>
      <vt:lpstr>Contoh Soal 3</vt:lpstr>
      <vt:lpstr>Jawab Soal 3</vt:lpstr>
      <vt:lpstr>Contoh Soal 4</vt:lpstr>
      <vt:lpstr>Contoh Soal 4</vt:lpstr>
      <vt:lpstr>Jawab Soal 4</vt:lpstr>
      <vt:lpstr>Jawab Soal 4</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Monic</dc:creator>
  <cp:lastModifiedBy>Mery</cp:lastModifiedBy>
  <cp:revision>100</cp:revision>
  <dcterms:modified xsi:type="dcterms:W3CDTF">2024-10-29T02:38:45Z</dcterms:modified>
</cp:coreProperties>
</file>